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theme/theme4.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5.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6.xml" ContentType="application/vnd.openxmlformats-officedocument.theme+xml"/>
  <Override PartName="/ppt/slideLayouts/slideLayout1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6" r:id="rId2"/>
    <p:sldMasterId id="2147483684" r:id="rId3"/>
    <p:sldMasterId id="2147483690" r:id="rId4"/>
    <p:sldMasterId id="2147483680" r:id="rId5"/>
    <p:sldMasterId id="2147483678" r:id="rId6"/>
    <p:sldMasterId id="2147483692" r:id="rId7"/>
  </p:sldMasterIdLst>
  <p:notesMasterIdLst>
    <p:notesMasterId r:id="rId39"/>
  </p:notesMasterIdLst>
  <p:handoutMasterIdLst>
    <p:handoutMasterId r:id="rId40"/>
  </p:handoutMasterIdLst>
  <p:sldIdLst>
    <p:sldId id="276" r:id="rId8"/>
    <p:sldId id="301" r:id="rId9"/>
    <p:sldId id="317" r:id="rId10"/>
    <p:sldId id="706" r:id="rId11"/>
    <p:sldId id="259" r:id="rId12"/>
    <p:sldId id="319" r:id="rId13"/>
    <p:sldId id="296" r:id="rId14"/>
    <p:sldId id="298" r:id="rId15"/>
    <p:sldId id="258" r:id="rId16"/>
    <p:sldId id="704" r:id="rId17"/>
    <p:sldId id="349" r:id="rId18"/>
    <p:sldId id="332" r:id="rId19"/>
    <p:sldId id="333" r:id="rId20"/>
    <p:sldId id="705" r:id="rId21"/>
    <p:sldId id="272" r:id="rId22"/>
    <p:sldId id="297" r:id="rId23"/>
    <p:sldId id="302" r:id="rId24"/>
    <p:sldId id="316" r:id="rId25"/>
    <p:sldId id="314" r:id="rId26"/>
    <p:sldId id="312" r:id="rId27"/>
    <p:sldId id="311" r:id="rId28"/>
    <p:sldId id="313" r:id="rId29"/>
    <p:sldId id="307" r:id="rId30"/>
    <p:sldId id="303" r:id="rId31"/>
    <p:sldId id="304" r:id="rId32"/>
    <p:sldId id="351" r:id="rId33"/>
    <p:sldId id="703" r:id="rId34"/>
    <p:sldId id="256" r:id="rId35"/>
    <p:sldId id="257" r:id="rId36"/>
    <p:sldId id="391" r:id="rId37"/>
    <p:sldId id="390" r:id="rId38"/>
  </p:sldIdLst>
  <p:sldSz cx="20104100" cy="11309350"/>
  <p:notesSz cx="20104100" cy="113093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ssie Meaney-Davis" initials="JMD" lastIdx="6" clrIdx="0">
    <p:extLst>
      <p:ext uri="{19B8F6BF-5375-455C-9EA6-DF929625EA0E}">
        <p15:presenceInfo xmlns:p15="http://schemas.microsoft.com/office/powerpoint/2012/main" userId="S::jessie.meaney.davis@sddirect.org.uk::bf2ac1b2-ccd2-4692-9e05-4a995812da5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4985"/>
    <a:srgbClr val="27959B"/>
    <a:srgbClr val="5692CE"/>
    <a:srgbClr val="7F1F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EBBBDA2-D832-4B89-A64D-E14528C5B248}" v="7" dt="2022-12-01T08:22:16.223"/>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86" autoAdjust="0"/>
    <p:restoredTop sz="86604" autoAdjust="0"/>
  </p:normalViewPr>
  <p:slideViewPr>
    <p:cSldViewPr>
      <p:cViewPr varScale="1">
        <p:scale>
          <a:sx n="33" d="100"/>
          <a:sy n="33" d="100"/>
        </p:scale>
        <p:origin x="1144" y="56"/>
      </p:cViewPr>
      <p:guideLst>
        <p:guide orient="horz" pos="2880"/>
        <p:guide pos="2160"/>
      </p:guideLst>
    </p:cSldViewPr>
  </p:slideViewPr>
  <p:notesTextViewPr>
    <p:cViewPr>
      <p:scale>
        <a:sx n="100" d="100"/>
        <a:sy n="100" d="100"/>
      </p:scale>
      <p:origin x="0" y="0"/>
    </p:cViewPr>
  </p:notesTextViewPr>
  <p:notesViewPr>
    <p:cSldViewPr>
      <p:cViewPr varScale="1">
        <p:scale>
          <a:sx n="38" d="100"/>
          <a:sy n="38" d="100"/>
        </p:scale>
        <p:origin x="115" y="1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notesMaster" Target="notesMasters/notesMaster1.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viewProps" Target="viewProps.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microsoft.com/office/2015/10/relationships/revisionInfo" Target="revisionInfo.xml"/><Relationship Id="rId20" Type="http://schemas.openxmlformats.org/officeDocument/2006/relationships/slide" Target="slides/slide13.xml"/><Relationship Id="rId41" Type="http://schemas.openxmlformats.org/officeDocument/2006/relationships/commentAuthors" Target="commentAuthors.xml"/></Relationships>
</file>

<file path=ppt/diagrams/_rels/data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7CBFEF-777D-4B72-A61C-2DD744204901}" type="doc">
      <dgm:prSet loTypeId="urn:microsoft.com/office/officeart/2018/2/layout/IconLabelDescriptionList" loCatId="icon" qsTypeId="urn:microsoft.com/office/officeart/2005/8/quickstyle/simple1" qsCatId="simple" csTypeId="urn:microsoft.com/office/officeart/2018/5/colors/Iconchunking_neutralbg_colorful2" csCatId="colorful" phldr="1"/>
      <dgm:spPr/>
      <dgm:t>
        <a:bodyPr/>
        <a:lstStyle/>
        <a:p>
          <a:endParaRPr lang="en-US"/>
        </a:p>
      </dgm:t>
    </dgm:pt>
    <dgm:pt modelId="{029036B1-1E01-4C6D-8846-28587322F174}">
      <dgm:prSet custT="1"/>
      <dgm:spPr/>
      <dgm:t>
        <a:bodyPr/>
        <a:lstStyle/>
        <a:p>
          <a:pPr>
            <a:lnSpc>
              <a:spcPct val="100000"/>
            </a:lnSpc>
            <a:defRPr b="1"/>
          </a:pPr>
          <a:r>
            <a:rPr lang="en-GB" sz="2800" dirty="0">
              <a:solidFill>
                <a:srgbClr val="094985"/>
              </a:solidFill>
              <a:latin typeface="Arial" panose="020B0604020202020204" pitchFamily="34" charset="0"/>
              <a:cs typeface="Arial" panose="020B0604020202020204" pitchFamily="34" charset="0"/>
            </a:rPr>
            <a:t>Environmental barriers</a:t>
          </a:r>
        </a:p>
        <a:p>
          <a:pPr>
            <a:lnSpc>
              <a:spcPct val="100000"/>
            </a:lnSpc>
            <a:defRPr b="1"/>
          </a:pPr>
          <a:endParaRPr lang="en-US" sz="2800" dirty="0">
            <a:solidFill>
              <a:srgbClr val="094985"/>
            </a:solidFill>
            <a:latin typeface="Arial" panose="020B0604020202020204" pitchFamily="34" charset="0"/>
            <a:cs typeface="Arial" panose="020B0604020202020204" pitchFamily="34" charset="0"/>
          </a:endParaRPr>
        </a:p>
      </dgm:t>
    </dgm:pt>
    <dgm:pt modelId="{70AE9A1C-1100-4309-9291-B3A5129EA6FF}" type="parTrans" cxnId="{AD311154-19AB-4062-9F57-0B47770D4DA0}">
      <dgm:prSet/>
      <dgm:spPr/>
      <dgm:t>
        <a:bodyPr/>
        <a:lstStyle/>
        <a:p>
          <a:endParaRPr lang="en-US" sz="2800">
            <a:solidFill>
              <a:srgbClr val="094985"/>
            </a:solidFill>
            <a:latin typeface="Arial" panose="020B0604020202020204" pitchFamily="34" charset="0"/>
            <a:cs typeface="Arial" panose="020B0604020202020204" pitchFamily="34" charset="0"/>
          </a:endParaRPr>
        </a:p>
      </dgm:t>
    </dgm:pt>
    <dgm:pt modelId="{AF0FE8E4-BE17-4AB8-B9FB-6028582A5E48}" type="sibTrans" cxnId="{AD311154-19AB-4062-9F57-0B47770D4DA0}">
      <dgm:prSet/>
      <dgm:spPr/>
      <dgm:t>
        <a:bodyPr/>
        <a:lstStyle/>
        <a:p>
          <a:endParaRPr lang="en-US" sz="2800">
            <a:solidFill>
              <a:srgbClr val="094985"/>
            </a:solidFill>
            <a:latin typeface="Arial" panose="020B0604020202020204" pitchFamily="34" charset="0"/>
            <a:cs typeface="Arial" panose="020B0604020202020204" pitchFamily="34" charset="0"/>
          </a:endParaRPr>
        </a:p>
      </dgm:t>
    </dgm:pt>
    <dgm:pt modelId="{E956331F-C0E1-40BC-BCC7-C8C6FF957E60}">
      <dgm:prSet custT="1"/>
      <dgm:spPr/>
      <dgm:t>
        <a:bodyPr/>
        <a:lstStyle/>
        <a:p>
          <a:pPr>
            <a:lnSpc>
              <a:spcPct val="100000"/>
            </a:lnSpc>
          </a:pPr>
          <a:r>
            <a:rPr lang="en-US" sz="2800" dirty="0">
              <a:solidFill>
                <a:srgbClr val="094985"/>
              </a:solidFill>
              <a:latin typeface="Arial" panose="020B0604020202020204" pitchFamily="34" charset="0"/>
              <a:cs typeface="Arial" panose="020B0604020202020204" pitchFamily="34" charset="0"/>
            </a:rPr>
            <a:t>Accessibility audits</a:t>
          </a:r>
        </a:p>
      </dgm:t>
    </dgm:pt>
    <dgm:pt modelId="{29D3C86B-2ABC-463F-B225-411B090211D8}" type="parTrans" cxnId="{93DC662D-32EB-4E80-9C41-39A34B92ED08}">
      <dgm:prSet/>
      <dgm:spPr/>
      <dgm:t>
        <a:bodyPr/>
        <a:lstStyle/>
        <a:p>
          <a:endParaRPr lang="en-US" sz="2800">
            <a:solidFill>
              <a:srgbClr val="094985"/>
            </a:solidFill>
            <a:latin typeface="Arial" panose="020B0604020202020204" pitchFamily="34" charset="0"/>
            <a:cs typeface="Arial" panose="020B0604020202020204" pitchFamily="34" charset="0"/>
          </a:endParaRPr>
        </a:p>
      </dgm:t>
    </dgm:pt>
    <dgm:pt modelId="{9CD40A9B-E350-435D-B2C6-D6001BA9B5A4}" type="sibTrans" cxnId="{93DC662D-32EB-4E80-9C41-39A34B92ED08}">
      <dgm:prSet/>
      <dgm:spPr/>
      <dgm:t>
        <a:bodyPr/>
        <a:lstStyle/>
        <a:p>
          <a:endParaRPr lang="en-US" sz="2800">
            <a:solidFill>
              <a:srgbClr val="094985"/>
            </a:solidFill>
            <a:latin typeface="Arial" panose="020B0604020202020204" pitchFamily="34" charset="0"/>
            <a:cs typeface="Arial" panose="020B0604020202020204" pitchFamily="34" charset="0"/>
          </a:endParaRPr>
        </a:p>
      </dgm:t>
    </dgm:pt>
    <dgm:pt modelId="{46B46F34-F332-4EC7-A6D5-280994363FEF}">
      <dgm:prSet custT="1"/>
      <dgm:spPr/>
      <dgm:t>
        <a:bodyPr/>
        <a:lstStyle/>
        <a:p>
          <a:pPr>
            <a:lnSpc>
              <a:spcPct val="100000"/>
            </a:lnSpc>
            <a:defRPr b="1"/>
          </a:pPr>
          <a:r>
            <a:rPr lang="en-GB" sz="2800" dirty="0">
              <a:solidFill>
                <a:srgbClr val="094985"/>
              </a:solidFill>
              <a:latin typeface="Arial" panose="020B0604020202020204" pitchFamily="34" charset="0"/>
              <a:cs typeface="Arial" panose="020B0604020202020204" pitchFamily="34" charset="0"/>
            </a:rPr>
            <a:t>Institutional barriers</a:t>
          </a:r>
          <a:endParaRPr lang="en-US" sz="2800" dirty="0">
            <a:solidFill>
              <a:srgbClr val="094985"/>
            </a:solidFill>
            <a:latin typeface="Arial" panose="020B0604020202020204" pitchFamily="34" charset="0"/>
            <a:cs typeface="Arial" panose="020B0604020202020204" pitchFamily="34" charset="0"/>
          </a:endParaRPr>
        </a:p>
      </dgm:t>
    </dgm:pt>
    <dgm:pt modelId="{B0501122-E6EA-4045-9A74-BE1D97EC30FE}" type="parTrans" cxnId="{C32DD9AA-282F-41E9-905C-CBBBF1C3194D}">
      <dgm:prSet/>
      <dgm:spPr/>
      <dgm:t>
        <a:bodyPr/>
        <a:lstStyle/>
        <a:p>
          <a:endParaRPr lang="en-US" sz="2800">
            <a:solidFill>
              <a:srgbClr val="094985"/>
            </a:solidFill>
            <a:latin typeface="Arial" panose="020B0604020202020204" pitchFamily="34" charset="0"/>
            <a:cs typeface="Arial" panose="020B0604020202020204" pitchFamily="34" charset="0"/>
          </a:endParaRPr>
        </a:p>
      </dgm:t>
    </dgm:pt>
    <dgm:pt modelId="{04C172CB-5898-4F87-9F4D-7C10C9A32477}" type="sibTrans" cxnId="{C32DD9AA-282F-41E9-905C-CBBBF1C3194D}">
      <dgm:prSet/>
      <dgm:spPr/>
      <dgm:t>
        <a:bodyPr/>
        <a:lstStyle/>
        <a:p>
          <a:endParaRPr lang="en-US" sz="2800">
            <a:solidFill>
              <a:srgbClr val="094985"/>
            </a:solidFill>
            <a:latin typeface="Arial" panose="020B0604020202020204" pitchFamily="34" charset="0"/>
            <a:cs typeface="Arial" panose="020B0604020202020204" pitchFamily="34" charset="0"/>
          </a:endParaRPr>
        </a:p>
      </dgm:t>
    </dgm:pt>
    <dgm:pt modelId="{69556FB2-BA12-41F0-A2B1-EBCC63B44CBF}">
      <dgm:prSet custT="1"/>
      <dgm:spPr/>
      <dgm:t>
        <a:bodyPr/>
        <a:lstStyle/>
        <a:p>
          <a:pPr>
            <a:lnSpc>
              <a:spcPct val="100000"/>
            </a:lnSpc>
          </a:pPr>
          <a:r>
            <a:rPr lang="en-GB" sz="2800" dirty="0">
              <a:solidFill>
                <a:srgbClr val="094985"/>
              </a:solidFill>
              <a:latin typeface="Arial" panose="020B0604020202020204" pitchFamily="34" charset="0"/>
              <a:cs typeface="Arial" panose="020B0604020202020204" pitchFamily="34" charset="0"/>
            </a:rPr>
            <a:t>Recruitment processes</a:t>
          </a:r>
        </a:p>
      </dgm:t>
    </dgm:pt>
    <dgm:pt modelId="{98739955-ED12-4202-90B2-12A96B55393F}" type="parTrans" cxnId="{E06E3B61-C6FE-434D-9603-1042C6083BEE}">
      <dgm:prSet/>
      <dgm:spPr/>
      <dgm:t>
        <a:bodyPr/>
        <a:lstStyle/>
        <a:p>
          <a:endParaRPr lang="en-US" sz="2800">
            <a:solidFill>
              <a:srgbClr val="094985"/>
            </a:solidFill>
            <a:latin typeface="Arial" panose="020B0604020202020204" pitchFamily="34" charset="0"/>
            <a:cs typeface="Arial" panose="020B0604020202020204" pitchFamily="34" charset="0"/>
          </a:endParaRPr>
        </a:p>
      </dgm:t>
    </dgm:pt>
    <dgm:pt modelId="{61962F16-944A-4315-BF73-0C2AAAEA8076}" type="sibTrans" cxnId="{E06E3B61-C6FE-434D-9603-1042C6083BEE}">
      <dgm:prSet/>
      <dgm:spPr/>
      <dgm:t>
        <a:bodyPr/>
        <a:lstStyle/>
        <a:p>
          <a:endParaRPr lang="en-US" sz="2800">
            <a:solidFill>
              <a:srgbClr val="094985"/>
            </a:solidFill>
            <a:latin typeface="Arial" panose="020B0604020202020204" pitchFamily="34" charset="0"/>
            <a:cs typeface="Arial" panose="020B0604020202020204" pitchFamily="34" charset="0"/>
          </a:endParaRPr>
        </a:p>
      </dgm:t>
    </dgm:pt>
    <dgm:pt modelId="{B89AEFDA-1E58-4121-99A7-626C6F14B17A}">
      <dgm:prSet custT="1"/>
      <dgm:spPr/>
      <dgm:t>
        <a:bodyPr/>
        <a:lstStyle/>
        <a:p>
          <a:pPr>
            <a:lnSpc>
              <a:spcPct val="100000"/>
            </a:lnSpc>
          </a:pPr>
          <a:r>
            <a:rPr lang="en-GB" sz="2800" dirty="0">
              <a:solidFill>
                <a:srgbClr val="094985"/>
              </a:solidFill>
              <a:latin typeface="Arial" panose="020B0604020202020204" pitchFamily="34" charset="0"/>
              <a:cs typeface="Arial" panose="020B0604020202020204" pitchFamily="34" charset="0"/>
            </a:rPr>
            <a:t>Retention and promotion policies</a:t>
          </a:r>
          <a:endParaRPr lang="en-US" sz="2800" dirty="0">
            <a:solidFill>
              <a:srgbClr val="094985"/>
            </a:solidFill>
            <a:latin typeface="Arial" panose="020B0604020202020204" pitchFamily="34" charset="0"/>
            <a:cs typeface="Arial" panose="020B0604020202020204" pitchFamily="34" charset="0"/>
          </a:endParaRPr>
        </a:p>
      </dgm:t>
    </dgm:pt>
    <dgm:pt modelId="{72DA0B16-627D-416A-A98A-D34749D82C65}" type="parTrans" cxnId="{6580BA29-4DDB-4A74-A63D-1A5D38228B15}">
      <dgm:prSet/>
      <dgm:spPr/>
      <dgm:t>
        <a:bodyPr/>
        <a:lstStyle/>
        <a:p>
          <a:endParaRPr lang="en-US" sz="2800">
            <a:solidFill>
              <a:srgbClr val="094985"/>
            </a:solidFill>
            <a:latin typeface="Arial" panose="020B0604020202020204" pitchFamily="34" charset="0"/>
            <a:cs typeface="Arial" panose="020B0604020202020204" pitchFamily="34" charset="0"/>
          </a:endParaRPr>
        </a:p>
      </dgm:t>
    </dgm:pt>
    <dgm:pt modelId="{84C5AC07-19FD-41E7-B20C-5CD41C8FDFA0}" type="sibTrans" cxnId="{6580BA29-4DDB-4A74-A63D-1A5D38228B15}">
      <dgm:prSet/>
      <dgm:spPr/>
      <dgm:t>
        <a:bodyPr/>
        <a:lstStyle/>
        <a:p>
          <a:endParaRPr lang="en-US" sz="2800">
            <a:solidFill>
              <a:srgbClr val="094985"/>
            </a:solidFill>
            <a:latin typeface="Arial" panose="020B0604020202020204" pitchFamily="34" charset="0"/>
            <a:cs typeface="Arial" panose="020B0604020202020204" pitchFamily="34" charset="0"/>
          </a:endParaRPr>
        </a:p>
      </dgm:t>
    </dgm:pt>
    <dgm:pt modelId="{96CFCDB5-B65B-4714-BC3D-43B64A65B24A}">
      <dgm:prSet custT="1"/>
      <dgm:spPr/>
      <dgm:t>
        <a:bodyPr/>
        <a:lstStyle/>
        <a:p>
          <a:pPr>
            <a:lnSpc>
              <a:spcPct val="100000"/>
            </a:lnSpc>
          </a:pPr>
          <a:r>
            <a:rPr lang="en-GB" sz="2800" dirty="0">
              <a:solidFill>
                <a:srgbClr val="094985"/>
              </a:solidFill>
              <a:latin typeface="Arial" panose="020B0604020202020204" pitchFamily="34" charset="0"/>
              <a:cs typeface="Arial" panose="020B0604020202020204" pitchFamily="34" charset="0"/>
            </a:rPr>
            <a:t>Reasonable adjustment policy</a:t>
          </a:r>
        </a:p>
      </dgm:t>
    </dgm:pt>
    <dgm:pt modelId="{283ACAFB-E06A-4746-9BC9-A63FA8986E4B}" type="parTrans" cxnId="{61D7EB7C-EC1D-432F-B916-62823B2ED40B}">
      <dgm:prSet/>
      <dgm:spPr/>
      <dgm:t>
        <a:bodyPr/>
        <a:lstStyle/>
        <a:p>
          <a:endParaRPr lang="en-US" sz="2800">
            <a:solidFill>
              <a:srgbClr val="094985"/>
            </a:solidFill>
            <a:latin typeface="Arial" panose="020B0604020202020204" pitchFamily="34" charset="0"/>
            <a:cs typeface="Arial" panose="020B0604020202020204" pitchFamily="34" charset="0"/>
          </a:endParaRPr>
        </a:p>
      </dgm:t>
    </dgm:pt>
    <dgm:pt modelId="{74950C00-2B79-4B69-9F15-D283F529672A}" type="sibTrans" cxnId="{61D7EB7C-EC1D-432F-B916-62823B2ED40B}">
      <dgm:prSet/>
      <dgm:spPr/>
      <dgm:t>
        <a:bodyPr/>
        <a:lstStyle/>
        <a:p>
          <a:endParaRPr lang="en-US" sz="2800">
            <a:solidFill>
              <a:srgbClr val="094985"/>
            </a:solidFill>
            <a:latin typeface="Arial" panose="020B0604020202020204" pitchFamily="34" charset="0"/>
            <a:cs typeface="Arial" panose="020B0604020202020204" pitchFamily="34" charset="0"/>
          </a:endParaRPr>
        </a:p>
      </dgm:t>
    </dgm:pt>
    <dgm:pt modelId="{A3DFED75-4A3C-48DE-AEA5-A9A769E18CE9}">
      <dgm:prSet custT="1"/>
      <dgm:spPr/>
      <dgm:t>
        <a:bodyPr/>
        <a:lstStyle/>
        <a:p>
          <a:pPr>
            <a:lnSpc>
              <a:spcPct val="100000"/>
            </a:lnSpc>
            <a:defRPr b="1"/>
          </a:pPr>
          <a:r>
            <a:rPr lang="en-GB" sz="2800" dirty="0">
              <a:solidFill>
                <a:srgbClr val="094985"/>
              </a:solidFill>
              <a:latin typeface="Arial" panose="020B0604020202020204" pitchFamily="34" charset="0"/>
              <a:cs typeface="Arial" panose="020B0604020202020204" pitchFamily="34" charset="0"/>
            </a:rPr>
            <a:t>Attitudinal barriers</a:t>
          </a:r>
          <a:endParaRPr lang="en-US" sz="2800" dirty="0">
            <a:solidFill>
              <a:srgbClr val="094985"/>
            </a:solidFill>
            <a:latin typeface="Arial" panose="020B0604020202020204" pitchFamily="34" charset="0"/>
            <a:cs typeface="Arial" panose="020B0604020202020204" pitchFamily="34" charset="0"/>
          </a:endParaRPr>
        </a:p>
      </dgm:t>
    </dgm:pt>
    <dgm:pt modelId="{4DA358EF-8854-439F-A7B0-B3ABF0D3B394}" type="parTrans" cxnId="{D71DE413-C0C4-45AB-9E93-4B93ACC95CF4}">
      <dgm:prSet/>
      <dgm:spPr/>
      <dgm:t>
        <a:bodyPr/>
        <a:lstStyle/>
        <a:p>
          <a:endParaRPr lang="en-US" sz="2800">
            <a:solidFill>
              <a:srgbClr val="094985"/>
            </a:solidFill>
            <a:latin typeface="Arial" panose="020B0604020202020204" pitchFamily="34" charset="0"/>
            <a:cs typeface="Arial" panose="020B0604020202020204" pitchFamily="34" charset="0"/>
          </a:endParaRPr>
        </a:p>
      </dgm:t>
    </dgm:pt>
    <dgm:pt modelId="{FE1BBFE1-60CF-4CC0-8DFF-C5E8C9CC4A82}" type="sibTrans" cxnId="{D71DE413-C0C4-45AB-9E93-4B93ACC95CF4}">
      <dgm:prSet/>
      <dgm:spPr/>
      <dgm:t>
        <a:bodyPr/>
        <a:lstStyle/>
        <a:p>
          <a:endParaRPr lang="en-US" sz="2800">
            <a:solidFill>
              <a:srgbClr val="094985"/>
            </a:solidFill>
            <a:latin typeface="Arial" panose="020B0604020202020204" pitchFamily="34" charset="0"/>
            <a:cs typeface="Arial" panose="020B0604020202020204" pitchFamily="34" charset="0"/>
          </a:endParaRPr>
        </a:p>
      </dgm:t>
    </dgm:pt>
    <dgm:pt modelId="{BF027842-5097-4138-92E0-663A32AE962B}">
      <dgm:prSet custT="1"/>
      <dgm:spPr/>
      <dgm:t>
        <a:bodyPr/>
        <a:lstStyle/>
        <a:p>
          <a:pPr>
            <a:lnSpc>
              <a:spcPct val="100000"/>
            </a:lnSpc>
          </a:pPr>
          <a:r>
            <a:rPr lang="en-GB" sz="2800" dirty="0">
              <a:solidFill>
                <a:srgbClr val="094985"/>
              </a:solidFill>
              <a:latin typeface="Arial" panose="020B0604020202020204" pitchFamily="34" charset="0"/>
              <a:cs typeface="Arial" panose="020B0604020202020204" pitchFamily="34" charset="0"/>
            </a:rPr>
            <a:t>Staff awareness</a:t>
          </a:r>
          <a:endParaRPr lang="en-US" sz="2800" dirty="0">
            <a:solidFill>
              <a:srgbClr val="094985"/>
            </a:solidFill>
            <a:latin typeface="Arial" panose="020B0604020202020204" pitchFamily="34" charset="0"/>
            <a:cs typeface="Arial" panose="020B0604020202020204" pitchFamily="34" charset="0"/>
          </a:endParaRPr>
        </a:p>
      </dgm:t>
    </dgm:pt>
    <dgm:pt modelId="{DCE289DC-8B92-49F4-B55D-DE0D1FC0147A}" type="parTrans" cxnId="{6CAE73AB-BAD3-45D2-95FD-102FF15B9538}">
      <dgm:prSet/>
      <dgm:spPr/>
      <dgm:t>
        <a:bodyPr/>
        <a:lstStyle/>
        <a:p>
          <a:endParaRPr lang="en-US" sz="2800">
            <a:solidFill>
              <a:srgbClr val="094985"/>
            </a:solidFill>
            <a:latin typeface="Arial" panose="020B0604020202020204" pitchFamily="34" charset="0"/>
            <a:cs typeface="Arial" panose="020B0604020202020204" pitchFamily="34" charset="0"/>
          </a:endParaRPr>
        </a:p>
      </dgm:t>
    </dgm:pt>
    <dgm:pt modelId="{CA54AA19-739F-493A-9B2B-04420836B87D}" type="sibTrans" cxnId="{6CAE73AB-BAD3-45D2-95FD-102FF15B9538}">
      <dgm:prSet/>
      <dgm:spPr/>
      <dgm:t>
        <a:bodyPr/>
        <a:lstStyle/>
        <a:p>
          <a:endParaRPr lang="en-US" sz="2800">
            <a:solidFill>
              <a:srgbClr val="094985"/>
            </a:solidFill>
            <a:latin typeface="Arial" panose="020B0604020202020204" pitchFamily="34" charset="0"/>
            <a:cs typeface="Arial" panose="020B0604020202020204" pitchFamily="34" charset="0"/>
          </a:endParaRPr>
        </a:p>
      </dgm:t>
    </dgm:pt>
    <dgm:pt modelId="{E99F9F19-2676-4D1C-8220-5DD28F5A3BF7}">
      <dgm:prSet custT="1"/>
      <dgm:spPr/>
      <dgm:t>
        <a:bodyPr/>
        <a:lstStyle/>
        <a:p>
          <a:pPr>
            <a:lnSpc>
              <a:spcPct val="100000"/>
            </a:lnSpc>
          </a:pPr>
          <a:r>
            <a:rPr lang="en-GB" sz="2800" dirty="0">
              <a:solidFill>
                <a:srgbClr val="094985"/>
              </a:solidFill>
              <a:latin typeface="Arial" panose="020B0604020202020204" pitchFamily="34" charset="0"/>
              <a:cs typeface="Arial" panose="020B0604020202020204" pitchFamily="34" charset="0"/>
            </a:rPr>
            <a:t>Support to managers</a:t>
          </a:r>
          <a:endParaRPr lang="en-US" sz="2800" dirty="0">
            <a:solidFill>
              <a:srgbClr val="094985"/>
            </a:solidFill>
            <a:latin typeface="Arial" panose="020B0604020202020204" pitchFamily="34" charset="0"/>
            <a:cs typeface="Arial" panose="020B0604020202020204" pitchFamily="34" charset="0"/>
          </a:endParaRPr>
        </a:p>
      </dgm:t>
    </dgm:pt>
    <dgm:pt modelId="{43212B12-CF6B-4068-8F36-DE8409C97609}" type="parTrans" cxnId="{1086ADC9-D6F5-4465-916F-E40607B75F39}">
      <dgm:prSet/>
      <dgm:spPr/>
      <dgm:t>
        <a:bodyPr/>
        <a:lstStyle/>
        <a:p>
          <a:endParaRPr lang="en-US" sz="2800">
            <a:solidFill>
              <a:srgbClr val="094985"/>
            </a:solidFill>
            <a:latin typeface="Arial" panose="020B0604020202020204" pitchFamily="34" charset="0"/>
            <a:cs typeface="Arial" panose="020B0604020202020204" pitchFamily="34" charset="0"/>
          </a:endParaRPr>
        </a:p>
      </dgm:t>
    </dgm:pt>
    <dgm:pt modelId="{AB8019C1-8211-453E-8C60-99117EB3211C}" type="sibTrans" cxnId="{1086ADC9-D6F5-4465-916F-E40607B75F39}">
      <dgm:prSet/>
      <dgm:spPr/>
      <dgm:t>
        <a:bodyPr/>
        <a:lstStyle/>
        <a:p>
          <a:endParaRPr lang="en-US" sz="2800">
            <a:solidFill>
              <a:srgbClr val="094985"/>
            </a:solidFill>
            <a:latin typeface="Arial" panose="020B0604020202020204" pitchFamily="34" charset="0"/>
            <a:cs typeface="Arial" panose="020B0604020202020204" pitchFamily="34" charset="0"/>
          </a:endParaRPr>
        </a:p>
      </dgm:t>
    </dgm:pt>
    <dgm:pt modelId="{FC444C0A-08F7-40A9-900E-729653AADB09}">
      <dgm:prSet custT="1"/>
      <dgm:spPr/>
      <dgm:t>
        <a:bodyPr/>
        <a:lstStyle/>
        <a:p>
          <a:pPr>
            <a:lnSpc>
              <a:spcPct val="100000"/>
            </a:lnSpc>
          </a:pPr>
          <a:r>
            <a:rPr lang="en-GB" sz="2800" dirty="0">
              <a:solidFill>
                <a:srgbClr val="094985"/>
              </a:solidFill>
              <a:latin typeface="Arial" panose="020B0604020202020204" pitchFamily="34" charset="0"/>
              <a:cs typeface="Arial" panose="020B0604020202020204" pitchFamily="34" charset="0"/>
            </a:rPr>
            <a:t>Communication materials</a:t>
          </a:r>
          <a:endParaRPr lang="en-US" sz="2800" dirty="0">
            <a:solidFill>
              <a:srgbClr val="094985"/>
            </a:solidFill>
            <a:latin typeface="Arial" panose="020B0604020202020204" pitchFamily="34" charset="0"/>
            <a:cs typeface="Arial" panose="020B0604020202020204" pitchFamily="34" charset="0"/>
          </a:endParaRPr>
        </a:p>
      </dgm:t>
    </dgm:pt>
    <dgm:pt modelId="{B574F7D0-A723-44D3-94AC-B71A06FB26E2}" type="parTrans" cxnId="{9181718A-2EAF-4368-BFB4-183EF803EFA9}">
      <dgm:prSet/>
      <dgm:spPr/>
      <dgm:t>
        <a:bodyPr/>
        <a:lstStyle/>
        <a:p>
          <a:endParaRPr lang="en-US" sz="2800">
            <a:solidFill>
              <a:srgbClr val="094985"/>
            </a:solidFill>
            <a:latin typeface="Arial" panose="020B0604020202020204" pitchFamily="34" charset="0"/>
            <a:cs typeface="Arial" panose="020B0604020202020204" pitchFamily="34" charset="0"/>
          </a:endParaRPr>
        </a:p>
      </dgm:t>
    </dgm:pt>
    <dgm:pt modelId="{1C0C1713-22AE-4FA2-A182-CB20F838CCF1}" type="sibTrans" cxnId="{9181718A-2EAF-4368-BFB4-183EF803EFA9}">
      <dgm:prSet/>
      <dgm:spPr/>
      <dgm:t>
        <a:bodyPr/>
        <a:lstStyle/>
        <a:p>
          <a:endParaRPr lang="en-US" sz="2800">
            <a:solidFill>
              <a:srgbClr val="094985"/>
            </a:solidFill>
            <a:latin typeface="Arial" panose="020B0604020202020204" pitchFamily="34" charset="0"/>
            <a:cs typeface="Arial" panose="020B0604020202020204" pitchFamily="34" charset="0"/>
          </a:endParaRPr>
        </a:p>
      </dgm:t>
    </dgm:pt>
    <dgm:pt modelId="{18BB2839-93DB-C642-B7E1-4CEF9728E1CB}">
      <dgm:prSet custT="1"/>
      <dgm:spPr/>
      <dgm:t>
        <a:bodyPr/>
        <a:lstStyle/>
        <a:p>
          <a:pPr>
            <a:lnSpc>
              <a:spcPct val="100000"/>
            </a:lnSpc>
          </a:pPr>
          <a:r>
            <a:rPr lang="en-US" sz="2800" dirty="0">
              <a:solidFill>
                <a:srgbClr val="094985"/>
              </a:solidFill>
              <a:latin typeface="Arial" panose="020B0604020202020204" pitchFamily="34" charset="0"/>
              <a:cs typeface="Arial" panose="020B0604020202020204" pitchFamily="34" charset="0"/>
            </a:rPr>
            <a:t>Universal Design approaches</a:t>
          </a:r>
        </a:p>
      </dgm:t>
    </dgm:pt>
    <dgm:pt modelId="{C37BF3B7-9639-E14D-A07F-F0A5A76F0AD6}" type="parTrans" cxnId="{B37643E9-3018-5044-950A-876BA35F2AFB}">
      <dgm:prSet/>
      <dgm:spPr/>
      <dgm:t>
        <a:bodyPr/>
        <a:lstStyle/>
        <a:p>
          <a:endParaRPr lang="en-GB">
            <a:solidFill>
              <a:srgbClr val="094985"/>
            </a:solidFill>
          </a:endParaRPr>
        </a:p>
      </dgm:t>
    </dgm:pt>
    <dgm:pt modelId="{9FBD51C7-C8B0-8F4C-852A-A55AE886B154}" type="sibTrans" cxnId="{B37643E9-3018-5044-950A-876BA35F2AFB}">
      <dgm:prSet/>
      <dgm:spPr/>
      <dgm:t>
        <a:bodyPr/>
        <a:lstStyle/>
        <a:p>
          <a:endParaRPr lang="en-GB">
            <a:solidFill>
              <a:srgbClr val="094985"/>
            </a:solidFill>
          </a:endParaRPr>
        </a:p>
      </dgm:t>
    </dgm:pt>
    <dgm:pt modelId="{F526CD83-C43B-AD4D-AAAB-F4B04FCBD276}">
      <dgm:prSet custT="1"/>
      <dgm:spPr/>
      <dgm:t>
        <a:bodyPr/>
        <a:lstStyle/>
        <a:p>
          <a:pPr>
            <a:lnSpc>
              <a:spcPct val="100000"/>
            </a:lnSpc>
          </a:pPr>
          <a:r>
            <a:rPr lang="en-US" sz="2800" dirty="0">
              <a:solidFill>
                <a:srgbClr val="094985"/>
              </a:solidFill>
              <a:latin typeface="Arial" panose="020B0604020202020204" pitchFamily="34" charset="0"/>
              <a:cs typeface="Arial" panose="020B0604020202020204" pitchFamily="34" charset="0"/>
            </a:rPr>
            <a:t>Communication practices</a:t>
          </a:r>
        </a:p>
      </dgm:t>
    </dgm:pt>
    <dgm:pt modelId="{989CBEBC-C946-5C46-BA3F-8EF9379FA052}" type="parTrans" cxnId="{CA0E68E8-52DF-064F-938F-28EE011157DA}">
      <dgm:prSet/>
      <dgm:spPr/>
      <dgm:t>
        <a:bodyPr/>
        <a:lstStyle/>
        <a:p>
          <a:endParaRPr lang="en-GB">
            <a:solidFill>
              <a:srgbClr val="094985"/>
            </a:solidFill>
          </a:endParaRPr>
        </a:p>
      </dgm:t>
    </dgm:pt>
    <dgm:pt modelId="{71A95F47-E628-5846-AA06-E61CACD2A682}" type="sibTrans" cxnId="{CA0E68E8-52DF-064F-938F-28EE011157DA}">
      <dgm:prSet/>
      <dgm:spPr/>
      <dgm:t>
        <a:bodyPr/>
        <a:lstStyle/>
        <a:p>
          <a:endParaRPr lang="en-GB">
            <a:solidFill>
              <a:srgbClr val="094985"/>
            </a:solidFill>
          </a:endParaRPr>
        </a:p>
      </dgm:t>
    </dgm:pt>
    <dgm:pt modelId="{BBA71448-8F5A-F941-A357-0769D67784CC}">
      <dgm:prSet custT="1"/>
      <dgm:spPr/>
      <dgm:t>
        <a:bodyPr/>
        <a:lstStyle/>
        <a:p>
          <a:pPr>
            <a:lnSpc>
              <a:spcPct val="100000"/>
            </a:lnSpc>
          </a:pPr>
          <a:r>
            <a:rPr lang="en-GB" sz="2800" dirty="0">
              <a:solidFill>
                <a:srgbClr val="094985"/>
              </a:solidFill>
              <a:latin typeface="Arial" panose="020B0604020202020204" pitchFamily="34" charset="0"/>
              <a:cs typeface="Arial" panose="020B0604020202020204" pitchFamily="34" charset="0"/>
            </a:rPr>
            <a:t>Work practices</a:t>
          </a:r>
        </a:p>
      </dgm:t>
    </dgm:pt>
    <dgm:pt modelId="{ECD04DE0-52F5-DF4C-8A7A-336872FC7074}" type="parTrans" cxnId="{F1201914-751E-254B-A8AA-BD7CD66B6D47}">
      <dgm:prSet/>
      <dgm:spPr/>
      <dgm:t>
        <a:bodyPr/>
        <a:lstStyle/>
        <a:p>
          <a:endParaRPr lang="en-GB">
            <a:solidFill>
              <a:srgbClr val="094985"/>
            </a:solidFill>
          </a:endParaRPr>
        </a:p>
      </dgm:t>
    </dgm:pt>
    <dgm:pt modelId="{E6175DBA-AC9B-444C-B3EA-4A8BB67576A4}" type="sibTrans" cxnId="{F1201914-751E-254B-A8AA-BD7CD66B6D47}">
      <dgm:prSet/>
      <dgm:spPr/>
      <dgm:t>
        <a:bodyPr/>
        <a:lstStyle/>
        <a:p>
          <a:endParaRPr lang="en-GB">
            <a:solidFill>
              <a:srgbClr val="094985"/>
            </a:solidFill>
          </a:endParaRPr>
        </a:p>
      </dgm:t>
    </dgm:pt>
    <dgm:pt modelId="{E7215D55-85E5-4A8A-97D4-A9803696B225}" type="pres">
      <dgm:prSet presAssocID="{B17CBFEF-777D-4B72-A61C-2DD744204901}" presName="root" presStyleCnt="0">
        <dgm:presLayoutVars>
          <dgm:dir/>
          <dgm:resizeHandles val="exact"/>
        </dgm:presLayoutVars>
      </dgm:prSet>
      <dgm:spPr/>
    </dgm:pt>
    <dgm:pt modelId="{3F56DFB4-78DD-4655-979A-8D79E8C50DA0}" type="pres">
      <dgm:prSet presAssocID="{029036B1-1E01-4C6D-8846-28587322F174}" presName="compNode" presStyleCnt="0"/>
      <dgm:spPr/>
    </dgm:pt>
    <dgm:pt modelId="{42039A95-1210-48E6-BD2C-B741CDBFC3B8}" type="pres">
      <dgm:prSet presAssocID="{029036B1-1E01-4C6D-8846-28587322F174}" presName="iconRect" presStyleLbl="node1" presStyleIdx="0" presStyleCnt="3" custLinFactNeighborX="30004" custLinFactNeighborY="-12467"/>
      <dgm:spPr>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erson in wheelchair"/>
        </a:ext>
      </dgm:extLst>
    </dgm:pt>
    <dgm:pt modelId="{9627A5D7-8BCD-4029-973A-17321C2E2B99}" type="pres">
      <dgm:prSet presAssocID="{029036B1-1E01-4C6D-8846-28587322F174}" presName="iconSpace" presStyleCnt="0"/>
      <dgm:spPr/>
    </dgm:pt>
    <dgm:pt modelId="{FC0914D8-C50F-49C7-A47E-AB339B7D847A}" type="pres">
      <dgm:prSet presAssocID="{029036B1-1E01-4C6D-8846-28587322F174}" presName="parTx" presStyleLbl="revTx" presStyleIdx="0" presStyleCnt="6">
        <dgm:presLayoutVars>
          <dgm:chMax val="0"/>
          <dgm:chPref val="0"/>
        </dgm:presLayoutVars>
      </dgm:prSet>
      <dgm:spPr/>
    </dgm:pt>
    <dgm:pt modelId="{8A1C0D38-1D8D-4CE9-97D1-BDD71EE9CC38}" type="pres">
      <dgm:prSet presAssocID="{029036B1-1E01-4C6D-8846-28587322F174}" presName="txSpace" presStyleCnt="0"/>
      <dgm:spPr/>
    </dgm:pt>
    <dgm:pt modelId="{81756AA5-9562-4AF1-B798-31D41AB07A50}" type="pres">
      <dgm:prSet presAssocID="{029036B1-1E01-4C6D-8846-28587322F174}" presName="desTx" presStyleLbl="revTx" presStyleIdx="1" presStyleCnt="6">
        <dgm:presLayoutVars/>
      </dgm:prSet>
      <dgm:spPr/>
    </dgm:pt>
    <dgm:pt modelId="{9D4C2018-6D42-4AD2-A3B6-BFA03630F14B}" type="pres">
      <dgm:prSet presAssocID="{AF0FE8E4-BE17-4AB8-B9FB-6028582A5E48}" presName="sibTrans" presStyleCnt="0"/>
      <dgm:spPr/>
    </dgm:pt>
    <dgm:pt modelId="{9E1F7B93-5ABD-4D73-A034-FDA8D4D7EF18}" type="pres">
      <dgm:prSet presAssocID="{46B46F34-F332-4EC7-A6D5-280994363FEF}" presName="compNode" presStyleCnt="0"/>
      <dgm:spPr/>
    </dgm:pt>
    <dgm:pt modelId="{4597F837-C53B-4B47-AAD5-BCAD62E84437}" type="pres">
      <dgm:prSet presAssocID="{46B46F34-F332-4EC7-A6D5-280994363FEF}" presName="iconRect" presStyleLbl="node1" presStyleIdx="1" presStyleCnt="3" custLinFactNeighborX="92857" custLinFactNeighborY="-6716"/>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Subtitles RTL"/>
        </a:ext>
      </dgm:extLst>
    </dgm:pt>
    <dgm:pt modelId="{E225DA15-2F6C-49CE-931E-C8D236A19712}" type="pres">
      <dgm:prSet presAssocID="{46B46F34-F332-4EC7-A6D5-280994363FEF}" presName="iconSpace" presStyleCnt="0"/>
      <dgm:spPr/>
    </dgm:pt>
    <dgm:pt modelId="{74032361-22F2-4F47-A9EC-196785AD82E1}" type="pres">
      <dgm:prSet presAssocID="{46B46F34-F332-4EC7-A6D5-280994363FEF}" presName="parTx" presStyleLbl="revTx" presStyleIdx="2" presStyleCnt="6">
        <dgm:presLayoutVars>
          <dgm:chMax val="0"/>
          <dgm:chPref val="0"/>
        </dgm:presLayoutVars>
      </dgm:prSet>
      <dgm:spPr/>
    </dgm:pt>
    <dgm:pt modelId="{C492B64F-E4DF-41F0-BBF4-191E807DBA47}" type="pres">
      <dgm:prSet presAssocID="{46B46F34-F332-4EC7-A6D5-280994363FEF}" presName="txSpace" presStyleCnt="0"/>
      <dgm:spPr/>
    </dgm:pt>
    <dgm:pt modelId="{EF90233F-3566-4FB9-AB08-260F83DBC698}" type="pres">
      <dgm:prSet presAssocID="{46B46F34-F332-4EC7-A6D5-280994363FEF}" presName="desTx" presStyleLbl="revTx" presStyleIdx="3" presStyleCnt="6">
        <dgm:presLayoutVars/>
      </dgm:prSet>
      <dgm:spPr/>
    </dgm:pt>
    <dgm:pt modelId="{C60D6116-3099-4AA2-940F-C39AE3984D32}" type="pres">
      <dgm:prSet presAssocID="{04C172CB-5898-4F87-9F4D-7C10C9A32477}" presName="sibTrans" presStyleCnt="0"/>
      <dgm:spPr/>
    </dgm:pt>
    <dgm:pt modelId="{D6297AF6-1466-4F94-B84B-EB9B209B2F13}" type="pres">
      <dgm:prSet presAssocID="{A3DFED75-4A3C-48DE-AEA5-A9A769E18CE9}" presName="compNode" presStyleCnt="0"/>
      <dgm:spPr/>
    </dgm:pt>
    <dgm:pt modelId="{1894C11A-5FDD-4CA8-BC83-1AA4D6C46657}" type="pres">
      <dgm:prSet presAssocID="{A3DFED75-4A3C-48DE-AEA5-A9A769E18CE9}" presName="iconRect" presStyleLbl="node1" presStyleIdx="2" presStyleCnt="3" custLinFactNeighborX="88935" custLinFactNeighborY="-6716"/>
      <dgm:spPr>
        <a:blipFill>
          <a:blip xmlns:r="http://schemas.openxmlformats.org/officeDocument/2006/relationships" r:embed="rId5">
            <a:extLs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9E5AF72B-B8C8-478F-8852-A62418C509FA}" type="pres">
      <dgm:prSet presAssocID="{A3DFED75-4A3C-48DE-AEA5-A9A769E18CE9}" presName="iconSpace" presStyleCnt="0"/>
      <dgm:spPr/>
    </dgm:pt>
    <dgm:pt modelId="{4C4483A5-F292-4114-9C24-008437E0E0B9}" type="pres">
      <dgm:prSet presAssocID="{A3DFED75-4A3C-48DE-AEA5-A9A769E18CE9}" presName="parTx" presStyleLbl="revTx" presStyleIdx="4" presStyleCnt="6">
        <dgm:presLayoutVars>
          <dgm:chMax val="0"/>
          <dgm:chPref val="0"/>
        </dgm:presLayoutVars>
      </dgm:prSet>
      <dgm:spPr/>
    </dgm:pt>
    <dgm:pt modelId="{70EE07F5-8065-43DB-A16C-536213000438}" type="pres">
      <dgm:prSet presAssocID="{A3DFED75-4A3C-48DE-AEA5-A9A769E18CE9}" presName="txSpace" presStyleCnt="0"/>
      <dgm:spPr/>
    </dgm:pt>
    <dgm:pt modelId="{F3B2A776-8B14-4B99-B530-8F494ECD4657}" type="pres">
      <dgm:prSet presAssocID="{A3DFED75-4A3C-48DE-AEA5-A9A769E18CE9}" presName="desTx" presStyleLbl="revTx" presStyleIdx="5" presStyleCnt="6">
        <dgm:presLayoutVars/>
      </dgm:prSet>
      <dgm:spPr/>
    </dgm:pt>
  </dgm:ptLst>
  <dgm:cxnLst>
    <dgm:cxn modelId="{D71DE413-C0C4-45AB-9E93-4B93ACC95CF4}" srcId="{B17CBFEF-777D-4B72-A61C-2DD744204901}" destId="{A3DFED75-4A3C-48DE-AEA5-A9A769E18CE9}" srcOrd="2" destOrd="0" parTransId="{4DA358EF-8854-439F-A7B0-B3ABF0D3B394}" sibTransId="{FE1BBFE1-60CF-4CC0-8DFF-C5E8C9CC4A82}"/>
    <dgm:cxn modelId="{F1201914-751E-254B-A8AA-BD7CD66B6D47}" srcId="{46B46F34-F332-4EC7-A6D5-280994363FEF}" destId="{BBA71448-8F5A-F941-A357-0769D67784CC}" srcOrd="3" destOrd="0" parTransId="{ECD04DE0-52F5-DF4C-8A7A-336872FC7074}" sibTransId="{E6175DBA-AC9B-444C-B3EA-4A8BB67576A4}"/>
    <dgm:cxn modelId="{6CB8E725-352A-E448-B281-A31D558DD378}" type="presOf" srcId="{B89AEFDA-1E58-4121-99A7-626C6F14B17A}" destId="{EF90233F-3566-4FB9-AB08-260F83DBC698}" srcOrd="0" destOrd="1" presId="urn:microsoft.com/office/officeart/2018/2/layout/IconLabelDescriptionList"/>
    <dgm:cxn modelId="{6580BA29-4DDB-4A74-A63D-1A5D38228B15}" srcId="{46B46F34-F332-4EC7-A6D5-280994363FEF}" destId="{B89AEFDA-1E58-4121-99A7-626C6F14B17A}" srcOrd="1" destOrd="0" parTransId="{72DA0B16-627D-416A-A98A-D34749D82C65}" sibTransId="{84C5AC07-19FD-41E7-B20C-5CD41C8FDFA0}"/>
    <dgm:cxn modelId="{93DC662D-32EB-4E80-9C41-39A34B92ED08}" srcId="{029036B1-1E01-4C6D-8846-28587322F174}" destId="{E956331F-C0E1-40BC-BCC7-C8C6FF957E60}" srcOrd="0" destOrd="0" parTransId="{29D3C86B-2ABC-463F-B225-411B090211D8}" sibTransId="{9CD40A9B-E350-435D-B2C6-D6001BA9B5A4}"/>
    <dgm:cxn modelId="{5998FC38-DA57-0E42-BC98-133D4304BBEE}" type="presOf" srcId="{F526CD83-C43B-AD4D-AAAB-F4B04FCBD276}" destId="{81756AA5-9562-4AF1-B798-31D41AB07A50}" srcOrd="0" destOrd="2" presId="urn:microsoft.com/office/officeart/2018/2/layout/IconLabelDescriptionList"/>
    <dgm:cxn modelId="{E06E3B61-C6FE-434D-9603-1042C6083BEE}" srcId="{46B46F34-F332-4EC7-A6D5-280994363FEF}" destId="{69556FB2-BA12-41F0-A2B1-EBCC63B44CBF}" srcOrd="0" destOrd="0" parTransId="{98739955-ED12-4202-90B2-12A96B55393F}" sibTransId="{61962F16-944A-4315-BF73-0C2AAAEA8076}"/>
    <dgm:cxn modelId="{A99E6342-4136-2A4A-984C-11F43F9F24D3}" type="presOf" srcId="{B17CBFEF-777D-4B72-A61C-2DD744204901}" destId="{E7215D55-85E5-4A8A-97D4-A9803696B225}" srcOrd="0" destOrd="0" presId="urn:microsoft.com/office/officeart/2018/2/layout/IconLabelDescriptionList"/>
    <dgm:cxn modelId="{CF43FC47-6CC6-334F-9CDF-976CF4413163}" type="presOf" srcId="{BBA71448-8F5A-F941-A357-0769D67784CC}" destId="{EF90233F-3566-4FB9-AB08-260F83DBC698}" srcOrd="0" destOrd="3" presId="urn:microsoft.com/office/officeart/2018/2/layout/IconLabelDescriptionList"/>
    <dgm:cxn modelId="{6D405A6F-D437-824B-8FDD-4FC45E2EC547}" type="presOf" srcId="{FC444C0A-08F7-40A9-900E-729653AADB09}" destId="{F3B2A776-8B14-4B99-B530-8F494ECD4657}" srcOrd="0" destOrd="2" presId="urn:microsoft.com/office/officeart/2018/2/layout/IconLabelDescriptionList"/>
    <dgm:cxn modelId="{83B66270-CD9B-CF4E-823C-4FEC13F680CA}" type="presOf" srcId="{69556FB2-BA12-41F0-A2B1-EBCC63B44CBF}" destId="{EF90233F-3566-4FB9-AB08-260F83DBC698}" srcOrd="0" destOrd="0" presId="urn:microsoft.com/office/officeart/2018/2/layout/IconLabelDescriptionList"/>
    <dgm:cxn modelId="{AD311154-19AB-4062-9F57-0B47770D4DA0}" srcId="{B17CBFEF-777D-4B72-A61C-2DD744204901}" destId="{029036B1-1E01-4C6D-8846-28587322F174}" srcOrd="0" destOrd="0" parTransId="{70AE9A1C-1100-4309-9291-B3A5129EA6FF}" sibTransId="{AF0FE8E4-BE17-4AB8-B9FB-6028582A5E48}"/>
    <dgm:cxn modelId="{7903CF55-87B6-9E4C-A40C-411B778024D5}" type="presOf" srcId="{029036B1-1E01-4C6D-8846-28587322F174}" destId="{FC0914D8-C50F-49C7-A47E-AB339B7D847A}" srcOrd="0" destOrd="0" presId="urn:microsoft.com/office/officeart/2018/2/layout/IconLabelDescriptionList"/>
    <dgm:cxn modelId="{53C08377-A1A7-824B-ACB9-4FC516F4DF8C}" type="presOf" srcId="{96CFCDB5-B65B-4714-BC3D-43B64A65B24A}" destId="{EF90233F-3566-4FB9-AB08-260F83DBC698}" srcOrd="0" destOrd="2" presId="urn:microsoft.com/office/officeart/2018/2/layout/IconLabelDescriptionList"/>
    <dgm:cxn modelId="{61D7EB7C-EC1D-432F-B916-62823B2ED40B}" srcId="{46B46F34-F332-4EC7-A6D5-280994363FEF}" destId="{96CFCDB5-B65B-4714-BC3D-43B64A65B24A}" srcOrd="2" destOrd="0" parTransId="{283ACAFB-E06A-4746-9BC9-A63FA8986E4B}" sibTransId="{74950C00-2B79-4B69-9F15-D283F529672A}"/>
    <dgm:cxn modelId="{9181718A-2EAF-4368-BFB4-183EF803EFA9}" srcId="{A3DFED75-4A3C-48DE-AEA5-A9A769E18CE9}" destId="{FC444C0A-08F7-40A9-900E-729653AADB09}" srcOrd="2" destOrd="0" parTransId="{B574F7D0-A723-44D3-94AC-B71A06FB26E2}" sibTransId="{1C0C1713-22AE-4FA2-A182-CB20F838CCF1}"/>
    <dgm:cxn modelId="{1978B38F-3881-384E-AE4C-BF9328CAB846}" type="presOf" srcId="{BF027842-5097-4138-92E0-663A32AE962B}" destId="{F3B2A776-8B14-4B99-B530-8F494ECD4657}" srcOrd="0" destOrd="0" presId="urn:microsoft.com/office/officeart/2018/2/layout/IconLabelDescriptionList"/>
    <dgm:cxn modelId="{D266FCA0-A5FC-CF44-A358-FE0300527509}" type="presOf" srcId="{46B46F34-F332-4EC7-A6D5-280994363FEF}" destId="{74032361-22F2-4F47-A9EC-196785AD82E1}" srcOrd="0" destOrd="0" presId="urn:microsoft.com/office/officeart/2018/2/layout/IconLabelDescriptionList"/>
    <dgm:cxn modelId="{C32DD9AA-282F-41E9-905C-CBBBF1C3194D}" srcId="{B17CBFEF-777D-4B72-A61C-2DD744204901}" destId="{46B46F34-F332-4EC7-A6D5-280994363FEF}" srcOrd="1" destOrd="0" parTransId="{B0501122-E6EA-4045-9A74-BE1D97EC30FE}" sibTransId="{04C172CB-5898-4F87-9F4D-7C10C9A32477}"/>
    <dgm:cxn modelId="{6CAE73AB-BAD3-45D2-95FD-102FF15B9538}" srcId="{A3DFED75-4A3C-48DE-AEA5-A9A769E18CE9}" destId="{BF027842-5097-4138-92E0-663A32AE962B}" srcOrd="0" destOrd="0" parTransId="{DCE289DC-8B92-49F4-B55D-DE0D1FC0147A}" sibTransId="{CA54AA19-739F-493A-9B2B-04420836B87D}"/>
    <dgm:cxn modelId="{F29F7DC1-9BBD-3A41-945D-6A31B2956B9E}" type="presOf" srcId="{18BB2839-93DB-C642-B7E1-4CEF9728E1CB}" destId="{81756AA5-9562-4AF1-B798-31D41AB07A50}" srcOrd="0" destOrd="1" presId="urn:microsoft.com/office/officeart/2018/2/layout/IconLabelDescriptionList"/>
    <dgm:cxn modelId="{1086ADC9-D6F5-4465-916F-E40607B75F39}" srcId="{A3DFED75-4A3C-48DE-AEA5-A9A769E18CE9}" destId="{E99F9F19-2676-4D1C-8220-5DD28F5A3BF7}" srcOrd="1" destOrd="0" parTransId="{43212B12-CF6B-4068-8F36-DE8409C97609}" sibTransId="{AB8019C1-8211-453E-8C60-99117EB3211C}"/>
    <dgm:cxn modelId="{47A5F2CB-A3A3-0B40-B763-1D35C97EAA8B}" type="presOf" srcId="{E99F9F19-2676-4D1C-8220-5DD28F5A3BF7}" destId="{F3B2A776-8B14-4B99-B530-8F494ECD4657}" srcOrd="0" destOrd="1" presId="urn:microsoft.com/office/officeart/2018/2/layout/IconLabelDescriptionList"/>
    <dgm:cxn modelId="{123123CD-A063-3448-A040-D75166CE86EC}" type="presOf" srcId="{E956331F-C0E1-40BC-BCC7-C8C6FF957E60}" destId="{81756AA5-9562-4AF1-B798-31D41AB07A50}" srcOrd="0" destOrd="0" presId="urn:microsoft.com/office/officeart/2018/2/layout/IconLabelDescriptionList"/>
    <dgm:cxn modelId="{CA0E68E8-52DF-064F-938F-28EE011157DA}" srcId="{029036B1-1E01-4C6D-8846-28587322F174}" destId="{F526CD83-C43B-AD4D-AAAB-F4B04FCBD276}" srcOrd="2" destOrd="0" parTransId="{989CBEBC-C946-5C46-BA3F-8EF9379FA052}" sibTransId="{71A95F47-E628-5846-AA06-E61CACD2A682}"/>
    <dgm:cxn modelId="{B37643E9-3018-5044-950A-876BA35F2AFB}" srcId="{029036B1-1E01-4C6D-8846-28587322F174}" destId="{18BB2839-93DB-C642-B7E1-4CEF9728E1CB}" srcOrd="1" destOrd="0" parTransId="{C37BF3B7-9639-E14D-A07F-F0A5A76F0AD6}" sibTransId="{9FBD51C7-C8B0-8F4C-852A-A55AE886B154}"/>
    <dgm:cxn modelId="{BF1D4BF4-C3B1-7246-A5D5-536E98949F9C}" type="presOf" srcId="{A3DFED75-4A3C-48DE-AEA5-A9A769E18CE9}" destId="{4C4483A5-F292-4114-9C24-008437E0E0B9}" srcOrd="0" destOrd="0" presId="urn:microsoft.com/office/officeart/2018/2/layout/IconLabelDescriptionList"/>
    <dgm:cxn modelId="{36EDCDD8-ECCA-2843-96B0-B1BD932C804B}" type="presParOf" srcId="{E7215D55-85E5-4A8A-97D4-A9803696B225}" destId="{3F56DFB4-78DD-4655-979A-8D79E8C50DA0}" srcOrd="0" destOrd="0" presId="urn:microsoft.com/office/officeart/2018/2/layout/IconLabelDescriptionList"/>
    <dgm:cxn modelId="{89AC7EBD-CC3A-754B-ACED-017A96FFED45}" type="presParOf" srcId="{3F56DFB4-78DD-4655-979A-8D79E8C50DA0}" destId="{42039A95-1210-48E6-BD2C-B741CDBFC3B8}" srcOrd="0" destOrd="0" presId="urn:microsoft.com/office/officeart/2018/2/layout/IconLabelDescriptionList"/>
    <dgm:cxn modelId="{33114E71-0FF3-4B40-8F25-8976D6095A4A}" type="presParOf" srcId="{3F56DFB4-78DD-4655-979A-8D79E8C50DA0}" destId="{9627A5D7-8BCD-4029-973A-17321C2E2B99}" srcOrd="1" destOrd="0" presId="urn:microsoft.com/office/officeart/2018/2/layout/IconLabelDescriptionList"/>
    <dgm:cxn modelId="{A4265591-0205-884F-80C4-261C942EAB1A}" type="presParOf" srcId="{3F56DFB4-78DD-4655-979A-8D79E8C50DA0}" destId="{FC0914D8-C50F-49C7-A47E-AB339B7D847A}" srcOrd="2" destOrd="0" presId="urn:microsoft.com/office/officeart/2018/2/layout/IconLabelDescriptionList"/>
    <dgm:cxn modelId="{CD772892-6049-2C42-9EB0-DA2E6124E173}" type="presParOf" srcId="{3F56DFB4-78DD-4655-979A-8D79E8C50DA0}" destId="{8A1C0D38-1D8D-4CE9-97D1-BDD71EE9CC38}" srcOrd="3" destOrd="0" presId="urn:microsoft.com/office/officeart/2018/2/layout/IconLabelDescriptionList"/>
    <dgm:cxn modelId="{80FFF714-5BE8-6C4D-8B2B-5557BFAD6632}" type="presParOf" srcId="{3F56DFB4-78DD-4655-979A-8D79E8C50DA0}" destId="{81756AA5-9562-4AF1-B798-31D41AB07A50}" srcOrd="4" destOrd="0" presId="urn:microsoft.com/office/officeart/2018/2/layout/IconLabelDescriptionList"/>
    <dgm:cxn modelId="{AE81F359-B922-7345-A548-8C4F4B0787E0}" type="presParOf" srcId="{E7215D55-85E5-4A8A-97D4-A9803696B225}" destId="{9D4C2018-6D42-4AD2-A3B6-BFA03630F14B}" srcOrd="1" destOrd="0" presId="urn:microsoft.com/office/officeart/2018/2/layout/IconLabelDescriptionList"/>
    <dgm:cxn modelId="{ECC48E44-09AF-9240-9A46-085E5F72C122}" type="presParOf" srcId="{E7215D55-85E5-4A8A-97D4-A9803696B225}" destId="{9E1F7B93-5ABD-4D73-A034-FDA8D4D7EF18}" srcOrd="2" destOrd="0" presId="urn:microsoft.com/office/officeart/2018/2/layout/IconLabelDescriptionList"/>
    <dgm:cxn modelId="{F868D06E-1EC8-AF4A-8602-753522B41335}" type="presParOf" srcId="{9E1F7B93-5ABD-4D73-A034-FDA8D4D7EF18}" destId="{4597F837-C53B-4B47-AAD5-BCAD62E84437}" srcOrd="0" destOrd="0" presId="urn:microsoft.com/office/officeart/2018/2/layout/IconLabelDescriptionList"/>
    <dgm:cxn modelId="{044746D5-B269-A248-A395-8FFDDBB8C848}" type="presParOf" srcId="{9E1F7B93-5ABD-4D73-A034-FDA8D4D7EF18}" destId="{E225DA15-2F6C-49CE-931E-C8D236A19712}" srcOrd="1" destOrd="0" presId="urn:microsoft.com/office/officeart/2018/2/layout/IconLabelDescriptionList"/>
    <dgm:cxn modelId="{6A62E872-7938-8A40-BB60-A65A3709143B}" type="presParOf" srcId="{9E1F7B93-5ABD-4D73-A034-FDA8D4D7EF18}" destId="{74032361-22F2-4F47-A9EC-196785AD82E1}" srcOrd="2" destOrd="0" presId="urn:microsoft.com/office/officeart/2018/2/layout/IconLabelDescriptionList"/>
    <dgm:cxn modelId="{4601ECD0-A948-D845-80E3-0CD4AC4DAB74}" type="presParOf" srcId="{9E1F7B93-5ABD-4D73-A034-FDA8D4D7EF18}" destId="{C492B64F-E4DF-41F0-BBF4-191E807DBA47}" srcOrd="3" destOrd="0" presId="urn:microsoft.com/office/officeart/2018/2/layout/IconLabelDescriptionList"/>
    <dgm:cxn modelId="{C5607C13-14C9-EC45-9515-24537279EBEB}" type="presParOf" srcId="{9E1F7B93-5ABD-4D73-A034-FDA8D4D7EF18}" destId="{EF90233F-3566-4FB9-AB08-260F83DBC698}" srcOrd="4" destOrd="0" presId="urn:microsoft.com/office/officeart/2018/2/layout/IconLabelDescriptionList"/>
    <dgm:cxn modelId="{56B5D1E8-9288-A440-8F5C-0EAADEDA427A}" type="presParOf" srcId="{E7215D55-85E5-4A8A-97D4-A9803696B225}" destId="{C60D6116-3099-4AA2-940F-C39AE3984D32}" srcOrd="3" destOrd="0" presId="urn:microsoft.com/office/officeart/2018/2/layout/IconLabelDescriptionList"/>
    <dgm:cxn modelId="{4A078E60-7FD2-6B4E-B09A-989061933EC5}" type="presParOf" srcId="{E7215D55-85E5-4A8A-97D4-A9803696B225}" destId="{D6297AF6-1466-4F94-B84B-EB9B209B2F13}" srcOrd="4" destOrd="0" presId="urn:microsoft.com/office/officeart/2018/2/layout/IconLabelDescriptionList"/>
    <dgm:cxn modelId="{2F2BCF70-B021-4848-927C-9D6D31344D65}" type="presParOf" srcId="{D6297AF6-1466-4F94-B84B-EB9B209B2F13}" destId="{1894C11A-5FDD-4CA8-BC83-1AA4D6C46657}" srcOrd="0" destOrd="0" presId="urn:microsoft.com/office/officeart/2018/2/layout/IconLabelDescriptionList"/>
    <dgm:cxn modelId="{803FC1C1-F4CE-0148-A58C-AF5E2FBFBF77}" type="presParOf" srcId="{D6297AF6-1466-4F94-B84B-EB9B209B2F13}" destId="{9E5AF72B-B8C8-478F-8852-A62418C509FA}" srcOrd="1" destOrd="0" presId="urn:microsoft.com/office/officeart/2018/2/layout/IconLabelDescriptionList"/>
    <dgm:cxn modelId="{0208AE1F-1991-F740-B873-65C7BCA1FD7F}" type="presParOf" srcId="{D6297AF6-1466-4F94-B84B-EB9B209B2F13}" destId="{4C4483A5-F292-4114-9C24-008437E0E0B9}" srcOrd="2" destOrd="0" presId="urn:microsoft.com/office/officeart/2018/2/layout/IconLabelDescriptionList"/>
    <dgm:cxn modelId="{8AAE3959-D913-4C4D-A0CE-3775489082BE}" type="presParOf" srcId="{D6297AF6-1466-4F94-B84B-EB9B209B2F13}" destId="{70EE07F5-8065-43DB-A16C-536213000438}" srcOrd="3" destOrd="0" presId="urn:microsoft.com/office/officeart/2018/2/layout/IconLabelDescriptionList"/>
    <dgm:cxn modelId="{E4D89239-58F8-D74C-8FDC-0E316643594B}" type="presParOf" srcId="{D6297AF6-1466-4F94-B84B-EB9B209B2F13}" destId="{F3B2A776-8B14-4B99-B530-8F494ECD4657}"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039A95-1210-48E6-BD2C-B741CDBFC3B8}">
      <dsp:nvSpPr>
        <dsp:cNvPr id="0" name=""/>
        <dsp:cNvSpPr/>
      </dsp:nvSpPr>
      <dsp:spPr>
        <a:xfrm>
          <a:off x="382248" y="1029214"/>
          <a:ext cx="1252124" cy="1252124"/>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C0914D8-C50F-49C7-A47E-AB339B7D847A}">
      <dsp:nvSpPr>
        <dsp:cNvPr id="0" name=""/>
        <dsp:cNvSpPr/>
      </dsp:nvSpPr>
      <dsp:spPr>
        <a:xfrm>
          <a:off x="6560" y="2710450"/>
          <a:ext cx="3577499" cy="13751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244600">
            <a:lnSpc>
              <a:spcPct val="100000"/>
            </a:lnSpc>
            <a:spcBef>
              <a:spcPct val="0"/>
            </a:spcBef>
            <a:spcAft>
              <a:spcPct val="35000"/>
            </a:spcAft>
            <a:buNone/>
            <a:defRPr b="1"/>
          </a:pPr>
          <a:r>
            <a:rPr lang="en-GB" sz="2800" kern="1200" dirty="0">
              <a:solidFill>
                <a:srgbClr val="094985"/>
              </a:solidFill>
              <a:latin typeface="Arial" panose="020B0604020202020204" pitchFamily="34" charset="0"/>
              <a:cs typeface="Arial" panose="020B0604020202020204" pitchFamily="34" charset="0"/>
            </a:rPr>
            <a:t>Environmental barriers</a:t>
          </a:r>
        </a:p>
        <a:p>
          <a:pPr marL="0" lvl="0" indent="0" algn="l" defTabSz="1244600">
            <a:lnSpc>
              <a:spcPct val="100000"/>
            </a:lnSpc>
            <a:spcBef>
              <a:spcPct val="0"/>
            </a:spcBef>
            <a:spcAft>
              <a:spcPct val="35000"/>
            </a:spcAft>
            <a:buNone/>
            <a:defRPr b="1"/>
          </a:pPr>
          <a:endParaRPr lang="en-US" sz="2800" kern="1200" dirty="0">
            <a:solidFill>
              <a:srgbClr val="094985"/>
            </a:solidFill>
            <a:latin typeface="Arial" panose="020B0604020202020204" pitchFamily="34" charset="0"/>
            <a:cs typeface="Arial" panose="020B0604020202020204" pitchFamily="34" charset="0"/>
          </a:endParaRPr>
        </a:p>
      </dsp:txBody>
      <dsp:txXfrm>
        <a:off x="6560" y="2710450"/>
        <a:ext cx="3577499" cy="1375101"/>
      </dsp:txXfrm>
    </dsp:sp>
    <dsp:sp modelId="{81756AA5-9562-4AF1-B798-31D41AB07A50}">
      <dsp:nvSpPr>
        <dsp:cNvPr id="0" name=""/>
        <dsp:cNvSpPr/>
      </dsp:nvSpPr>
      <dsp:spPr>
        <a:xfrm>
          <a:off x="6560" y="4212532"/>
          <a:ext cx="3577499" cy="33218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244600">
            <a:lnSpc>
              <a:spcPct val="100000"/>
            </a:lnSpc>
            <a:spcBef>
              <a:spcPct val="0"/>
            </a:spcBef>
            <a:spcAft>
              <a:spcPct val="35000"/>
            </a:spcAft>
            <a:buNone/>
          </a:pPr>
          <a:r>
            <a:rPr lang="en-US" sz="2800" kern="1200" dirty="0">
              <a:solidFill>
                <a:srgbClr val="094985"/>
              </a:solidFill>
              <a:latin typeface="Arial" panose="020B0604020202020204" pitchFamily="34" charset="0"/>
              <a:cs typeface="Arial" panose="020B0604020202020204" pitchFamily="34" charset="0"/>
            </a:rPr>
            <a:t>Accessibility audits</a:t>
          </a:r>
        </a:p>
        <a:p>
          <a:pPr marL="0" lvl="0" indent="0" algn="l" defTabSz="1244600">
            <a:lnSpc>
              <a:spcPct val="100000"/>
            </a:lnSpc>
            <a:spcBef>
              <a:spcPct val="0"/>
            </a:spcBef>
            <a:spcAft>
              <a:spcPct val="35000"/>
            </a:spcAft>
            <a:buNone/>
          </a:pPr>
          <a:r>
            <a:rPr lang="en-US" sz="2800" kern="1200" dirty="0">
              <a:solidFill>
                <a:srgbClr val="094985"/>
              </a:solidFill>
              <a:latin typeface="Arial" panose="020B0604020202020204" pitchFamily="34" charset="0"/>
              <a:cs typeface="Arial" panose="020B0604020202020204" pitchFamily="34" charset="0"/>
            </a:rPr>
            <a:t>Universal Design approaches</a:t>
          </a:r>
        </a:p>
        <a:p>
          <a:pPr marL="0" lvl="0" indent="0" algn="l" defTabSz="1244600">
            <a:lnSpc>
              <a:spcPct val="100000"/>
            </a:lnSpc>
            <a:spcBef>
              <a:spcPct val="0"/>
            </a:spcBef>
            <a:spcAft>
              <a:spcPct val="35000"/>
            </a:spcAft>
            <a:buNone/>
          </a:pPr>
          <a:r>
            <a:rPr lang="en-US" sz="2800" kern="1200" dirty="0">
              <a:solidFill>
                <a:srgbClr val="094985"/>
              </a:solidFill>
              <a:latin typeface="Arial" panose="020B0604020202020204" pitchFamily="34" charset="0"/>
              <a:cs typeface="Arial" panose="020B0604020202020204" pitchFamily="34" charset="0"/>
            </a:rPr>
            <a:t>Communication practices</a:t>
          </a:r>
        </a:p>
      </dsp:txBody>
      <dsp:txXfrm>
        <a:off x="6560" y="4212532"/>
        <a:ext cx="3577499" cy="3321820"/>
      </dsp:txXfrm>
    </dsp:sp>
    <dsp:sp modelId="{4597F837-C53B-4B47-AAD5-BCAD62E84437}">
      <dsp:nvSpPr>
        <dsp:cNvPr id="0" name=""/>
        <dsp:cNvSpPr/>
      </dsp:nvSpPr>
      <dsp:spPr>
        <a:xfrm>
          <a:off x="5372808" y="1101224"/>
          <a:ext cx="1252124" cy="1252124"/>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4032361-22F2-4F47-A9EC-196785AD82E1}">
      <dsp:nvSpPr>
        <dsp:cNvPr id="0" name=""/>
        <dsp:cNvSpPr/>
      </dsp:nvSpPr>
      <dsp:spPr>
        <a:xfrm>
          <a:off x="4210123" y="2710450"/>
          <a:ext cx="3577499" cy="13751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244600">
            <a:lnSpc>
              <a:spcPct val="100000"/>
            </a:lnSpc>
            <a:spcBef>
              <a:spcPct val="0"/>
            </a:spcBef>
            <a:spcAft>
              <a:spcPct val="35000"/>
            </a:spcAft>
            <a:buNone/>
            <a:defRPr b="1"/>
          </a:pPr>
          <a:r>
            <a:rPr lang="en-GB" sz="2800" kern="1200" dirty="0">
              <a:solidFill>
                <a:srgbClr val="094985"/>
              </a:solidFill>
              <a:latin typeface="Arial" panose="020B0604020202020204" pitchFamily="34" charset="0"/>
              <a:cs typeface="Arial" panose="020B0604020202020204" pitchFamily="34" charset="0"/>
            </a:rPr>
            <a:t>Institutional barriers</a:t>
          </a:r>
          <a:endParaRPr lang="en-US" sz="2800" kern="1200" dirty="0">
            <a:solidFill>
              <a:srgbClr val="094985"/>
            </a:solidFill>
            <a:latin typeface="Arial" panose="020B0604020202020204" pitchFamily="34" charset="0"/>
            <a:cs typeface="Arial" panose="020B0604020202020204" pitchFamily="34" charset="0"/>
          </a:endParaRPr>
        </a:p>
      </dsp:txBody>
      <dsp:txXfrm>
        <a:off x="4210123" y="2710450"/>
        <a:ext cx="3577499" cy="1375101"/>
      </dsp:txXfrm>
    </dsp:sp>
    <dsp:sp modelId="{EF90233F-3566-4FB9-AB08-260F83DBC698}">
      <dsp:nvSpPr>
        <dsp:cNvPr id="0" name=""/>
        <dsp:cNvSpPr/>
      </dsp:nvSpPr>
      <dsp:spPr>
        <a:xfrm>
          <a:off x="4210123" y="4212532"/>
          <a:ext cx="3577499" cy="33218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244600">
            <a:lnSpc>
              <a:spcPct val="100000"/>
            </a:lnSpc>
            <a:spcBef>
              <a:spcPct val="0"/>
            </a:spcBef>
            <a:spcAft>
              <a:spcPct val="35000"/>
            </a:spcAft>
            <a:buNone/>
          </a:pPr>
          <a:r>
            <a:rPr lang="en-GB" sz="2800" kern="1200" dirty="0">
              <a:solidFill>
                <a:srgbClr val="094985"/>
              </a:solidFill>
              <a:latin typeface="Arial" panose="020B0604020202020204" pitchFamily="34" charset="0"/>
              <a:cs typeface="Arial" panose="020B0604020202020204" pitchFamily="34" charset="0"/>
            </a:rPr>
            <a:t>Recruitment processes</a:t>
          </a:r>
        </a:p>
        <a:p>
          <a:pPr marL="0" lvl="0" indent="0" algn="l" defTabSz="1244600">
            <a:lnSpc>
              <a:spcPct val="100000"/>
            </a:lnSpc>
            <a:spcBef>
              <a:spcPct val="0"/>
            </a:spcBef>
            <a:spcAft>
              <a:spcPct val="35000"/>
            </a:spcAft>
            <a:buNone/>
          </a:pPr>
          <a:r>
            <a:rPr lang="en-GB" sz="2800" kern="1200" dirty="0">
              <a:solidFill>
                <a:srgbClr val="094985"/>
              </a:solidFill>
              <a:latin typeface="Arial" panose="020B0604020202020204" pitchFamily="34" charset="0"/>
              <a:cs typeface="Arial" panose="020B0604020202020204" pitchFamily="34" charset="0"/>
            </a:rPr>
            <a:t>Retention and promotion policies</a:t>
          </a:r>
          <a:endParaRPr lang="en-US" sz="2800" kern="1200" dirty="0">
            <a:solidFill>
              <a:srgbClr val="094985"/>
            </a:solidFill>
            <a:latin typeface="Arial" panose="020B0604020202020204" pitchFamily="34" charset="0"/>
            <a:cs typeface="Arial" panose="020B0604020202020204" pitchFamily="34" charset="0"/>
          </a:endParaRPr>
        </a:p>
        <a:p>
          <a:pPr marL="0" lvl="0" indent="0" algn="l" defTabSz="1244600">
            <a:lnSpc>
              <a:spcPct val="100000"/>
            </a:lnSpc>
            <a:spcBef>
              <a:spcPct val="0"/>
            </a:spcBef>
            <a:spcAft>
              <a:spcPct val="35000"/>
            </a:spcAft>
            <a:buNone/>
          </a:pPr>
          <a:r>
            <a:rPr lang="en-GB" sz="2800" kern="1200" dirty="0">
              <a:solidFill>
                <a:srgbClr val="094985"/>
              </a:solidFill>
              <a:latin typeface="Arial" panose="020B0604020202020204" pitchFamily="34" charset="0"/>
              <a:cs typeface="Arial" panose="020B0604020202020204" pitchFamily="34" charset="0"/>
            </a:rPr>
            <a:t>Reasonable adjustment policy</a:t>
          </a:r>
        </a:p>
        <a:p>
          <a:pPr marL="0" lvl="0" indent="0" algn="l" defTabSz="1244600">
            <a:lnSpc>
              <a:spcPct val="100000"/>
            </a:lnSpc>
            <a:spcBef>
              <a:spcPct val="0"/>
            </a:spcBef>
            <a:spcAft>
              <a:spcPct val="35000"/>
            </a:spcAft>
            <a:buNone/>
          </a:pPr>
          <a:r>
            <a:rPr lang="en-GB" sz="2800" kern="1200" dirty="0">
              <a:solidFill>
                <a:srgbClr val="094985"/>
              </a:solidFill>
              <a:latin typeface="Arial" panose="020B0604020202020204" pitchFamily="34" charset="0"/>
              <a:cs typeface="Arial" panose="020B0604020202020204" pitchFamily="34" charset="0"/>
            </a:rPr>
            <a:t>Work practices</a:t>
          </a:r>
        </a:p>
      </dsp:txBody>
      <dsp:txXfrm>
        <a:off x="4210123" y="4212532"/>
        <a:ext cx="3577499" cy="3321820"/>
      </dsp:txXfrm>
    </dsp:sp>
    <dsp:sp modelId="{1894C11A-5FDD-4CA8-BC83-1AA4D6C46657}">
      <dsp:nvSpPr>
        <dsp:cNvPr id="0" name=""/>
        <dsp:cNvSpPr/>
      </dsp:nvSpPr>
      <dsp:spPr>
        <a:xfrm>
          <a:off x="9527262" y="1101224"/>
          <a:ext cx="1252124" cy="1252124"/>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C4483A5-F292-4114-9C24-008437E0E0B9}">
      <dsp:nvSpPr>
        <dsp:cNvPr id="0" name=""/>
        <dsp:cNvSpPr/>
      </dsp:nvSpPr>
      <dsp:spPr>
        <a:xfrm>
          <a:off x="8413685" y="2710450"/>
          <a:ext cx="3577499" cy="13751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244600">
            <a:lnSpc>
              <a:spcPct val="100000"/>
            </a:lnSpc>
            <a:spcBef>
              <a:spcPct val="0"/>
            </a:spcBef>
            <a:spcAft>
              <a:spcPct val="35000"/>
            </a:spcAft>
            <a:buNone/>
            <a:defRPr b="1"/>
          </a:pPr>
          <a:r>
            <a:rPr lang="en-GB" sz="2800" kern="1200" dirty="0">
              <a:solidFill>
                <a:srgbClr val="094985"/>
              </a:solidFill>
              <a:latin typeface="Arial" panose="020B0604020202020204" pitchFamily="34" charset="0"/>
              <a:cs typeface="Arial" panose="020B0604020202020204" pitchFamily="34" charset="0"/>
            </a:rPr>
            <a:t>Attitudinal barriers</a:t>
          </a:r>
          <a:endParaRPr lang="en-US" sz="2800" kern="1200" dirty="0">
            <a:solidFill>
              <a:srgbClr val="094985"/>
            </a:solidFill>
            <a:latin typeface="Arial" panose="020B0604020202020204" pitchFamily="34" charset="0"/>
            <a:cs typeface="Arial" panose="020B0604020202020204" pitchFamily="34" charset="0"/>
          </a:endParaRPr>
        </a:p>
      </dsp:txBody>
      <dsp:txXfrm>
        <a:off x="8413685" y="2710450"/>
        <a:ext cx="3577499" cy="1375101"/>
      </dsp:txXfrm>
    </dsp:sp>
    <dsp:sp modelId="{F3B2A776-8B14-4B99-B530-8F494ECD4657}">
      <dsp:nvSpPr>
        <dsp:cNvPr id="0" name=""/>
        <dsp:cNvSpPr/>
      </dsp:nvSpPr>
      <dsp:spPr>
        <a:xfrm>
          <a:off x="8413685" y="4212532"/>
          <a:ext cx="3577499" cy="33218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244600">
            <a:lnSpc>
              <a:spcPct val="100000"/>
            </a:lnSpc>
            <a:spcBef>
              <a:spcPct val="0"/>
            </a:spcBef>
            <a:spcAft>
              <a:spcPct val="35000"/>
            </a:spcAft>
            <a:buNone/>
          </a:pPr>
          <a:r>
            <a:rPr lang="en-GB" sz="2800" kern="1200" dirty="0">
              <a:solidFill>
                <a:srgbClr val="094985"/>
              </a:solidFill>
              <a:latin typeface="Arial" panose="020B0604020202020204" pitchFamily="34" charset="0"/>
              <a:cs typeface="Arial" panose="020B0604020202020204" pitchFamily="34" charset="0"/>
            </a:rPr>
            <a:t>Staff awareness</a:t>
          </a:r>
          <a:endParaRPr lang="en-US" sz="2800" kern="1200" dirty="0">
            <a:solidFill>
              <a:srgbClr val="094985"/>
            </a:solidFill>
            <a:latin typeface="Arial" panose="020B0604020202020204" pitchFamily="34" charset="0"/>
            <a:cs typeface="Arial" panose="020B0604020202020204" pitchFamily="34" charset="0"/>
          </a:endParaRPr>
        </a:p>
        <a:p>
          <a:pPr marL="0" lvl="0" indent="0" algn="l" defTabSz="1244600">
            <a:lnSpc>
              <a:spcPct val="100000"/>
            </a:lnSpc>
            <a:spcBef>
              <a:spcPct val="0"/>
            </a:spcBef>
            <a:spcAft>
              <a:spcPct val="35000"/>
            </a:spcAft>
            <a:buNone/>
          </a:pPr>
          <a:r>
            <a:rPr lang="en-GB" sz="2800" kern="1200" dirty="0">
              <a:solidFill>
                <a:srgbClr val="094985"/>
              </a:solidFill>
              <a:latin typeface="Arial" panose="020B0604020202020204" pitchFamily="34" charset="0"/>
              <a:cs typeface="Arial" panose="020B0604020202020204" pitchFamily="34" charset="0"/>
            </a:rPr>
            <a:t>Support to managers</a:t>
          </a:r>
          <a:endParaRPr lang="en-US" sz="2800" kern="1200" dirty="0">
            <a:solidFill>
              <a:srgbClr val="094985"/>
            </a:solidFill>
            <a:latin typeface="Arial" panose="020B0604020202020204" pitchFamily="34" charset="0"/>
            <a:cs typeface="Arial" panose="020B0604020202020204" pitchFamily="34" charset="0"/>
          </a:endParaRPr>
        </a:p>
        <a:p>
          <a:pPr marL="0" lvl="0" indent="0" algn="l" defTabSz="1244600">
            <a:lnSpc>
              <a:spcPct val="100000"/>
            </a:lnSpc>
            <a:spcBef>
              <a:spcPct val="0"/>
            </a:spcBef>
            <a:spcAft>
              <a:spcPct val="35000"/>
            </a:spcAft>
            <a:buNone/>
          </a:pPr>
          <a:r>
            <a:rPr lang="en-GB" sz="2800" kern="1200" dirty="0">
              <a:solidFill>
                <a:srgbClr val="094985"/>
              </a:solidFill>
              <a:latin typeface="Arial" panose="020B0604020202020204" pitchFamily="34" charset="0"/>
              <a:cs typeface="Arial" panose="020B0604020202020204" pitchFamily="34" charset="0"/>
            </a:rPr>
            <a:t>Communication materials</a:t>
          </a:r>
          <a:endParaRPr lang="en-US" sz="2800" kern="1200" dirty="0">
            <a:solidFill>
              <a:srgbClr val="094985"/>
            </a:solidFill>
            <a:latin typeface="Arial" panose="020B0604020202020204" pitchFamily="34" charset="0"/>
            <a:cs typeface="Arial" panose="020B0604020202020204" pitchFamily="34" charset="0"/>
          </a:endParaRPr>
        </a:p>
      </dsp:txBody>
      <dsp:txXfrm>
        <a:off x="8413685" y="4212532"/>
        <a:ext cx="3577499" cy="332182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11387138" y="0"/>
            <a:ext cx="8712200" cy="566738"/>
          </a:xfrm>
          <a:prstGeom prst="rect">
            <a:avLst/>
          </a:prstGeom>
        </p:spPr>
        <p:txBody>
          <a:bodyPr vert="horz" lIns="91440" tIns="45720" rIns="91440" bIns="45720" rtlCol="0"/>
          <a:lstStyle>
            <a:lvl1pPr algn="r">
              <a:defRPr sz="1200"/>
            </a:lvl1pPr>
          </a:lstStyle>
          <a:p>
            <a:fld id="{44127BD2-0204-456C-BDCA-A1A8C8159ABA}" type="datetimeFigureOut">
              <a:rPr lang="en-GB" smtClean="0"/>
              <a:t>12/07/2023</a:t>
            </a:fld>
            <a:endParaRPr lang="en-GB" dirty="0"/>
          </a:p>
        </p:txBody>
      </p:sp>
      <p:sp>
        <p:nvSpPr>
          <p:cNvPr id="4" name="Footer Placeholder 3"/>
          <p:cNvSpPr>
            <a:spLocks noGrp="1"/>
          </p:cNvSpPr>
          <p:nvPr>
            <p:ph type="ftr" sz="quarter" idx="2"/>
          </p:nvPr>
        </p:nvSpPr>
        <p:spPr>
          <a:xfrm>
            <a:off x="0" y="10742613"/>
            <a:ext cx="8712200" cy="56673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11387138" y="10742613"/>
            <a:ext cx="8712200" cy="566737"/>
          </a:xfrm>
          <a:prstGeom prst="rect">
            <a:avLst/>
          </a:prstGeom>
        </p:spPr>
        <p:txBody>
          <a:bodyPr vert="horz" lIns="91440" tIns="45720" rIns="91440" bIns="45720" rtlCol="0" anchor="b"/>
          <a:lstStyle>
            <a:lvl1pPr algn="r">
              <a:defRPr sz="1200"/>
            </a:lvl1pPr>
          </a:lstStyle>
          <a:p>
            <a:fld id="{4A1B5252-50F7-4293-A6B1-F2F3F8DD439D}" type="slidenum">
              <a:rPr lang="en-GB" smtClean="0"/>
              <a:t>‹#›</a:t>
            </a:fld>
            <a:endParaRPr lang="en-GB" dirty="0"/>
          </a:p>
        </p:txBody>
      </p:sp>
    </p:spTree>
    <p:extLst>
      <p:ext uri="{BB962C8B-B14F-4D97-AF65-F5344CB8AC3E}">
        <p14:creationId xmlns:p14="http://schemas.microsoft.com/office/powerpoint/2010/main" val="16107402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9305C781-E52E-4623-9E32-A290937F5A0D}" type="datetimeFigureOut">
              <a:rPr lang="en-GB" smtClean="0"/>
              <a:t>12/07/2023</a:t>
            </a:fld>
            <a:endParaRPr lang="en-GB" dirty="0"/>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80C046AA-DE0E-4425-A0F7-18F64CB5CB0C}" type="slidenum">
              <a:rPr lang="en-GB" smtClean="0"/>
              <a:t>‹#›</a:t>
            </a:fld>
            <a:endParaRPr lang="en-GB" dirty="0"/>
          </a:p>
        </p:txBody>
      </p:sp>
    </p:spTree>
    <p:extLst>
      <p:ext uri="{BB962C8B-B14F-4D97-AF65-F5344CB8AC3E}">
        <p14:creationId xmlns:p14="http://schemas.microsoft.com/office/powerpoint/2010/main" val="36414411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pcbs.gov.ps/portals/_pcbs/PressRelease/Press_En_3-12-2019-dis-en.pdf"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fr.hespress.com/80754-education-inclusive-un-programme-national-dedie-officiellement-lance.html"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alnoornews.net/archives/195818/%D8%A7%D9%84%D8%AA%D8%B1%D8%A8%D9%8A%D8%A9-%D8%AA%D8%B7%D9%84%D9%82-%D9%88%D8%AB%D9%8A%D9%82%D8%A9-%D8%A7%D8%B7%D8%A7%D8%B1-%D8%B3%D9%8A%D8%A7%D8%B3%D8%A9-%D8%AA%D8%B7%D9%88%D9%8A%D8%B1-%D8%A7%D9%84/)"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50000"/>
              </a:lnSpc>
            </a:pPr>
            <a:r>
              <a:rPr lang="en-GB" sz="1200" dirty="0">
                <a:effectLst/>
                <a:latin typeface="Arial" panose="020B0604020202020204" pitchFamily="34" charset="0"/>
                <a:ea typeface="Calibri" panose="020F0502020204030204" pitchFamily="34" charset="0"/>
              </a:rPr>
              <a:t>The purpose of this presentation is: </a:t>
            </a:r>
          </a:p>
          <a:p>
            <a:pPr marL="342900" indent="-342900" algn="just">
              <a:lnSpc>
                <a:spcPct val="150000"/>
              </a:lnSpc>
              <a:buAutoNum type="arabicParenR"/>
            </a:pPr>
            <a:r>
              <a:rPr lang="en-GB" sz="1200" dirty="0">
                <a:effectLst/>
                <a:latin typeface="Arial" panose="020B0604020202020204" pitchFamily="34" charset="0"/>
                <a:ea typeface="Calibri" panose="020F0502020204030204" pitchFamily="34" charset="0"/>
              </a:rPr>
              <a:t>To provide a brief overview of the scale of the barriers faced by disabled people in the Middle East and Africa (will also explore the intersectionality between gender and disability)</a:t>
            </a:r>
          </a:p>
          <a:p>
            <a:pPr marL="342900" marR="0" lvl="0" indent="-342900" algn="just" defTabSz="914400" rtl="0" eaLnBrk="1" fontAlgn="auto" latinLnBrk="0" hangingPunct="1">
              <a:lnSpc>
                <a:spcPct val="150000"/>
              </a:lnSpc>
              <a:spcBef>
                <a:spcPts val="0"/>
              </a:spcBef>
              <a:spcAft>
                <a:spcPts val="0"/>
              </a:spcAft>
              <a:buClrTx/>
              <a:buSzTx/>
              <a:buFontTx/>
              <a:buAutoNum type="arabicParenR"/>
              <a:tabLst/>
              <a:defRPr/>
            </a:pPr>
            <a:r>
              <a:rPr lang="en-GB" sz="1200" dirty="0">
                <a:effectLst/>
                <a:latin typeface="Arial" panose="020B0604020202020204" pitchFamily="34" charset="0"/>
                <a:ea typeface="Calibri" panose="020F0502020204030204" pitchFamily="34" charset="0"/>
              </a:rPr>
              <a:t>To start to identify possible entry points for promoting disability inclusion through FCDO’s existing work in the region.</a:t>
            </a:r>
          </a:p>
        </p:txBody>
      </p:sp>
      <p:sp>
        <p:nvSpPr>
          <p:cNvPr id="4" name="Slide Number Placeholder 3"/>
          <p:cNvSpPr>
            <a:spLocks noGrp="1"/>
          </p:cNvSpPr>
          <p:nvPr>
            <p:ph type="sldNum" sz="quarter" idx="5"/>
          </p:nvPr>
        </p:nvSpPr>
        <p:spPr/>
        <p:txBody>
          <a:bodyPr/>
          <a:lstStyle/>
          <a:p>
            <a:fld id="{80C046AA-DE0E-4425-A0F7-18F64CB5CB0C}" type="slidenum">
              <a:rPr lang="en-GB" smtClean="0"/>
              <a:t>1</a:t>
            </a:fld>
            <a:endParaRPr lang="en-GB" dirty="0"/>
          </a:p>
        </p:txBody>
      </p:sp>
    </p:spTree>
    <p:extLst>
      <p:ext uri="{BB962C8B-B14F-4D97-AF65-F5344CB8AC3E}">
        <p14:creationId xmlns:p14="http://schemas.microsoft.com/office/powerpoint/2010/main" val="36632243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https://www.gov.uk/government/publications/fcdo-disability-inclusion-and-rights-strategy-2022-to-2030 </a:t>
            </a:r>
          </a:p>
        </p:txBody>
      </p:sp>
      <p:sp>
        <p:nvSpPr>
          <p:cNvPr id="4" name="Slide Number Placeholder 3"/>
          <p:cNvSpPr>
            <a:spLocks noGrp="1"/>
          </p:cNvSpPr>
          <p:nvPr>
            <p:ph type="sldNum" sz="quarter" idx="5"/>
          </p:nvPr>
        </p:nvSpPr>
        <p:spPr/>
        <p:txBody>
          <a:bodyPr/>
          <a:lstStyle/>
          <a:p>
            <a:fld id="{80C046AA-DE0E-4425-A0F7-18F64CB5CB0C}" type="slidenum">
              <a:rPr lang="en-GB" smtClean="0"/>
              <a:pPr/>
              <a:t>11</a:t>
            </a:fld>
            <a:endParaRPr lang="en-GB"/>
          </a:p>
        </p:txBody>
      </p:sp>
    </p:spTree>
    <p:extLst>
      <p:ext uri="{BB962C8B-B14F-4D97-AF65-F5344CB8AC3E}">
        <p14:creationId xmlns:p14="http://schemas.microsoft.com/office/powerpoint/2010/main" val="19483699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FCDO disability rights and inclusion theory of change summary</a:t>
            </a:r>
          </a:p>
          <a:p>
            <a:endParaRPr lang="en-GB" dirty="0"/>
          </a:p>
          <a:p>
            <a:r>
              <a:rPr lang="en-GB" dirty="0"/>
              <a:t>There are the four key outcomes that FCDO wants to see achieved in its work on disability:</a:t>
            </a:r>
          </a:p>
          <a:p>
            <a:pPr marL="228600" indent="-228600">
              <a:buFont typeface="+mj-lt"/>
              <a:buAutoNum type="arabicPeriod"/>
            </a:pPr>
            <a:r>
              <a:rPr lang="en-GB" dirty="0"/>
              <a:t>Rights</a:t>
            </a:r>
          </a:p>
          <a:p>
            <a:pPr marL="228600" indent="-228600">
              <a:buFont typeface="+mj-lt"/>
              <a:buAutoNum type="arabicPeriod"/>
            </a:pPr>
            <a:r>
              <a:rPr lang="en-GB" dirty="0"/>
              <a:t>Voice</a:t>
            </a:r>
          </a:p>
          <a:p>
            <a:pPr marL="228600" indent="-228600">
              <a:buFont typeface="+mj-lt"/>
              <a:buAutoNum type="arabicPeriod"/>
            </a:pPr>
            <a:r>
              <a:rPr lang="en-GB" dirty="0"/>
              <a:t>Choice</a:t>
            </a:r>
          </a:p>
          <a:p>
            <a:pPr marL="228600" indent="-228600">
              <a:buFont typeface="+mj-lt"/>
              <a:buAutoNum type="arabicPeriod"/>
            </a:pPr>
            <a:r>
              <a:rPr lang="en-GB" dirty="0"/>
              <a:t>Visibility</a:t>
            </a:r>
          </a:p>
          <a:p>
            <a:endParaRPr lang="en-GB" dirty="0"/>
          </a:p>
          <a:p>
            <a:pPr lvl="0">
              <a:lnSpc>
                <a:spcPct val="107000"/>
              </a:lnSpc>
            </a:pPr>
            <a:r>
              <a:rPr lang="en-GB" sz="1200" b="1" dirty="0">
                <a:solidFill>
                  <a:srgbClr val="7030A0"/>
                </a:solidFill>
                <a:ea typeface="Calibri" panose="020F0502020204030204" pitchFamily="34" charset="0"/>
              </a:rPr>
              <a:t>Aims</a:t>
            </a:r>
            <a:endParaRPr lang="en-GB" sz="1200" b="1" dirty="0">
              <a:solidFill>
                <a:srgbClr val="7030A0"/>
              </a:solidFill>
              <a:latin typeface="Arial" panose="020B0604020202020204" pitchFamily="34" charset="0"/>
              <a:ea typeface="Calibri" panose="020F0502020204030204" pitchFamily="34" charset="0"/>
              <a:cs typeface="Arial" panose="020B0604020202020204" pitchFamily="34" charset="0"/>
            </a:endParaRPr>
          </a:p>
          <a:p>
            <a:pPr marL="342900" indent="-342900">
              <a:lnSpc>
                <a:spcPct val="107000"/>
              </a:lnSpc>
              <a:buFont typeface="+mj-lt"/>
              <a:buAutoNum type="arabicParenR"/>
            </a:pPr>
            <a:r>
              <a:rPr lang="en-GB" sz="1200" dirty="0">
                <a:latin typeface="Arial" panose="020B0604020202020204" pitchFamily="34" charset="0"/>
                <a:ea typeface="Calibri" panose="020F0502020204030204" pitchFamily="34" charset="0"/>
                <a:cs typeface="Arial" panose="020B0604020202020204" pitchFamily="34" charset="0"/>
              </a:rPr>
              <a:t>By 2030 embed disability inclusion across FCDO’s diplomacy, policy and programmes and OGDs UK Aid spend</a:t>
            </a:r>
          </a:p>
          <a:p>
            <a:pPr marL="342900" indent="-342900">
              <a:lnSpc>
                <a:spcPct val="107000"/>
              </a:lnSpc>
              <a:spcAft>
                <a:spcPts val="800"/>
              </a:spcAft>
              <a:buFont typeface="+mj-lt"/>
              <a:buAutoNum type="arabicParenR"/>
            </a:pPr>
            <a:r>
              <a:rPr lang="en-GB" sz="1200" dirty="0">
                <a:latin typeface="Arial" panose="020B0604020202020204" pitchFamily="34" charset="0"/>
                <a:ea typeface="Calibri" panose="020F0502020204030204" pitchFamily="34" charset="0"/>
                <a:cs typeface="Arial" panose="020B0604020202020204" pitchFamily="34" charset="0"/>
              </a:rPr>
              <a:t>Support a more powerful disability movement globally and at regional and country levels</a:t>
            </a:r>
          </a:p>
          <a:p>
            <a:endParaRPr lang="en-GB" dirty="0"/>
          </a:p>
          <a:p>
            <a:endParaRPr lang="en-GB" dirty="0"/>
          </a:p>
        </p:txBody>
      </p:sp>
      <p:sp>
        <p:nvSpPr>
          <p:cNvPr id="4" name="Slide Number Placeholder 3"/>
          <p:cNvSpPr>
            <a:spLocks noGrp="1"/>
          </p:cNvSpPr>
          <p:nvPr>
            <p:ph type="sldNum" sz="quarter" idx="10"/>
          </p:nvPr>
        </p:nvSpPr>
        <p:spPr/>
        <p:txBody>
          <a:bodyPr/>
          <a:lstStyle/>
          <a:p>
            <a:fld id="{80C046AA-DE0E-4425-A0F7-18F64CB5CB0C}" type="slidenum">
              <a:rPr lang="en-GB" smtClean="0"/>
              <a:pPr/>
              <a:t>12</a:t>
            </a:fld>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dirty="0"/>
          </a:p>
        </p:txBody>
      </p:sp>
      <p:sp>
        <p:nvSpPr>
          <p:cNvPr id="4" name="Slide Number Placeholder 3"/>
          <p:cNvSpPr>
            <a:spLocks noGrp="1"/>
          </p:cNvSpPr>
          <p:nvPr>
            <p:ph type="sldNum" sz="quarter" idx="5"/>
          </p:nvPr>
        </p:nvSpPr>
        <p:spPr/>
        <p:txBody>
          <a:bodyPr/>
          <a:lstStyle/>
          <a:p>
            <a:fld id="{80C046AA-DE0E-4425-A0F7-18F64CB5CB0C}" type="slidenum">
              <a:rPr lang="en-GB" smtClean="0"/>
              <a:pPr/>
              <a:t>13</a:t>
            </a:fld>
            <a:endParaRPr lang="en-GB"/>
          </a:p>
        </p:txBody>
      </p:sp>
    </p:spTree>
    <p:extLst>
      <p:ext uri="{BB962C8B-B14F-4D97-AF65-F5344CB8AC3E}">
        <p14:creationId xmlns:p14="http://schemas.microsoft.com/office/powerpoint/2010/main" val="3945656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563C1"/>
                </a:solidFill>
                <a:effectLst/>
                <a:latin typeface="Arial" panose="020B0604020202020204" pitchFamily="34" charset="0"/>
                <a:ea typeface="Calibri" panose="020F0502020204030204" pitchFamily="34" charset="0"/>
              </a:rPr>
              <a:t>Consulting with OPDs is an obligation mandated for state parties of the UN Convention</a:t>
            </a:r>
            <a:r>
              <a:rPr lang="en-GB" sz="1800" dirty="0">
                <a:effectLst/>
                <a:latin typeface="Calibri" panose="020F0502020204030204" pitchFamily="34" charset="0"/>
                <a:ea typeface="Calibri" panose="020F0502020204030204" pitchFamily="34" charset="0"/>
                <a:cs typeface="Arial" panose="020B0604020202020204" pitchFamily="34" charset="0"/>
              </a:rPr>
              <a:t>  </a:t>
            </a:r>
            <a:r>
              <a:rPr lang="en-GB" sz="1800" dirty="0">
                <a:effectLst/>
                <a:latin typeface="Arial" panose="020B0604020202020204" pitchFamily="34" charset="0"/>
                <a:ea typeface="Calibri" panose="020F0502020204030204" pitchFamily="34" charset="0"/>
              </a:rPr>
              <a:t> for the Rights of Persons with Disabilities (UN CRPD) in article 4.3.  Working closely with civil society is part of the drive for localisation, referenced in the FCDO International Development Strategy 2022. FCDO also reflected the importance of OPDs in FCDO’s Disability Inclusion and Rights Strategy, where OPD capacity building, consultation and participation are key ‘enablers’ for inclusion</a:t>
            </a:r>
          </a:p>
          <a:p>
            <a:endParaRPr lang="en-GB" sz="1800" dirty="0">
              <a:effectLst/>
              <a:latin typeface="Arial" panose="020B0604020202020204" pitchFamily="34" charset="0"/>
              <a:ea typeface="Calibri" panose="020F0502020204030204" pitchFamily="34" charset="0"/>
            </a:endParaRPr>
          </a:p>
          <a:p>
            <a:r>
              <a:rPr lang="en-GB" sz="1800" dirty="0">
                <a:effectLst/>
                <a:latin typeface="Arial" panose="020B0604020202020204" pitchFamily="34" charset="0"/>
                <a:ea typeface="Calibri" panose="020F0502020204030204" pitchFamily="34" charset="0"/>
              </a:rPr>
              <a:t>Consultation should not be seen as a one-off event, rather a springboard to developing an ongoing relationship between FCDO and civil society organisations.  Consultation does not always have to be a formal meeting; surveys and electronic communications can also be used. </a:t>
            </a:r>
          </a:p>
          <a:p>
            <a:endParaRPr lang="en-GB" sz="1800" dirty="0">
              <a:effectLst/>
              <a:latin typeface="Arial" panose="020B0604020202020204" pitchFamily="34" charset="0"/>
              <a:ea typeface="Calibri" panose="020F0502020204030204" pitchFamily="34" charset="0"/>
              <a:cs typeface="Arial" panose="020B0604020202020204" pitchFamily="34" charset="0"/>
            </a:endParaRPr>
          </a:p>
          <a:p>
            <a:pPr marL="228600" algn="just">
              <a:lnSpc>
                <a:spcPct val="107000"/>
              </a:lnSpc>
              <a:spcAft>
                <a:spcPts val="800"/>
              </a:spcAft>
            </a:pPr>
            <a:r>
              <a:rPr lang="en-GB" sz="1800" dirty="0">
                <a:effectLst/>
                <a:latin typeface="Arial" panose="020B0604020202020204" pitchFamily="34" charset="0"/>
                <a:ea typeface="Calibri" panose="020F0502020204030204" pitchFamily="34" charset="0"/>
                <a:cs typeface="Arial" panose="020B0604020202020204" pitchFamily="34" charset="0"/>
              </a:rPr>
              <a:t>This will lead to:</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07000"/>
              </a:lnSpc>
              <a:buFont typeface="Wingdings" panose="05000000000000000000" pitchFamily="2" charset="2"/>
              <a:buChar char=""/>
            </a:pPr>
            <a:r>
              <a:rPr lang="en-GB" sz="1800" dirty="0">
                <a:effectLst/>
                <a:latin typeface="Arial" panose="020B0604020202020204" pitchFamily="34" charset="0"/>
                <a:ea typeface="Calibri" panose="020F0502020204030204" pitchFamily="34" charset="0"/>
                <a:cs typeface="Arial" panose="020B0604020202020204" pitchFamily="34" charset="0"/>
              </a:rPr>
              <a:t>More relevant, locally-owned and more effective interventions that will achieve better outcomes for persons with disabilities and society more generally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07000"/>
              </a:lnSpc>
              <a:buFont typeface="Wingdings" panose="05000000000000000000" pitchFamily="2" charset="2"/>
              <a:buChar char=""/>
            </a:pPr>
            <a:r>
              <a:rPr lang="en-GB" sz="1800" dirty="0">
                <a:effectLst/>
                <a:latin typeface="Arial" panose="020B0604020202020204" pitchFamily="34" charset="0"/>
                <a:ea typeface="Calibri" panose="020F0502020204030204" pitchFamily="34" charset="0"/>
                <a:cs typeface="Arial" panose="020B0604020202020204" pitchFamily="34" charset="0"/>
              </a:rPr>
              <a:t>Engagement and empowerment of persons with disabilities. </a:t>
            </a:r>
          </a:p>
          <a:p>
            <a:pPr marL="342900" lvl="0" indent="-342900" algn="just">
              <a:lnSpc>
                <a:spcPct val="107000"/>
              </a:lnSpc>
              <a:buFont typeface="Wingdings" panose="05000000000000000000" pitchFamily="2" charset="2"/>
              <a:buChar char=""/>
            </a:pPr>
            <a:r>
              <a:rPr lang="en-GB" sz="1800" u="sng" dirty="0">
                <a:solidFill>
                  <a:srgbClr val="0563C1"/>
                </a:solidFill>
                <a:effectLst/>
                <a:latin typeface="Arial" panose="020B0604020202020204" pitchFamily="34" charset="0"/>
                <a:ea typeface="Calibri" panose="020F0502020204030204" pitchFamily="34" charset="0"/>
                <a:cs typeface="Arial" panose="020B0604020202020204" pitchFamily="34" charset="0"/>
              </a:rPr>
              <a:t>When done well, meaningful participation </a:t>
            </a:r>
            <a:r>
              <a:rPr lang="en-GB" sz="1800" dirty="0">
                <a:effectLst/>
                <a:latin typeface="Calibri" panose="020F0502020204030204" pitchFamily="34" charset="0"/>
                <a:ea typeface="Calibri" panose="020F0502020204030204" pitchFamily="34" charset="0"/>
                <a:cs typeface="Arial" panose="020B0604020202020204" pitchFamily="34" charset="0"/>
              </a:rPr>
              <a:t> </a:t>
            </a:r>
            <a:r>
              <a:rPr lang="en-GB" sz="1800" dirty="0">
                <a:effectLst/>
                <a:latin typeface="Arial" panose="020B0604020202020204" pitchFamily="34" charset="0"/>
                <a:ea typeface="Calibri" panose="020F0502020204030204" pitchFamily="34" charset="0"/>
                <a:cs typeface="Arial" panose="020B0604020202020204" pitchFamily="34" charset="0"/>
              </a:rPr>
              <a:t>helps to address stigma and discrimination against persons with disabilities</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07000"/>
              </a:lnSpc>
              <a:spcAft>
                <a:spcPts val="800"/>
              </a:spcAft>
              <a:buFont typeface="Wingdings" panose="05000000000000000000" pitchFamily="2" charset="2"/>
              <a:buChar char=""/>
            </a:pPr>
            <a:r>
              <a:rPr lang="en-GB" sz="1800" dirty="0">
                <a:effectLst/>
                <a:latin typeface="Arial" panose="020B0604020202020204" pitchFamily="34" charset="0"/>
                <a:ea typeface="Calibri" panose="020F0502020204030204" pitchFamily="34" charset="0"/>
                <a:cs typeface="Arial" panose="020B0604020202020204" pitchFamily="34" charset="0"/>
              </a:rPr>
              <a:t>Greater accountability and transparency on FCDO activities and approaches to disability inclusion.</a:t>
            </a:r>
            <a:r>
              <a:rPr lang="en-GB" sz="1800" dirty="0">
                <a:effectLst/>
                <a:latin typeface="Calibri" panose="020F0502020204030204" pitchFamily="34" charset="0"/>
                <a:ea typeface="Calibri" panose="020F0502020204030204" pitchFamily="34" charset="0"/>
                <a:cs typeface="Arial" panose="020B0604020202020204" pitchFamily="34" charset="0"/>
              </a:rPr>
              <a:t> </a:t>
            </a:r>
          </a:p>
        </p:txBody>
      </p:sp>
      <p:sp>
        <p:nvSpPr>
          <p:cNvPr id="4" name="Slide Number Placeholder 3"/>
          <p:cNvSpPr>
            <a:spLocks noGrp="1"/>
          </p:cNvSpPr>
          <p:nvPr>
            <p:ph type="sldNum" sz="quarter" idx="5"/>
          </p:nvPr>
        </p:nvSpPr>
        <p:spPr/>
        <p:txBody>
          <a:bodyPr/>
          <a:lstStyle/>
          <a:p>
            <a:fld id="{80C046AA-DE0E-4425-A0F7-18F64CB5CB0C}" type="slidenum">
              <a:rPr lang="en-GB" smtClean="0"/>
              <a:t>14</a:t>
            </a:fld>
            <a:endParaRPr lang="en-GB" dirty="0"/>
          </a:p>
        </p:txBody>
      </p:sp>
    </p:spTree>
    <p:extLst>
      <p:ext uri="{BB962C8B-B14F-4D97-AF65-F5344CB8AC3E}">
        <p14:creationId xmlns:p14="http://schemas.microsoft.com/office/powerpoint/2010/main" val="1727024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GB" dirty="0"/>
          </a:p>
        </p:txBody>
      </p:sp>
      <p:sp>
        <p:nvSpPr>
          <p:cNvPr id="4" name="Slide Number Placeholder 3"/>
          <p:cNvSpPr>
            <a:spLocks noGrp="1"/>
          </p:cNvSpPr>
          <p:nvPr>
            <p:ph type="sldNum" sz="quarter" idx="5"/>
          </p:nvPr>
        </p:nvSpPr>
        <p:spPr/>
        <p:txBody>
          <a:bodyPr/>
          <a:lstStyle/>
          <a:p>
            <a:fld id="{80C046AA-DE0E-4425-A0F7-18F64CB5CB0C}" type="slidenum">
              <a:rPr lang="en-GB" smtClean="0"/>
              <a:t>15</a:t>
            </a:fld>
            <a:endParaRPr lang="en-GB" dirty="0"/>
          </a:p>
        </p:txBody>
      </p:sp>
    </p:spTree>
    <p:extLst>
      <p:ext uri="{BB962C8B-B14F-4D97-AF65-F5344CB8AC3E}">
        <p14:creationId xmlns:p14="http://schemas.microsoft.com/office/powerpoint/2010/main" val="23508233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Font typeface="Arial" panose="020B0604020202020204" pitchFamily="34" charset="0"/>
              <a:buNone/>
            </a:pPr>
            <a:endParaRPr lang="en-US" sz="900" u="sng" dirty="0"/>
          </a:p>
          <a:p>
            <a:r>
              <a:rPr lang="en-US" sz="1000" u="sng" dirty="0">
                <a:latin typeface="+mn-lt"/>
              </a:rPr>
              <a:t>Sources: </a:t>
            </a:r>
          </a:p>
          <a:p>
            <a:r>
              <a:rPr lang="en-US" sz="1000" dirty="0">
                <a:latin typeface="+mn-lt"/>
              </a:rPr>
              <a:t>Algeria, Egypt, Libya, Morocco and Tunisia. Kalsi. K., and Attia M, Disability Inclusion Helpdesk Factsheet: Disability rights in North Africa and engaging with DPOs in the region (2020)</a:t>
            </a:r>
          </a:p>
          <a:p>
            <a:r>
              <a:rPr lang="en-US" sz="1000" dirty="0">
                <a:latin typeface="+mn-lt"/>
              </a:rPr>
              <a:t>Bahrain 2010 census</a:t>
            </a:r>
          </a:p>
          <a:p>
            <a:r>
              <a:rPr lang="en-US" sz="1000" dirty="0">
                <a:latin typeface="+mn-lt"/>
              </a:rPr>
              <a:t>Iran 2011 census</a:t>
            </a:r>
          </a:p>
          <a:p>
            <a:r>
              <a:rPr lang="en-US" sz="1000" dirty="0">
                <a:latin typeface="+mn-lt"/>
              </a:rPr>
              <a:t>Iraq, IOM Iraq, Persons with disabilities and their representative organizations in Iraq: Barriers, Challenges and Priorities (2021)</a:t>
            </a:r>
          </a:p>
          <a:p>
            <a:r>
              <a:rPr lang="en-US" sz="1000" dirty="0">
                <a:latin typeface="+mn-lt"/>
              </a:rPr>
              <a:t>Israel Social Survey 2020</a:t>
            </a:r>
          </a:p>
          <a:p>
            <a:r>
              <a:rPr lang="en-US" sz="1000" dirty="0">
                <a:latin typeface="+mn-lt"/>
              </a:rPr>
              <a:t>Jordan, K4D, The current situation of persons with disabilities in Jordan (2018)</a:t>
            </a:r>
          </a:p>
          <a:p>
            <a:r>
              <a:rPr lang="en-US" sz="1000" dirty="0">
                <a:latin typeface="+mn-lt"/>
              </a:rPr>
              <a:t>Kuwait, </a:t>
            </a:r>
            <a:r>
              <a:rPr lang="en-US" sz="1200" b="0" i="0" dirty="0">
                <a:solidFill>
                  <a:srgbClr val="2C2F34"/>
                </a:solidFill>
                <a:effectLst/>
                <a:latin typeface="Tinos"/>
              </a:rPr>
              <a:t>Public Authority for Disability Affairs</a:t>
            </a:r>
            <a:r>
              <a:rPr lang="en-US" sz="1000" b="0" i="0" dirty="0">
                <a:solidFill>
                  <a:srgbClr val="2C2F34"/>
                </a:solidFill>
                <a:effectLst/>
                <a:latin typeface="+mn-lt"/>
              </a:rPr>
              <a:t> 2022</a:t>
            </a:r>
            <a:endParaRPr lang="en-US" sz="1000" dirty="0">
              <a:latin typeface="+mn-lt"/>
            </a:endParaRPr>
          </a:p>
          <a:p>
            <a:r>
              <a:rPr lang="en-US" sz="1000" dirty="0">
                <a:latin typeface="+mn-lt"/>
              </a:rPr>
              <a:t>Lebanon, K4D, Situation of persons with disabilities in Lebanon (2018)</a:t>
            </a:r>
          </a:p>
          <a:p>
            <a:r>
              <a:rPr lang="en-US" sz="1000" dirty="0">
                <a:latin typeface="+mn-lt"/>
              </a:rPr>
              <a:t>Oman census 2010</a:t>
            </a:r>
          </a:p>
          <a:p>
            <a:r>
              <a:rPr lang="en-US" sz="1000" dirty="0">
                <a:latin typeface="+mn-lt"/>
              </a:rPr>
              <a:t>OPT, </a:t>
            </a:r>
            <a:r>
              <a:rPr lang="en-GB" sz="1000" dirty="0">
                <a:latin typeface="+mn-lt"/>
                <a:hlinkClick r:id="rId3"/>
              </a:rPr>
              <a:t>Press_En_3-12-2019-dis-en.pdf (pcbs.gov.ps)</a:t>
            </a:r>
            <a:endParaRPr lang="en-GB" sz="1000" dirty="0">
              <a:latin typeface="+mn-lt"/>
            </a:endParaRPr>
          </a:p>
          <a:p>
            <a:r>
              <a:rPr lang="en-GB" sz="1000" dirty="0">
                <a:latin typeface="+mn-lt"/>
              </a:rPr>
              <a:t>Qatar census 2007</a:t>
            </a:r>
          </a:p>
          <a:p>
            <a:r>
              <a:rPr lang="en-GB" sz="1000" dirty="0">
                <a:latin typeface="+mn-lt"/>
              </a:rPr>
              <a:t>Saudi Arabia demographic and health survey 2016</a:t>
            </a:r>
          </a:p>
          <a:p>
            <a:r>
              <a:rPr lang="en-GB" sz="1000" dirty="0">
                <a:latin typeface="+mn-lt"/>
              </a:rPr>
              <a:t>Syria, K4D, Disability in Syria (2017)</a:t>
            </a:r>
          </a:p>
          <a:p>
            <a:r>
              <a:rPr lang="en-GB" sz="1000" dirty="0">
                <a:latin typeface="+mn-lt"/>
              </a:rPr>
              <a:t>Turkey, </a:t>
            </a:r>
            <a:r>
              <a:rPr lang="af-ZA" sz="1000" dirty="0">
                <a:effectLst/>
                <a:latin typeface="+mn-lt"/>
                <a:ea typeface="Calibri" panose="020F0502020204030204" pitchFamily="34" charset="0"/>
                <a:cs typeface="Times New Roman" panose="02020603050405020304" pitchFamily="18" charset="0"/>
              </a:rPr>
              <a:t>Turkish Survey into Persons with Disabilities, Department of Persons with Disabilities, Prime Ministry, Turkish Statistics Institute, 2002</a:t>
            </a:r>
          </a:p>
          <a:p>
            <a:r>
              <a:rPr lang="af-ZA" sz="1000" dirty="0">
                <a:effectLst/>
                <a:latin typeface="+mn-lt"/>
                <a:ea typeface="Calibri" panose="020F0502020204030204" pitchFamily="34" charset="0"/>
                <a:cs typeface="Times New Roman" panose="02020603050405020304" pitchFamily="18" charset="0"/>
              </a:rPr>
              <a:t>United Arab Emirates Dubai Health Authority 2012</a:t>
            </a:r>
            <a:endParaRPr lang="en-GB" sz="1000" dirty="0">
              <a:effectLst/>
              <a:latin typeface="+mn-lt"/>
              <a:ea typeface="Calibri" panose="020F0502020204030204" pitchFamily="34" charset="0"/>
              <a:cs typeface="Times New Roman" panose="02020603050405020304" pitchFamily="18" charset="0"/>
            </a:endParaRPr>
          </a:p>
          <a:p>
            <a:r>
              <a:rPr lang="en-GB" sz="1000" dirty="0">
                <a:effectLst/>
                <a:latin typeface="+mn-lt"/>
                <a:cs typeface="Times New Roman" panose="02020603050405020304" pitchFamily="18" charset="0"/>
              </a:rPr>
              <a:t>Yemen, household budget survey 2014</a:t>
            </a:r>
            <a:endParaRPr lang="en-US" sz="1000" dirty="0">
              <a:latin typeface="+mn-lt"/>
            </a:endParaRPr>
          </a:p>
        </p:txBody>
      </p:sp>
      <p:sp>
        <p:nvSpPr>
          <p:cNvPr id="4" name="Slide Number Placeholder 3"/>
          <p:cNvSpPr>
            <a:spLocks noGrp="1"/>
          </p:cNvSpPr>
          <p:nvPr>
            <p:ph type="sldNum" sz="quarter" idx="5"/>
          </p:nvPr>
        </p:nvSpPr>
        <p:spPr/>
        <p:txBody>
          <a:bodyPr/>
          <a:lstStyle/>
          <a:p>
            <a:fld id="{80C046AA-DE0E-4425-A0F7-18F64CB5CB0C}" type="slidenum">
              <a:rPr lang="en-GB" smtClean="0"/>
              <a:t>16</a:t>
            </a:fld>
            <a:endParaRPr lang="en-GB" dirty="0"/>
          </a:p>
        </p:txBody>
      </p:sp>
    </p:spTree>
    <p:extLst>
      <p:ext uri="{BB962C8B-B14F-4D97-AF65-F5344CB8AC3E}">
        <p14:creationId xmlns:p14="http://schemas.microsoft.com/office/powerpoint/2010/main" val="3829051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u="sng" dirty="0"/>
              <a:t>CRPD</a:t>
            </a:r>
          </a:p>
          <a:p>
            <a:pPr marL="171450" indent="-171450">
              <a:buFont typeface="Arial" panose="020B0604020202020204" pitchFamily="34" charset="0"/>
              <a:buChar char="•"/>
            </a:pPr>
            <a:r>
              <a:rPr lang="en-GB" dirty="0"/>
              <a:t>Lebanon is the only MENA country not to have ratified the CRPD, 10 have ratified the Optional Protocol. </a:t>
            </a:r>
          </a:p>
          <a:p>
            <a:pPr marL="171450" indent="-171450">
              <a:buFont typeface="Arial" panose="020B0604020202020204" pitchFamily="34" charset="0"/>
              <a:buChar char="•"/>
            </a:pPr>
            <a:r>
              <a:rPr lang="en-GB" dirty="0"/>
              <a:t>The </a:t>
            </a:r>
            <a:r>
              <a:rPr lang="en-GB" sz="1200" dirty="0">
                <a:effectLst/>
                <a:latin typeface="Calibri" panose="020F0502020204030204" pitchFamily="34" charset="0"/>
                <a:ea typeface="Calibri" panose="020F0502020204030204" pitchFamily="34" charset="0"/>
                <a:cs typeface="Times New Roman" panose="02020603050405020304" pitchFamily="18" charset="0"/>
              </a:rPr>
              <a:t>Optional Protocol allows persons with disabilities whose rights have been violated to bring complaints to the Committee on the Rights of people with disabilities</a:t>
            </a:r>
          </a:p>
          <a:p>
            <a:pPr marL="171450" indent="-171450">
              <a:buFont typeface="Arial" panose="020B0604020202020204" pitchFamily="34" charset="0"/>
              <a:buChar char="•"/>
            </a:pPr>
            <a:endParaRPr lang="en-GB" sz="1200" dirty="0">
              <a:effectLst/>
              <a:latin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fld id="{80C046AA-DE0E-4425-A0F7-18F64CB5CB0C}" type="slidenum">
              <a:rPr lang="en-GB" smtClean="0"/>
              <a:t>17</a:t>
            </a:fld>
            <a:endParaRPr lang="en-GB" dirty="0"/>
          </a:p>
        </p:txBody>
      </p:sp>
    </p:spTree>
    <p:extLst>
      <p:ext uri="{BB962C8B-B14F-4D97-AF65-F5344CB8AC3E}">
        <p14:creationId xmlns:p14="http://schemas.microsoft.com/office/powerpoint/2010/main" val="14253908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0C046AA-DE0E-4425-A0F7-18F64CB5CB0C}" type="slidenum">
              <a:rPr lang="en-GB" smtClean="0"/>
              <a:t>18</a:t>
            </a:fld>
            <a:endParaRPr lang="en-GB" dirty="0"/>
          </a:p>
        </p:txBody>
      </p:sp>
    </p:spTree>
    <p:extLst>
      <p:ext uri="{BB962C8B-B14F-4D97-AF65-F5344CB8AC3E}">
        <p14:creationId xmlns:p14="http://schemas.microsoft.com/office/powerpoint/2010/main" val="13183791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Shows some common barriers across the MENA region that impact the 3 pillars in the MENA strategy. </a:t>
            </a:r>
          </a:p>
          <a:p>
            <a:endParaRPr lang="en-GB" dirty="0"/>
          </a:p>
          <a:p>
            <a:r>
              <a:rPr lang="en-GB" dirty="0"/>
              <a:t>For the consultation of people with disabilities: Point to the organisations working in the region = </a:t>
            </a:r>
          </a:p>
          <a:p>
            <a:pPr marL="285750" indent="-285750">
              <a:buFont typeface="Arial" panose="020B0604020202020204" pitchFamily="34" charset="0"/>
              <a:buChar char="•"/>
            </a:pPr>
            <a:r>
              <a:rPr lang="en-GB" sz="1800" dirty="0">
                <a:effectLst/>
                <a:latin typeface="Calibri" panose="020F0502020204030204" pitchFamily="34" charset="0"/>
                <a:ea typeface="Calibri" panose="020F0502020204030204" pitchFamily="34" charset="0"/>
              </a:rPr>
              <a:t>The Disability Monitor Initiative – Middle East (DMI) active in Lebanon, Egypt, West Bank/Gaza, Jordan, Syria, Iraq and Yemen. </a:t>
            </a:r>
          </a:p>
          <a:p>
            <a:pPr marL="285750" indent="-285750">
              <a:buFont typeface="Arial" panose="020B0604020202020204" pitchFamily="34" charset="0"/>
              <a:buChar char="•"/>
            </a:pPr>
            <a:r>
              <a:rPr lang="en-GB" sz="1800" dirty="0">
                <a:effectLst/>
                <a:latin typeface="Calibri" panose="020F0502020204030204" pitchFamily="34" charset="0"/>
                <a:ea typeface="Calibri" panose="020F0502020204030204" pitchFamily="34" charset="0"/>
              </a:rPr>
              <a:t>The Arab Organisation of Persons with Disabilities (AOPD)</a:t>
            </a:r>
          </a:p>
          <a:p>
            <a:pPr marL="285750" indent="-285750">
              <a:buFont typeface="Arial" panose="020B0604020202020204" pitchFamily="34" charset="0"/>
              <a:buChar char="•"/>
            </a:pPr>
            <a:r>
              <a:rPr lang="en-GB" sz="1800" dirty="0">
                <a:effectLst/>
                <a:latin typeface="Calibri" panose="020F0502020204030204" pitchFamily="34" charset="0"/>
                <a:ea typeface="Calibri" panose="020F0502020204030204" pitchFamily="34" charset="0"/>
              </a:rPr>
              <a:t>Disabled Peoples International</a:t>
            </a:r>
          </a:p>
          <a:p>
            <a:pPr marL="285750" indent="-285750">
              <a:buFont typeface="Arial" panose="020B0604020202020204" pitchFamily="34" charset="0"/>
              <a:buChar char="•"/>
            </a:pPr>
            <a:endParaRPr lang="en-GB" sz="1800"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effectLst/>
                <a:latin typeface="Segoe UI" panose="020B0502040204020203" pitchFamily="34" charset="0"/>
              </a:rPr>
              <a:t>The DID Helpdesk's report on how OPDs have been affected by the pandemic in Nigeria, Zimbabwe and Bangladesh showed the lack of engagement between governments and OPDs before and during the pandemic had severe knock on effects. OPDs stepped in to provide for basic needs where governments failed, and they had to shift their advocacy from long-term improvements to policies to immediate issues aggravated by the pandemic.</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effectLst/>
                <a:latin typeface="Arial" panose="020B0604020202020204" pitchFamily="34" charset="0"/>
              </a:rPr>
              <a:t>https://sddirect.org.uk/resource/consequences-exclusion-situation-report-organisations-people-disabilities-and-covid-19</a:t>
            </a:r>
            <a:r>
              <a:rPr lang="en-US" sz="1800" dirty="0">
                <a:effectLst/>
                <a:latin typeface="Segoe UI" panose="020B0502040204020203" pitchFamily="34" charset="0"/>
              </a:rPr>
              <a:t> </a:t>
            </a:r>
            <a:endParaRPr lang="en-US" sz="1800" dirty="0">
              <a:effectLst/>
              <a:latin typeface="Arial" panose="020B0604020202020204" pitchFamily="34" charset="0"/>
            </a:endParaRPr>
          </a:p>
          <a:p>
            <a:pPr marL="285750" indent="-2857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80C046AA-DE0E-4425-A0F7-18F64CB5CB0C}" type="slidenum">
              <a:rPr lang="en-GB" smtClean="0"/>
              <a:t>19</a:t>
            </a:fld>
            <a:endParaRPr lang="en-GB" dirty="0"/>
          </a:p>
        </p:txBody>
      </p:sp>
    </p:spTree>
    <p:extLst>
      <p:ext uri="{BB962C8B-B14F-4D97-AF65-F5344CB8AC3E}">
        <p14:creationId xmlns:p14="http://schemas.microsoft.com/office/powerpoint/2010/main" val="8772481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First point: </a:t>
            </a:r>
          </a:p>
          <a:p>
            <a:pPr marL="285750" lvl="0" indent="-285750">
              <a:lnSpc>
                <a:spcPct val="107000"/>
              </a:lnSpc>
              <a:buFont typeface="Arial" panose="020B060402020202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Adults with disabilities (and especially women with disabilities) have less access to employment opportunities than their peers without disabilities.</a:t>
            </a:r>
          </a:p>
          <a:p>
            <a:pPr marL="285750" lvl="0" indent="-285750">
              <a:lnSpc>
                <a:spcPct val="107000"/>
              </a:lnSpc>
              <a:buFont typeface="Arial" panose="020B060402020202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Many countries have quotas for people with disabilities in employment in the public and private sector: Morocco, 7%, Egypt, 5%, Tunisia, 2%, Algeria, 1%. Employment rates of people with disabilities, particularly women with disabilities, are very low, even where there are mandatory employment quotas in place. Quota’s are typically not enforced, e.g. employers in Egypt reported to have people with disabilities on their payroll and don’t employ them. </a:t>
            </a:r>
          </a:p>
          <a:p>
            <a:pPr marL="0" lvl="0" indent="0">
              <a:lnSpc>
                <a:spcPct val="107000"/>
              </a:lnSpc>
              <a:buFont typeface="Arial" panose="020B0604020202020204" pitchFamily="34" charset="0"/>
              <a:buNone/>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buFont typeface="Arial" panose="020B0604020202020204" pitchFamily="34" charset="0"/>
              <a:buNone/>
            </a:pPr>
            <a:r>
              <a:rPr lang="en-GB" sz="1800" u="sng" dirty="0">
                <a:effectLst/>
                <a:latin typeface="Calibri" panose="020F0502020204030204" pitchFamily="34" charset="0"/>
                <a:ea typeface="Calibri" panose="020F0502020204030204" pitchFamily="34" charset="0"/>
                <a:cs typeface="Times New Roman" panose="02020603050405020304" pitchFamily="18" charset="0"/>
              </a:rPr>
              <a:t>Second point:</a:t>
            </a:r>
          </a:p>
          <a:p>
            <a:pPr marL="285750" lvl="0" indent="-285750">
              <a:lnSpc>
                <a:spcPct val="107000"/>
              </a:lnSpc>
              <a:buFont typeface="Arial" panose="020B060402020202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In Libya people with disabilities are often assessed for work based on their physical ability rather than their qualifications, experience, and interests.</a:t>
            </a:r>
          </a:p>
          <a:p>
            <a:pPr marL="285750" lvl="0" indent="-285750">
              <a:lnSpc>
                <a:spcPct val="107000"/>
              </a:lnSpc>
              <a:buFont typeface="Arial" panose="020B060402020202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In Egypt, reports of formal-sector employers paying persons with disabilities below the minimum wage.</a:t>
            </a:r>
          </a:p>
          <a:p>
            <a:pPr marL="285750" lvl="0" indent="-285750">
              <a:lnSpc>
                <a:spcPct val="107000"/>
              </a:lnSpc>
              <a:buFont typeface="Arial" panose="020B0604020202020204" pitchFamily="34" charset="0"/>
              <a:buChar cha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buFont typeface="Arial" panose="020B0604020202020204" pitchFamily="34" charset="0"/>
              <a:buNone/>
            </a:pPr>
            <a:r>
              <a:rPr lang="en-GB" sz="1800" u="sng" dirty="0">
                <a:effectLst/>
                <a:latin typeface="Calibri" panose="020F0502020204030204" pitchFamily="34" charset="0"/>
                <a:ea typeface="Calibri" panose="020F0502020204030204" pitchFamily="34" charset="0"/>
                <a:cs typeface="Times New Roman" panose="02020603050405020304" pitchFamily="18" charset="0"/>
              </a:rPr>
              <a:t>Third point:</a:t>
            </a:r>
          </a:p>
          <a:p>
            <a:pPr marL="285750" lvl="0" indent="-285750">
              <a:lnSpc>
                <a:spcPct val="107000"/>
              </a:lnSpc>
              <a:buFont typeface="Arial" panose="020B060402020202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Iraqi government has tried to establish technical support from international organisations to assist people with disabilities to acquire vocational skills. The Community Rehabilitation Fund has established low interest loans for self-employment opportunities of disabled people.</a:t>
            </a:r>
          </a:p>
          <a:p>
            <a:pPr marL="285750" lvl="0" indent="-285750">
              <a:lnSpc>
                <a:spcPct val="107000"/>
              </a:lnSpc>
              <a:buFont typeface="Arial" panose="020B060402020202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In Jordan, the Development and Employment Fund provides loans to persons with disabilities. people with disabilities are only required to pay 25% of the fees of courses in public universities.</a:t>
            </a:r>
          </a:p>
          <a:p>
            <a:pPr marL="285750" lvl="0" indent="-285750">
              <a:lnSpc>
                <a:spcPct val="107000"/>
              </a:lnSpc>
              <a:buFont typeface="Arial" panose="020B0604020202020204" pitchFamily="34" charset="0"/>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In contrast, Lebanon’s National Employment Office has promoted specialised centres and workshops for people with disabilities to work in segregated workplaces. Not aligned with the CRPD</a:t>
            </a:r>
          </a:p>
          <a:p>
            <a:pPr marL="0" lvl="0" indent="0">
              <a:lnSpc>
                <a:spcPct val="107000"/>
              </a:lnSpc>
              <a:buFont typeface="Arial" panose="020B0604020202020204" pitchFamily="34" charset="0"/>
              <a:buNone/>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buFont typeface="Arial" panose="020B0604020202020204" pitchFamily="34" charset="0"/>
              <a:buNone/>
            </a:pPr>
            <a:r>
              <a:rPr lang="en-GB" sz="1800" u="sng" dirty="0">
                <a:effectLst/>
                <a:latin typeface="Calibri" panose="020F0502020204030204" pitchFamily="34" charset="0"/>
                <a:ea typeface="Calibri" panose="020F0502020204030204" pitchFamily="34" charset="0"/>
                <a:cs typeface="Times New Roman" panose="02020603050405020304" pitchFamily="18" charset="0"/>
              </a:rPr>
              <a:t>Infrastructure and transport: </a:t>
            </a:r>
          </a:p>
          <a:p>
            <a:pPr marL="0" lvl="0" indent="0">
              <a:lnSpc>
                <a:spcPct val="107000"/>
              </a:lnSpc>
              <a:buFont typeface="Arial" panose="020B0604020202020204" pitchFamily="34" charset="0"/>
              <a:buNone/>
            </a:pPr>
            <a:r>
              <a:rPr lang="en-GB" sz="1800" dirty="0">
                <a:effectLst/>
                <a:latin typeface="Calibri" panose="020F0502020204030204" pitchFamily="34" charset="0"/>
                <a:ea typeface="Calibri" panose="020F0502020204030204" pitchFamily="34" charset="0"/>
                <a:cs typeface="Times New Roman" panose="02020603050405020304" pitchFamily="18" charset="0"/>
              </a:rPr>
              <a:t>Quote from 2009 Disability Monitor Report for the Middle East. …. One positive example from the region: In Turkey, planning for accessibility in construction plans, urban, social and technical infrastructure plans and buildings is a legal requirement in Turkey.</a:t>
            </a:r>
          </a:p>
          <a:p>
            <a:pPr marL="0" lvl="0" indent="0">
              <a:lnSpc>
                <a:spcPct val="107000"/>
              </a:lnSpc>
              <a:buFont typeface="Arial" panose="020B0604020202020204" pitchFamily="34" charset="0"/>
              <a:buNone/>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0C046AA-DE0E-4425-A0F7-18F64CB5CB0C}" type="slidenum">
              <a:rPr lang="en-GB" smtClean="0"/>
              <a:t>20</a:t>
            </a:fld>
            <a:endParaRPr lang="en-GB" dirty="0"/>
          </a:p>
        </p:txBody>
      </p:sp>
    </p:spTree>
    <p:extLst>
      <p:ext uri="{BB962C8B-B14F-4D97-AF65-F5344CB8AC3E}">
        <p14:creationId xmlns:p14="http://schemas.microsoft.com/office/powerpoint/2010/main" val="3363617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you know about disability inclusion and your expertise </a:t>
            </a:r>
          </a:p>
          <a:p>
            <a:r>
              <a:rPr lang="en-US" dirty="0"/>
              <a:t>Their impressions and attitudes about PWD</a:t>
            </a:r>
          </a:p>
          <a:p>
            <a:endParaRPr lang="en-US" dirty="0"/>
          </a:p>
        </p:txBody>
      </p:sp>
      <p:sp>
        <p:nvSpPr>
          <p:cNvPr id="4" name="Slide Number Placeholder 3"/>
          <p:cNvSpPr>
            <a:spLocks noGrp="1"/>
          </p:cNvSpPr>
          <p:nvPr>
            <p:ph type="sldNum" sz="quarter" idx="5"/>
          </p:nvPr>
        </p:nvSpPr>
        <p:spPr/>
        <p:txBody>
          <a:bodyPr/>
          <a:lstStyle/>
          <a:p>
            <a:fld id="{80C046AA-DE0E-4425-A0F7-18F64CB5CB0C}" type="slidenum">
              <a:rPr lang="en-GB" smtClean="0"/>
              <a:t>2</a:t>
            </a:fld>
            <a:endParaRPr lang="en-GB" dirty="0"/>
          </a:p>
        </p:txBody>
      </p:sp>
    </p:spTree>
    <p:extLst>
      <p:ext uri="{BB962C8B-B14F-4D97-AF65-F5344CB8AC3E}">
        <p14:creationId xmlns:p14="http://schemas.microsoft.com/office/powerpoint/2010/main" val="3187766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Could address so much. Will focus on two areas instead: </a:t>
            </a:r>
          </a:p>
          <a:p>
            <a:endParaRPr lang="en-GB" dirty="0"/>
          </a:p>
          <a:p>
            <a:r>
              <a:rPr lang="en-GB" u="sng" dirty="0"/>
              <a:t>Education: </a:t>
            </a:r>
          </a:p>
          <a:p>
            <a:r>
              <a:rPr lang="en-GB" dirty="0"/>
              <a:t>Considerable problems persist around segregation in the region. In Lebanon, there are reports of children with disabilities being excluded from public schools due</a:t>
            </a:r>
            <a:r>
              <a:rPr lang="en-GB" sz="1800" dirty="0">
                <a:effectLst/>
                <a:latin typeface="Calibri" panose="020F0502020204030204" pitchFamily="34" charset="0"/>
                <a:ea typeface="Calibri" panose="020F0502020204030204" pitchFamily="34" charset="0"/>
                <a:cs typeface="Times New Roman" panose="02020603050405020304" pitchFamily="18" charset="0"/>
              </a:rPr>
              <a:t> to discriminatory admission policies, lack of reasonable accommodations, a shortage of sufficiently trained staff, lack of inclusive curricula and discriminatory fees and expenses that further marginalize children with disabilities from poor families. </a:t>
            </a:r>
            <a:r>
              <a:rPr lang="en-GB" dirty="0"/>
              <a:t>Stigma, family reluctance and school resistance remain. Children with disabilities in MENA region are frequently not in mainstream schools and/ or rarely attend school past secondary level. There are some promising examples: </a:t>
            </a:r>
          </a:p>
          <a:p>
            <a:endParaRPr lang="en-GB" dirty="0"/>
          </a:p>
          <a:p>
            <a:r>
              <a:rPr lang="en-GB" dirty="0"/>
              <a:t>Morocco: </a:t>
            </a:r>
            <a:r>
              <a:rPr lang="en-GB" sz="1800" dirty="0">
                <a:effectLst/>
                <a:latin typeface="Calibri" panose="020F0502020204030204" pitchFamily="34" charset="0"/>
                <a:ea typeface="Calibri" panose="020F0502020204030204" pitchFamily="34" charset="0"/>
                <a:cs typeface="Times New Roman" panose="02020603050405020304" pitchFamily="18" charset="0"/>
              </a:rPr>
              <a:t>In 2017, the majority of children with disabilities attend segregated schools rather than being included in the mainstream education system (CRPD, 2017). In</a:t>
            </a:r>
            <a:r>
              <a:rPr lang="en-GB" sz="1800" dirty="0">
                <a:solidFill>
                  <a:srgbClr val="333333"/>
                </a:solidFill>
                <a:effectLst/>
                <a:latin typeface="Noto Sans" panose="020B0502040504020204" pitchFamily="34" charset="0"/>
                <a:ea typeface="Calibri" panose="020F0502020204030204" pitchFamily="34" charset="0"/>
              </a:rPr>
              <a:t> </a:t>
            </a:r>
            <a:r>
              <a:rPr lang="en-GB" sz="1800" dirty="0">
                <a:effectLst/>
                <a:latin typeface="Calibri" panose="020F0502020204030204" pitchFamily="34" charset="0"/>
                <a:ea typeface="Calibri" panose="020F0502020204030204" pitchFamily="34" charset="0"/>
                <a:cs typeface="Times New Roman" panose="02020603050405020304" pitchFamily="18" charset="0"/>
              </a:rPr>
              <a:t>June 2019, the Ministry of National Education and Vocational Training launched a national inclusive education programme, </a:t>
            </a:r>
            <a:r>
              <a:rPr lang="en-GB" sz="1800" u="none" strike="noStrike" dirty="0">
                <a:effectLst/>
                <a:latin typeface="Calibri" panose="020F0502020204030204" pitchFamily="34" charset="0"/>
                <a:ea typeface="Calibri" panose="020F0502020204030204" pitchFamily="34" charset="0"/>
                <a:cs typeface="Times New Roman" panose="02020603050405020304" pitchFamily="18" charset="0"/>
                <a:hlinkClick r:id="rId3"/>
              </a:rPr>
              <a:t>primarily aimed at supporting children with disabilities</a:t>
            </a:r>
            <a:r>
              <a:rPr lang="en-GB" sz="1800" u="none" strike="noStrike"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800" dirty="0">
                <a:effectLst/>
                <a:latin typeface="Calibri" panose="020F0502020204030204" pitchFamily="34" charset="0"/>
                <a:cs typeface="Times New Roman" panose="02020603050405020304" pitchFamily="18" charset="0"/>
              </a:rPr>
              <a:t>Iraq: </a:t>
            </a:r>
            <a:r>
              <a:rPr lang="en-GB" sz="1800" dirty="0">
                <a:effectLst/>
                <a:latin typeface="Calibri" panose="020F0502020204030204" pitchFamily="34" charset="0"/>
                <a:ea typeface="Calibri" panose="020F0502020204030204" pitchFamily="34" charset="0"/>
                <a:cs typeface="Times New Roman" panose="02020603050405020304" pitchFamily="18" charset="0"/>
              </a:rPr>
              <a:t>In 2018, in collaboration with the European Union and the British Council, the Government of Iraq worked on a </a:t>
            </a:r>
            <a:r>
              <a:rPr lang="en-GB" sz="1800" u="none" strike="noStrike" dirty="0">
                <a:effectLst/>
                <a:latin typeface="Calibri" panose="020F0502020204030204" pitchFamily="34" charset="0"/>
                <a:ea typeface="Calibri" panose="020F0502020204030204" pitchFamily="34" charset="0"/>
                <a:cs typeface="Times New Roman" panose="02020603050405020304" pitchFamily="18" charset="0"/>
                <a:hlinkClick r:id="rId4"/>
              </a:rPr>
              <a:t>national framework to develop equal and inclusive education</a:t>
            </a:r>
            <a:r>
              <a:rPr lang="en-GB" sz="1800" dirty="0">
                <a:effectLst/>
                <a:latin typeface="Calibri" panose="020F0502020204030204" pitchFamily="34" charset="0"/>
                <a:ea typeface="Calibri" panose="020F0502020204030204" pitchFamily="34" charset="0"/>
                <a:cs typeface="Times New Roman" panose="02020603050405020304" pitchFamily="18" charset="0"/>
              </a:rPr>
              <a:t>, which also involved working towards integrating special needs education into its already existing government public schools. This process entails equipping the schools, preparing the necessary curricular and teaching materials and training teachers and supervisors.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highlight>
                  <a:srgbClr val="FFFF00"/>
                </a:highlight>
                <a:ea typeface="Calibri" panose="020F0502020204030204" pitchFamily="34" charset="0"/>
                <a:cs typeface="Times New Roman" panose="02020603050405020304" pitchFamily="18" charset="0"/>
              </a:rPr>
              <a:t>Tunisia and Jordan, has also progressed on polling stations accessibility and </a:t>
            </a:r>
            <a:r>
              <a:rPr lang="en-GB" sz="1800" dirty="0">
                <a:highlight>
                  <a:srgbClr val="FFFF00"/>
                </a:highlight>
                <a:ea typeface="Calibri" panose="020F0502020204030204" pitchFamily="34" charset="0"/>
                <a:cs typeface="Times New Roman" panose="02020603050405020304" pitchFamily="18" charset="0"/>
              </a:rPr>
              <a:t>representation in the parliament </a:t>
            </a:r>
            <a:endParaRPr lang="en-GB" sz="1800" dirty="0">
              <a:effectLst/>
              <a:highlight>
                <a:srgbClr val="FFFF00"/>
              </a:highlight>
              <a:ea typeface="Calibri" panose="020F0502020204030204" pitchFamily="34" charset="0"/>
              <a:cs typeface="Times New Roman" panose="02020603050405020304" pitchFamily="18" charset="0"/>
            </a:endParaRP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800" dirty="0">
              <a:effectLst/>
              <a:latin typeface="Calibri" panose="020F0502020204030204" pitchFamily="34" charset="0"/>
              <a:cs typeface="Times New Roman" panose="02020603050405020304" pitchFamily="18" charset="0"/>
            </a:endParaRPr>
          </a:p>
          <a:p>
            <a:endParaRPr lang="en-GB" sz="1800" dirty="0">
              <a:effectLst/>
              <a:latin typeface="Calibri" panose="020F0502020204030204" pitchFamily="34" charset="0"/>
              <a:cs typeface="Times New Roman" panose="02020603050405020304" pitchFamily="18" charset="0"/>
            </a:endParaRPr>
          </a:p>
          <a:p>
            <a:r>
              <a:rPr lang="en-GB" sz="1800" u="sng" dirty="0">
                <a:effectLst/>
                <a:latin typeface="Calibri" panose="020F0502020204030204" pitchFamily="34" charset="0"/>
                <a:cs typeface="Times New Roman" panose="02020603050405020304" pitchFamily="18" charset="0"/>
              </a:rPr>
              <a:t>Inclusive health: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cs typeface="Times New Roman" panose="02020603050405020304" pitchFamily="18" charset="0"/>
              </a:rPr>
              <a:t>In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Egypt:</a:t>
            </a:r>
            <a:r>
              <a:rPr lang="en-GB"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 </a:t>
            </a:r>
            <a:r>
              <a:rPr lang="en-GB" sz="1800" dirty="0">
                <a:effectLst/>
                <a:latin typeface="Calibri" panose="020F0502020204030204" pitchFamily="34" charset="0"/>
                <a:ea typeface="Calibri" panose="020F0502020204030204" pitchFamily="34" charset="0"/>
                <a:cs typeface="Times New Roman" panose="02020603050405020304" pitchFamily="18" charset="0"/>
              </a:rPr>
              <a:t>people with disabilities do not have full access to basic services which hinders their full inclusion in society, health and rehabilitation services available in Egypt for children and adults with disabilities were lacking, of poor quality, and did not meet all the needs of people with disabilities. NGOs and faith-based charities also provide social and health services for people with disabilities, generally following the charity approach rather than the rights-based approach. </a:t>
            </a:r>
            <a:endParaRPr lang="en-GB" sz="1800" dirty="0">
              <a:effectLst/>
              <a:latin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80C046AA-DE0E-4425-A0F7-18F64CB5CB0C}" type="slidenum">
              <a:rPr lang="en-GB" smtClean="0"/>
              <a:t>21</a:t>
            </a:fld>
            <a:endParaRPr lang="en-GB" dirty="0"/>
          </a:p>
        </p:txBody>
      </p:sp>
    </p:spTree>
    <p:extLst>
      <p:ext uri="{BB962C8B-B14F-4D97-AF65-F5344CB8AC3E}">
        <p14:creationId xmlns:p14="http://schemas.microsoft.com/office/powerpoint/2010/main" val="20746260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u="sng" dirty="0">
                <a:effectLst/>
                <a:latin typeface="Calibri" panose="020F0502020204030204" pitchFamily="34" charset="0"/>
                <a:ea typeface="Calibri" panose="020F0502020204030204" pitchFamily="34" charset="0"/>
                <a:cs typeface="Times New Roman" panose="02020603050405020304" pitchFamily="18" charset="0"/>
              </a:rPr>
              <a:t>Point 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ea typeface="Calibri" panose="020F0502020204030204" pitchFamily="34" charset="0"/>
                <a:cs typeface="Times New Roman" panose="02020603050405020304" pitchFamily="18" charset="0"/>
              </a:rPr>
              <a:t>P</a:t>
            </a:r>
            <a:r>
              <a:rPr lang="en-GB" sz="1200" dirty="0">
                <a:effectLst/>
                <a:ea typeface="Calibri" panose="020F0502020204030204" pitchFamily="34" charset="0"/>
                <a:cs typeface="Times New Roman" panose="02020603050405020304" pitchFamily="18" charset="0"/>
              </a:rPr>
              <a:t>ersistent political instability, conflict and economic inequality in the MENA region has increased the incidence of all disabilities, including mental health conditions from psychological stress (World Bank, 2005).</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effectLst/>
                <a:ea typeface="Calibri" panose="020F0502020204030204" pitchFamily="34" charset="0"/>
                <a:cs typeface="Times New Roman" panose="02020603050405020304" pitchFamily="18" charset="0"/>
              </a:rPr>
              <a:t>There is a high prevalence of disability among internally displaced persons and refugee populations. </a:t>
            </a:r>
            <a:r>
              <a:rPr lang="en-GB" dirty="0">
                <a:effectLst/>
                <a:latin typeface="Calibri" panose="020F0502020204030204" pitchFamily="34" charset="0"/>
                <a:ea typeface="Calibri" panose="020F0502020204030204" pitchFamily="34" charset="0"/>
                <a:cs typeface="Times New Roman" panose="02020603050405020304" pitchFamily="18" charset="0"/>
              </a:rPr>
              <a:t>Syrian and Palestinian refugees in Lebanon show high prevalence rates of anxiety, depression and post traumatic stress. </a:t>
            </a:r>
            <a:r>
              <a:rPr lang="en-GB" sz="1200" dirty="0">
                <a:effectLst/>
                <a:ea typeface="Calibri" panose="020F0502020204030204" pitchFamily="34" charset="0"/>
                <a:cs typeface="Times New Roman" panose="02020603050405020304" pitchFamily="18" charset="0"/>
              </a:rPr>
              <a:t>In 2014 it was estimated that 154,000 of 700,000 refugees in Jordan were people with disabilities (22%).</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dirty="0">
              <a:effectLs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dirty="0">
                <a:effectLst/>
                <a:ea typeface="Calibri" panose="020F0502020204030204" pitchFamily="34" charset="0"/>
                <a:cs typeface="Times New Roman" panose="02020603050405020304" pitchFamily="18" charset="0"/>
              </a:rPr>
              <a:t>Point 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effectLst/>
                <a:ea typeface="Calibri" panose="020F0502020204030204" pitchFamily="34" charset="0"/>
                <a:cs typeface="Times New Roman" panose="02020603050405020304" pitchFamily="18" charset="0"/>
              </a:rPr>
              <a:t>Amnesty International has documented difficulties of people with disabilities in fleeing conflict in Yemen, cases of people with psychosocial disabilities being unable to flee because they were chained, people with disabilities being left behind as their families fled, difficulties in accessing essential services and aid, and increased economic hardship of displaced people with disabilities in Yemen.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effectLs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dirty="0">
                <a:effectLst/>
                <a:ea typeface="Calibri" panose="020F0502020204030204" pitchFamily="34" charset="0"/>
                <a:cs typeface="Times New Roman" panose="02020603050405020304" pitchFamily="18" charset="0"/>
              </a:rPr>
              <a:t>Point 4: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ea typeface="Calibri" panose="020F0502020204030204" pitchFamily="34" charset="0"/>
                <a:cs typeface="Times New Roman" panose="02020603050405020304" pitchFamily="18" charset="0"/>
              </a:rPr>
              <a:t>Iraq has recently begun a three year process with UN Environment Programme (UNEP) to develop a National Adaptation Plan (NAP) to build the country’s resilience to climate change. The Green Climate Fund (GCF) climate change adaptation planning project in Iraq aims to include </a:t>
            </a:r>
            <a:r>
              <a:rPr lang="en-GB" sz="1200" dirty="0">
                <a:effectLst/>
                <a:ea typeface="Calibri" panose="020F0502020204030204" pitchFamily="34" charset="0"/>
                <a:cs typeface="Times New Roman" panose="02020603050405020304" pitchFamily="18" charset="0"/>
              </a:rPr>
              <a:t>people with disabilities </a:t>
            </a:r>
            <a:r>
              <a:rPr lang="en-GB" sz="1200" dirty="0">
                <a:ea typeface="Calibri" panose="020F0502020204030204" pitchFamily="34" charset="0"/>
                <a:cs typeface="Times New Roman" panose="02020603050405020304" pitchFamily="18" charset="0"/>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dirty="0">
                <a:ea typeface="Calibri" panose="020F0502020204030204" pitchFamily="34" charset="0"/>
                <a:cs typeface="Times New Roman" panose="02020603050405020304" pitchFamily="18" charset="0"/>
              </a:rPr>
              <a:t>Point 5: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Of contracting COVID-19</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More likely to develop serious illness from COVID-19</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Some mental health conditions and psychosocial impairments could be exacerbated due to fear and anxiety over contracting COVID-19, and because of economic pressures or social isolation.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t>Point 6: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A recent report found that the main protection issues affecting </a:t>
            </a:r>
            <a:r>
              <a:rPr lang="en-GB" sz="1200" dirty="0">
                <a:effectLst/>
                <a:ea typeface="Calibri" panose="020F0502020204030204" pitchFamily="34" charset="0"/>
                <a:cs typeface="Times New Roman" panose="02020603050405020304" pitchFamily="18" charset="0"/>
              </a:rPr>
              <a:t>people with disabilities </a:t>
            </a:r>
            <a:r>
              <a:rPr lang="en-GB" sz="1200" dirty="0">
                <a:effectLst/>
                <a:latin typeface="Calibri" panose="020F0502020204030204" pitchFamily="34" charset="0"/>
                <a:ea typeface="Calibri" panose="020F0502020204030204" pitchFamily="34" charset="0"/>
                <a:cs typeface="Times New Roman" panose="02020603050405020304" pitchFamily="18" charset="0"/>
              </a:rPr>
              <a:t>in Syria as a result of the pandemic are: lack of access to services(69%); stigmatisation, marginalisation and discrimination (50%); violence, abuse or neglect within families/households (39%); lack of access to information, including due to communication barriers (37%); and separation from family/household members/caregivers (23%).</a:t>
            </a:r>
            <a:endParaRPr lang="en-GB" sz="1400" b="1" spc="110" dirty="0">
              <a:solidFill>
                <a:srgbClr val="5692CE"/>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dirty="0">
                <a:ea typeface="Calibri" panose="020F0502020204030204" pitchFamily="34" charset="0"/>
                <a:cs typeface="Times New Roman" panose="02020603050405020304" pitchFamily="18" charset="0"/>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Disability Inclusion Among Refugees in the Middle East and North Africa</a:t>
            </a:r>
            <a:r>
              <a:rPr lang="en-GB" sz="1200" dirty="0">
                <a:cs typeface="Times New Roman" panose="02020603050405020304" pitchFamily="18" charset="0"/>
              </a:rPr>
              <a:t> https://www.irex.org/sites/default/files/pdf/disability-inclusion-refugees-middle-east-north-africa.pdf </a:t>
            </a:r>
            <a:endParaRPr lang="en-GB" sz="1200"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dirty="0">
              <a:effectLst/>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80C046AA-DE0E-4425-A0F7-18F64CB5CB0C}" type="slidenum">
              <a:rPr lang="en-GB" smtClean="0"/>
              <a:t>22</a:t>
            </a:fld>
            <a:endParaRPr lang="en-GB" dirty="0"/>
          </a:p>
        </p:txBody>
      </p:sp>
    </p:spTree>
    <p:extLst>
      <p:ext uri="{BB962C8B-B14F-4D97-AF65-F5344CB8AC3E}">
        <p14:creationId xmlns:p14="http://schemas.microsoft.com/office/powerpoint/2010/main" val="19559045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While global research has found that women with disabilities, and especially those with intellectual disabilities are particularly vulnerable to violence (Hughes et al, 2012), there appears to be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few studies documenting the prevalence and experiences of violence against women and girls with disabilities in MENA</a:t>
            </a:r>
            <a:r>
              <a:rPr lang="en-GB" sz="1800" dirty="0">
                <a:effectLst/>
                <a:latin typeface="Calibri" panose="020F0502020204030204" pitchFamily="34" charset="0"/>
                <a:ea typeface="Calibri" panose="020F0502020204030204" pitchFamily="34" charset="0"/>
                <a:cs typeface="Times New Roman" panose="02020603050405020304" pitchFamily="18" charset="0"/>
              </a:rPr>
              <a:t>, including how these experiences changes in the context of conflict and insecurity. </a:t>
            </a:r>
          </a:p>
          <a:p>
            <a:endParaRPr lang="en-GB" dirty="0"/>
          </a:p>
          <a:p>
            <a:pPr marL="0" indent="0">
              <a:buFont typeface="Arial" panose="020B0604020202020204" pitchFamily="34" charset="0"/>
              <a:buNone/>
            </a:pPr>
            <a:r>
              <a:rPr lang="en-GB" dirty="0"/>
              <a:t>Evidence includes:</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Higher risk of violence (</a:t>
            </a:r>
            <a:r>
              <a:rPr lang="en-GB" dirty="0" err="1"/>
              <a:t>e.g</a:t>
            </a:r>
            <a:r>
              <a:rPr lang="en-GB" dirty="0"/>
              <a:t> Syria/ Gaza and Lebanon)====== because of exclusion and negative attitudes (e.g. Jordan and Gaza – HI)=====little access to services (e.g. Fraser et al)</a:t>
            </a:r>
          </a:p>
          <a:p>
            <a:endParaRPr lang="en-GB" dirty="0"/>
          </a:p>
        </p:txBody>
      </p:sp>
      <p:sp>
        <p:nvSpPr>
          <p:cNvPr id="4" name="Slide Number Placeholder 3"/>
          <p:cNvSpPr>
            <a:spLocks noGrp="1"/>
          </p:cNvSpPr>
          <p:nvPr>
            <p:ph type="sldNum" sz="quarter" idx="5"/>
          </p:nvPr>
        </p:nvSpPr>
        <p:spPr/>
        <p:txBody>
          <a:bodyPr/>
          <a:lstStyle/>
          <a:p>
            <a:fld id="{80C046AA-DE0E-4425-A0F7-18F64CB5CB0C}" type="slidenum">
              <a:rPr lang="en-GB" smtClean="0"/>
              <a:t>23</a:t>
            </a:fld>
            <a:endParaRPr lang="en-GB" dirty="0"/>
          </a:p>
        </p:txBody>
      </p:sp>
    </p:spTree>
    <p:extLst>
      <p:ext uri="{BB962C8B-B14F-4D97-AF65-F5344CB8AC3E}">
        <p14:creationId xmlns:p14="http://schemas.microsoft.com/office/powerpoint/2010/main" val="15498868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u="sng" dirty="0">
                <a:effectLst/>
                <a:latin typeface="Calibri" panose="020F0502020204030204" pitchFamily="34" charset="0"/>
                <a:cs typeface="Times New Roman" panose="02020603050405020304" pitchFamily="18" charset="0"/>
              </a:rPr>
              <a:t>Some examples from different MENA countries</a:t>
            </a:r>
          </a:p>
          <a:p>
            <a:pPr marL="0" indent="0">
              <a:buFont typeface="Arial" panose="020B0604020202020204" pitchFamily="34" charset="0"/>
              <a:buNone/>
            </a:pPr>
            <a:endParaRPr lang="en-GB" sz="1200" u="sng" dirty="0">
              <a:effectLst/>
              <a:latin typeface="Calibri" panose="020F0502020204030204" pitchFamily="34" charset="0"/>
              <a:cs typeface="Times New Roman" panose="02020603050405020304" pitchFamily="18" charset="0"/>
            </a:endParaRPr>
          </a:p>
          <a:p>
            <a:pPr marL="0" indent="0">
              <a:buFont typeface="Arial" panose="020B0604020202020204" pitchFamily="34" charset="0"/>
              <a:buNone/>
            </a:pPr>
            <a:r>
              <a:rPr lang="en-GB" sz="1200" u="sng" dirty="0">
                <a:effectLst/>
                <a:latin typeface="Calibri" panose="020F0502020204030204" pitchFamily="34" charset="0"/>
                <a:cs typeface="Times New Roman" panose="02020603050405020304" pitchFamily="18" charset="0"/>
              </a:rPr>
              <a:t>National legislation</a:t>
            </a:r>
          </a:p>
          <a:p>
            <a:pPr marL="171450" indent="-171450">
              <a:buFont typeface="Arial" panose="020B0604020202020204" pitchFamily="34" charset="0"/>
              <a:buChar char="•"/>
            </a:pPr>
            <a:r>
              <a:rPr lang="en-GB" sz="1100" dirty="0">
                <a:effectLst/>
                <a:latin typeface="Calibri" panose="020F0502020204030204" pitchFamily="34" charset="0"/>
                <a:ea typeface="Calibri" panose="020F0502020204030204" pitchFamily="34" charset="0"/>
                <a:cs typeface="Times New Roman" panose="02020603050405020304" pitchFamily="18" charset="0"/>
              </a:rPr>
              <a:t>The majority of MENA countries have included articles on disability in their constitutions.</a:t>
            </a:r>
          </a:p>
          <a:p>
            <a:pPr marL="171450" indent="-171450">
              <a:buFont typeface="Arial" panose="020B0604020202020204" pitchFamily="34" charset="0"/>
              <a:buChar char="•"/>
            </a:pPr>
            <a:r>
              <a:rPr lang="en-GB" sz="1100" dirty="0">
                <a:effectLst/>
                <a:latin typeface="Calibri" panose="020F0502020204030204" pitchFamily="34" charset="0"/>
                <a:ea typeface="Calibri" panose="020F0502020204030204" pitchFamily="34" charset="0"/>
                <a:cs typeface="Times New Roman" panose="02020603050405020304" pitchFamily="18" charset="0"/>
              </a:rPr>
              <a:t>Legal provisions pertaining to the employment for persons with disabilities are prevalent throughout the MENA region. Several countries (including Egypt, Lebanon and Tunisia) have instituted employment quotas for persons with disabilities (ranging from 1 to 5%), mainly in the public sector, but also, increasingly, in the private sector.</a:t>
            </a:r>
          </a:p>
          <a:p>
            <a:pPr marL="171450" indent="-171450">
              <a:buFont typeface="Arial" panose="020B0604020202020204" pitchFamily="34" charset="0"/>
              <a:buChar char="•"/>
            </a:pPr>
            <a:r>
              <a:rPr lang="en-GB" sz="1100" dirty="0">
                <a:effectLst/>
                <a:latin typeface="Calibri" panose="020F0502020204030204" pitchFamily="34" charset="0"/>
                <a:ea typeface="Calibri" panose="020F0502020204030204" pitchFamily="34" charset="0"/>
                <a:cs typeface="Times New Roman" panose="02020603050405020304" pitchFamily="18" charset="0"/>
              </a:rPr>
              <a:t>Point to Egypt (prompted by the Arab Spring), Jordan and Tunisia (the result of strong advocacy and the Arab Spring), perhaps ‘good’ examples in the region.</a:t>
            </a:r>
          </a:p>
          <a:p>
            <a:pPr marL="171450" indent="-171450">
              <a:buFont typeface="Arial" panose="020B0604020202020204" pitchFamily="34" charset="0"/>
              <a:buChar char="•"/>
            </a:pPr>
            <a:r>
              <a:rPr lang="en-GB" sz="1100" dirty="0">
                <a:effectLst/>
                <a:latin typeface="Calibri" panose="020F0502020204030204" pitchFamily="34" charset="0"/>
                <a:ea typeface="Calibri" panose="020F0502020204030204" pitchFamily="34" charset="0"/>
                <a:cs typeface="Times New Roman" panose="02020603050405020304" pitchFamily="18" charset="0"/>
              </a:rPr>
              <a:t>Point to Libya, an example where there is much still to do. </a:t>
            </a:r>
          </a:p>
          <a:p>
            <a:pPr marL="0" indent="0">
              <a:buFont typeface="Arial" panose="020B0604020202020204" pitchFamily="34" charset="0"/>
              <a:buNone/>
            </a:pPr>
            <a:endParaRPr lang="en-GB" sz="1200" dirty="0">
              <a:effectLst/>
              <a:latin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GB" dirty="0"/>
          </a:p>
          <a:p>
            <a:pPr marL="171450" indent="-171450">
              <a:buFont typeface="Arial" panose="020B0604020202020204" pitchFamily="34" charset="0"/>
              <a:buChar char="•"/>
            </a:pPr>
            <a:endParaRPr lang="en-GB" dirty="0"/>
          </a:p>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fld id="{80C046AA-DE0E-4425-A0F7-18F64CB5CB0C}" type="slidenum">
              <a:rPr lang="en-GB" smtClean="0"/>
              <a:t>24</a:t>
            </a:fld>
            <a:endParaRPr lang="en-GB" dirty="0"/>
          </a:p>
        </p:txBody>
      </p:sp>
    </p:spTree>
    <p:extLst>
      <p:ext uri="{BB962C8B-B14F-4D97-AF65-F5344CB8AC3E}">
        <p14:creationId xmlns:p14="http://schemas.microsoft.com/office/powerpoint/2010/main" val="40278887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u="sng" dirty="0">
                <a:effectLst/>
                <a:latin typeface="Calibri" panose="020F0502020204030204" pitchFamily="34" charset="0"/>
                <a:cs typeface="Times New Roman" panose="02020603050405020304" pitchFamily="18" charset="0"/>
              </a:rPr>
              <a:t>National legislation</a:t>
            </a:r>
          </a:p>
          <a:p>
            <a:pPr marL="171450" indent="-171450">
              <a:buFont typeface="Arial" panose="020B0604020202020204" pitchFamily="34" charset="0"/>
              <a:buChar char="•"/>
            </a:pPr>
            <a:r>
              <a:rPr lang="en-GB" sz="1100" dirty="0">
                <a:effectLst/>
                <a:latin typeface="Calibri" panose="020F0502020204030204" pitchFamily="34" charset="0"/>
                <a:ea typeface="Calibri" panose="020F0502020204030204" pitchFamily="34" charset="0"/>
                <a:cs typeface="Times New Roman" panose="02020603050405020304" pitchFamily="18" charset="0"/>
              </a:rPr>
              <a:t>Point to Tunisia (the result of strong advocacy and the Arab Spring)</a:t>
            </a:r>
            <a:endParaRPr lang="en-GB" dirty="0"/>
          </a:p>
          <a:p>
            <a:pPr marL="171450" indent="-171450">
              <a:buFont typeface="Arial" panose="020B0604020202020204" pitchFamily="34" charset="0"/>
              <a:buChar char="•"/>
            </a:pPr>
            <a:endParaRPr lang="en-GB" dirty="0"/>
          </a:p>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fld id="{80C046AA-DE0E-4425-A0F7-18F64CB5CB0C}" type="slidenum">
              <a:rPr lang="en-GB" smtClean="0"/>
              <a:t>25</a:t>
            </a:fld>
            <a:endParaRPr lang="en-GB" dirty="0"/>
          </a:p>
        </p:txBody>
      </p:sp>
    </p:spTree>
    <p:extLst>
      <p:ext uri="{BB962C8B-B14F-4D97-AF65-F5344CB8AC3E}">
        <p14:creationId xmlns:p14="http://schemas.microsoft.com/office/powerpoint/2010/main" val="40121517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0C046AA-DE0E-4425-A0F7-18F64CB5CB0C}" type="slidenum">
              <a:rPr lang="en-GB" smtClean="0"/>
              <a:t>27</a:t>
            </a:fld>
            <a:endParaRPr lang="en-GB"/>
          </a:p>
        </p:txBody>
      </p:sp>
    </p:spTree>
    <p:extLst>
      <p:ext uri="{BB962C8B-B14F-4D97-AF65-F5344CB8AC3E}">
        <p14:creationId xmlns:p14="http://schemas.microsoft.com/office/powerpoint/2010/main" val="33896453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Answers to questions asked in the session can be found in the attached document. </a:t>
            </a:r>
            <a:endParaRPr lang="en-CH" dirty="0"/>
          </a:p>
        </p:txBody>
      </p:sp>
      <p:sp>
        <p:nvSpPr>
          <p:cNvPr id="4" name="Slide Number Placeholder 3"/>
          <p:cNvSpPr>
            <a:spLocks noGrp="1"/>
          </p:cNvSpPr>
          <p:nvPr>
            <p:ph type="sldNum" sz="quarter" idx="5"/>
          </p:nvPr>
        </p:nvSpPr>
        <p:spPr/>
        <p:txBody>
          <a:bodyPr/>
          <a:lstStyle/>
          <a:p>
            <a:fld id="{80C046AA-DE0E-4425-A0F7-18F64CB5CB0C}" type="slidenum">
              <a:rPr lang="en-GB" smtClean="0"/>
              <a:t>30</a:t>
            </a:fld>
            <a:endParaRPr lang="en-GB"/>
          </a:p>
        </p:txBody>
      </p:sp>
    </p:spTree>
    <p:extLst>
      <p:ext uri="{BB962C8B-B14F-4D97-AF65-F5344CB8AC3E}">
        <p14:creationId xmlns:p14="http://schemas.microsoft.com/office/powerpoint/2010/main" val="35350275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Rebekah to lead</a:t>
            </a:r>
          </a:p>
        </p:txBody>
      </p:sp>
      <p:sp>
        <p:nvSpPr>
          <p:cNvPr id="4" name="Slide Number Placeholder 3"/>
          <p:cNvSpPr>
            <a:spLocks noGrp="1"/>
          </p:cNvSpPr>
          <p:nvPr>
            <p:ph type="sldNum" sz="quarter" idx="5"/>
          </p:nvPr>
        </p:nvSpPr>
        <p:spPr/>
        <p:txBody>
          <a:bodyPr/>
          <a:lstStyle/>
          <a:p>
            <a:fld id="{80C046AA-DE0E-4425-A0F7-18F64CB5CB0C}" type="slidenum">
              <a:rPr lang="en-GB" smtClean="0"/>
              <a:t>3</a:t>
            </a:fld>
            <a:endParaRPr lang="en-GB" dirty="0"/>
          </a:p>
        </p:txBody>
      </p:sp>
    </p:spTree>
    <p:extLst>
      <p:ext uri="{BB962C8B-B14F-4D97-AF65-F5344CB8AC3E}">
        <p14:creationId xmlns:p14="http://schemas.microsoft.com/office/powerpoint/2010/main" val="2939424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are the words submitted during the session. We see a number of different perspectives emerging here, which are linked to the models of disability discussed on the next slide.</a:t>
            </a:r>
          </a:p>
          <a:p>
            <a:pPr marL="171450" indent="-171450">
              <a:buFont typeface="Arial" panose="020B0604020202020204" pitchFamily="34" charset="0"/>
              <a:buChar char="•"/>
            </a:pPr>
            <a:r>
              <a:rPr lang="en-GB" dirty="0"/>
              <a:t>Some people have associations with particular types of impairment, such as people who use a wheelchair or autistic people. This can be an example of more of a medical approach to disability.</a:t>
            </a:r>
          </a:p>
          <a:p>
            <a:pPr marL="171450" indent="-171450">
              <a:buFont typeface="Arial" panose="020B0604020202020204" pitchFamily="34" charset="0"/>
              <a:buChar char="•"/>
            </a:pPr>
            <a:r>
              <a:rPr lang="en-GB" dirty="0"/>
              <a:t>Other words, such as admiration or need can indicate more of a charity approach to disability.</a:t>
            </a:r>
          </a:p>
          <a:p>
            <a:pPr marL="171450" indent="-171450">
              <a:buFont typeface="Arial" panose="020B0604020202020204" pitchFamily="34" charset="0"/>
              <a:buChar char="•"/>
            </a:pPr>
            <a:r>
              <a:rPr lang="en-GB" dirty="0"/>
              <a:t>Many people shared words such as barrier, equality and exclusion/inclusion. This is more of a human rights approach to disability. </a:t>
            </a:r>
          </a:p>
        </p:txBody>
      </p:sp>
      <p:sp>
        <p:nvSpPr>
          <p:cNvPr id="4" name="Slide Number Placeholder 3"/>
          <p:cNvSpPr>
            <a:spLocks noGrp="1"/>
          </p:cNvSpPr>
          <p:nvPr>
            <p:ph type="sldNum" sz="quarter" idx="5"/>
          </p:nvPr>
        </p:nvSpPr>
        <p:spPr/>
        <p:txBody>
          <a:bodyPr/>
          <a:lstStyle/>
          <a:p>
            <a:fld id="{80C046AA-DE0E-4425-A0F7-18F64CB5CB0C}" type="slidenum">
              <a:rPr lang="en-GB" smtClean="0"/>
              <a:t>4</a:t>
            </a:fld>
            <a:endParaRPr lang="en-GB" dirty="0"/>
          </a:p>
        </p:txBody>
      </p:sp>
    </p:spTree>
    <p:extLst>
      <p:ext uri="{BB962C8B-B14F-4D97-AF65-F5344CB8AC3E}">
        <p14:creationId xmlns:p14="http://schemas.microsoft.com/office/powerpoint/2010/main" val="1306603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slide should act as a recall / reminder to ensure we are always talking about disability from a rights/inclusion perspective not a medical/charity one. Key concept here is to ensure everyone working within PF can articulate this with confidence and feels able to challenge non-rights based thinking.</a:t>
            </a:r>
          </a:p>
          <a:p>
            <a:endParaRPr lang="en-GB" dirty="0"/>
          </a:p>
        </p:txBody>
      </p:sp>
      <p:sp>
        <p:nvSpPr>
          <p:cNvPr id="4" name="Slide Number Placeholder 3"/>
          <p:cNvSpPr>
            <a:spLocks noGrp="1"/>
          </p:cNvSpPr>
          <p:nvPr>
            <p:ph type="sldNum" sz="quarter" idx="5"/>
          </p:nvPr>
        </p:nvSpPr>
        <p:spPr/>
        <p:txBody>
          <a:bodyPr/>
          <a:lstStyle/>
          <a:p>
            <a:fld id="{80C046AA-DE0E-4425-A0F7-18F64CB5CB0C}" type="slidenum">
              <a:rPr lang="en-GB" smtClean="0"/>
              <a:t>5</a:t>
            </a:fld>
            <a:endParaRPr lang="en-GB" dirty="0"/>
          </a:p>
        </p:txBody>
      </p:sp>
    </p:spTree>
    <p:extLst>
      <p:ext uri="{BB962C8B-B14F-4D97-AF65-F5344CB8AC3E}">
        <p14:creationId xmlns:p14="http://schemas.microsoft.com/office/powerpoint/2010/main" val="42874118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GB" dirty="0"/>
              <a:t>CRPD adopted in 2008 is the leading source for defining the scope and nature of disability inclusive development. </a:t>
            </a:r>
          </a:p>
          <a:p>
            <a:pPr marL="171450" indent="-171450">
              <a:buFont typeface="Arial" panose="020B0604020202020204" pitchFamily="34" charset="0"/>
              <a:buChar char="•"/>
            </a:pPr>
            <a:r>
              <a:rPr lang="en-GB" dirty="0"/>
              <a:t>Ratified by 184 countries (2022)</a:t>
            </a:r>
          </a:p>
          <a:p>
            <a:endParaRPr lang="en-GB" dirty="0"/>
          </a:p>
        </p:txBody>
      </p:sp>
      <p:sp>
        <p:nvSpPr>
          <p:cNvPr id="4" name="Slide Number Placeholder 3"/>
          <p:cNvSpPr>
            <a:spLocks noGrp="1"/>
          </p:cNvSpPr>
          <p:nvPr>
            <p:ph type="sldNum" sz="quarter" idx="10"/>
          </p:nvPr>
        </p:nvSpPr>
        <p:spPr/>
        <p:txBody>
          <a:bodyPr/>
          <a:lstStyle/>
          <a:p>
            <a:fld id="{80C046AA-DE0E-4425-A0F7-18F64CB5CB0C}" type="slidenum">
              <a:rPr lang="en-GB" smtClean="0"/>
              <a:pPr/>
              <a:t>6</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0C046AA-DE0E-4425-A0F7-18F64CB5CB0C}" type="slidenum">
              <a:rPr lang="en-GB" smtClean="0"/>
              <a:t>7</a:t>
            </a:fld>
            <a:endParaRPr lang="en-GB" dirty="0"/>
          </a:p>
        </p:txBody>
      </p:sp>
    </p:spTree>
    <p:extLst>
      <p:ext uri="{BB962C8B-B14F-4D97-AF65-F5344CB8AC3E}">
        <p14:creationId xmlns:p14="http://schemas.microsoft.com/office/powerpoint/2010/main" val="3356888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Important to note here that gender and disability inclusion can be approached in similar ways/simultaneously. E.g. through gender and disability disaggregated data, including OPDs and Women's Rights Organizations throughout planning, implementation, monitoring and evaluation. </a:t>
            </a:r>
            <a:r>
              <a:rPr lang="en-US" u="sng" dirty="0"/>
              <a:t>Avoid homogenization of experiences through good barrier analysis</a:t>
            </a:r>
          </a:p>
          <a:p>
            <a:endParaRPr lang="en-GB" dirty="0"/>
          </a:p>
        </p:txBody>
      </p:sp>
      <p:sp>
        <p:nvSpPr>
          <p:cNvPr id="4" name="Slide Number Placeholder 3"/>
          <p:cNvSpPr>
            <a:spLocks noGrp="1"/>
          </p:cNvSpPr>
          <p:nvPr>
            <p:ph type="sldNum" sz="quarter" idx="5"/>
          </p:nvPr>
        </p:nvSpPr>
        <p:spPr/>
        <p:txBody>
          <a:bodyPr/>
          <a:lstStyle/>
          <a:p>
            <a:fld id="{80C046AA-DE0E-4425-A0F7-18F64CB5CB0C}" type="slidenum">
              <a:rPr lang="en-GB" smtClean="0"/>
              <a:t>8</a:t>
            </a:fld>
            <a:endParaRPr lang="en-GB" dirty="0"/>
          </a:p>
        </p:txBody>
      </p:sp>
    </p:spTree>
    <p:extLst>
      <p:ext uri="{BB962C8B-B14F-4D97-AF65-F5344CB8AC3E}">
        <p14:creationId xmlns:p14="http://schemas.microsoft.com/office/powerpoint/2010/main" val="28367350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Important to check what language people would like to use to refer to themselves</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80C046AA-DE0E-4425-A0F7-18F64CB5CB0C}" type="slidenum">
              <a:rPr lang="en-GB" smtClean="0"/>
              <a:t>9</a:t>
            </a:fld>
            <a:endParaRPr lang="en-GB" dirty="0"/>
          </a:p>
        </p:txBody>
      </p:sp>
    </p:spTree>
    <p:extLst>
      <p:ext uri="{BB962C8B-B14F-4D97-AF65-F5344CB8AC3E}">
        <p14:creationId xmlns:p14="http://schemas.microsoft.com/office/powerpoint/2010/main" val="1610407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Picture Placeholder 3"/>
          <p:cNvSpPr>
            <a:spLocks noGrp="1"/>
          </p:cNvSpPr>
          <p:nvPr>
            <p:ph type="pic" sz="quarter" idx="10" hasCustomPrompt="1"/>
          </p:nvPr>
        </p:nvSpPr>
        <p:spPr>
          <a:xfrm>
            <a:off x="0" y="2513012"/>
            <a:ext cx="12983896" cy="8796338"/>
          </a:xfrm>
          <a:prstGeom prst="rect">
            <a:avLst/>
          </a:prstGeom>
        </p:spPr>
        <p:txBody>
          <a:bodyPr anchor="ctr"/>
          <a:lstStyle>
            <a:lvl1pPr algn="ctr">
              <a:defRPr sz="8000"/>
            </a:lvl1pPr>
          </a:lstStyle>
          <a:p>
            <a:r>
              <a:rPr lang="en-GB" dirty="0"/>
              <a:t>Insert Picture here</a:t>
            </a:r>
          </a:p>
        </p:txBody>
      </p:sp>
      <p:sp>
        <p:nvSpPr>
          <p:cNvPr id="7" name="Text Placeholder 6"/>
          <p:cNvSpPr>
            <a:spLocks noGrp="1"/>
          </p:cNvSpPr>
          <p:nvPr>
            <p:ph type="body" sz="quarter" idx="11" hasCustomPrompt="1"/>
          </p:nvPr>
        </p:nvSpPr>
        <p:spPr>
          <a:xfrm>
            <a:off x="13436427" y="2513013"/>
            <a:ext cx="5977112" cy="7966075"/>
          </a:xfrm>
          <a:prstGeom prst="rect">
            <a:avLst/>
          </a:prstGeom>
        </p:spPr>
        <p:txBody>
          <a:bodyPr/>
          <a:lstStyle>
            <a:lvl1pPr>
              <a:defRPr sz="3200" b="1">
                <a:solidFill>
                  <a:srgbClr val="27959B"/>
                </a:solidFill>
                <a:latin typeface="Arial" panose="020B0604020202020204" pitchFamily="34" charset="0"/>
                <a:cs typeface="Arial" panose="020B0604020202020204" pitchFamily="34" charset="0"/>
              </a:defRPr>
            </a:lvl1pPr>
            <a:lvl2pPr>
              <a:defRPr sz="2800" b="1">
                <a:solidFill>
                  <a:srgbClr val="094985"/>
                </a:solidFill>
                <a:latin typeface="Arial" panose="020B0604020202020204" pitchFamily="34" charset="0"/>
                <a:cs typeface="Arial" panose="020B0604020202020204" pitchFamily="34" charset="0"/>
              </a:defRPr>
            </a:lvl2pPr>
            <a:lvl3pPr>
              <a:defRPr sz="2400" b="1">
                <a:solidFill>
                  <a:srgbClr val="5692CE"/>
                </a:solidFill>
              </a:defRPr>
            </a:lvl3pPr>
            <a:lvl4pPr>
              <a:defRPr b="0" baseline="0"/>
            </a:lvl4pPr>
            <a:lvl5pPr marL="2114550" indent="-285750">
              <a:buClr>
                <a:srgbClr val="27959B"/>
              </a:buClr>
              <a:buFont typeface="Arial" panose="020B0604020202020204" pitchFamily="34" charset="0"/>
              <a:buChar char="&gt;"/>
              <a:defRPr/>
            </a:lvl5pPr>
          </a:lstStyle>
          <a:p>
            <a:pPr lvl="0"/>
            <a:r>
              <a:rPr lang="en-US" dirty="0"/>
              <a:t>Master heading</a:t>
            </a:r>
          </a:p>
          <a:p>
            <a:pPr lvl="1"/>
            <a:r>
              <a:rPr lang="en-US" dirty="0"/>
              <a:t>Second level heading</a:t>
            </a:r>
          </a:p>
          <a:p>
            <a:pPr lvl="2"/>
            <a:r>
              <a:rPr lang="en-US" dirty="0"/>
              <a:t>Third level heading</a:t>
            </a:r>
          </a:p>
          <a:p>
            <a:pPr lvl="3"/>
            <a:r>
              <a:rPr lang="en-US" dirty="0"/>
              <a:t>Body copy</a:t>
            </a:r>
          </a:p>
          <a:p>
            <a:pPr lvl="4"/>
            <a:r>
              <a:rPr lang="en-GB" sz="1800" spc="-20" dirty="0">
                <a:latin typeface="Arial" panose="020B0604020202020204" pitchFamily="34" charset="0"/>
                <a:cs typeface="Arial" panose="020B0604020202020204" pitchFamily="34" charset="0"/>
              </a:rPr>
              <a:t>Bullet point copy</a:t>
            </a:r>
          </a:p>
          <a:p>
            <a:pPr lvl="4"/>
            <a:r>
              <a:rPr lang="en-GB" dirty="0"/>
              <a:t>More bullet copy</a:t>
            </a:r>
          </a:p>
        </p:txBody>
      </p:sp>
    </p:spTree>
    <p:extLst>
      <p:ext uri="{BB962C8B-B14F-4D97-AF65-F5344CB8AC3E}">
        <p14:creationId xmlns:p14="http://schemas.microsoft.com/office/powerpoint/2010/main" val="14813783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3018" y="7814915"/>
            <a:ext cx="16849872" cy="1800200"/>
          </a:xfrm>
          <a:prstGeom prst="rect">
            <a:avLst/>
          </a:prstGeom>
        </p:spPr>
        <p:txBody>
          <a:bodyPr anchor="b"/>
          <a:lstStyle>
            <a:lvl1pPr algn="l">
              <a:defRPr sz="960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Subtitle 2"/>
          <p:cNvSpPr>
            <a:spLocks noGrp="1"/>
          </p:cNvSpPr>
          <p:nvPr>
            <p:ph type="subTitle" idx="1"/>
          </p:nvPr>
        </p:nvSpPr>
        <p:spPr>
          <a:xfrm>
            <a:off x="763018" y="9687123"/>
            <a:ext cx="15078075" cy="567978"/>
          </a:xfrm>
          <a:prstGeom prst="rect">
            <a:avLst/>
          </a:prstGeom>
        </p:spPr>
        <p:txBody>
          <a:bodyPr/>
          <a:lstStyle>
            <a:lvl1pPr marL="0" indent="0" algn="l">
              <a:buNone/>
              <a:defRPr sz="33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Tree>
    <p:extLst>
      <p:ext uri="{BB962C8B-B14F-4D97-AF65-F5344CB8AC3E}">
        <p14:creationId xmlns:p14="http://schemas.microsoft.com/office/powerpoint/2010/main" val="101923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20104100" cy="11309350"/>
          </a:xfrm>
          <a:prstGeom prst="rect">
            <a:avLst/>
          </a:prstGeom>
        </p:spPr>
        <p:txBody>
          <a:bodyPr/>
          <a:lstStyle/>
          <a:p>
            <a:endParaRPr lang="en-GB" dirty="0"/>
          </a:p>
        </p:txBody>
      </p:sp>
      <p:sp>
        <p:nvSpPr>
          <p:cNvPr id="2" name="Title 1"/>
          <p:cNvSpPr>
            <a:spLocks noGrp="1"/>
          </p:cNvSpPr>
          <p:nvPr>
            <p:ph type="ctrTitle"/>
          </p:nvPr>
        </p:nvSpPr>
        <p:spPr>
          <a:xfrm>
            <a:off x="763018" y="7814915"/>
            <a:ext cx="16849872" cy="1800200"/>
          </a:xfrm>
          <a:prstGeom prst="rect">
            <a:avLst/>
          </a:prstGeom>
        </p:spPr>
        <p:txBody>
          <a:bodyPr anchor="b"/>
          <a:lstStyle>
            <a:lvl1pPr algn="l">
              <a:defRPr sz="960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Subtitle 2"/>
          <p:cNvSpPr>
            <a:spLocks noGrp="1"/>
          </p:cNvSpPr>
          <p:nvPr>
            <p:ph type="subTitle" idx="1"/>
          </p:nvPr>
        </p:nvSpPr>
        <p:spPr>
          <a:xfrm>
            <a:off x="763018" y="9687123"/>
            <a:ext cx="15078075" cy="567978"/>
          </a:xfrm>
          <a:prstGeom prst="rect">
            <a:avLst/>
          </a:prstGeom>
        </p:spPr>
        <p:txBody>
          <a:bodyPr/>
          <a:lstStyle>
            <a:lvl1pPr marL="0" indent="0" algn="l">
              <a:buNone/>
              <a:defRPr sz="33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Tree>
    <p:extLst>
      <p:ext uri="{BB962C8B-B14F-4D97-AF65-F5344CB8AC3E}">
        <p14:creationId xmlns:p14="http://schemas.microsoft.com/office/powerpoint/2010/main" val="4734871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331969" y="1910259"/>
            <a:ext cx="9001001" cy="4395118"/>
          </a:xfrm>
          <a:prstGeom prst="rect">
            <a:avLst/>
          </a:prstGeom>
        </p:spPr>
        <p:txBody>
          <a:bodyPr anchor="b"/>
          <a:lstStyle>
            <a:lvl1pPr>
              <a:defRPr sz="960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Text Placeholder 2"/>
          <p:cNvSpPr>
            <a:spLocks noGrp="1"/>
          </p:cNvSpPr>
          <p:nvPr>
            <p:ph type="body" idx="1"/>
          </p:nvPr>
        </p:nvSpPr>
        <p:spPr>
          <a:xfrm>
            <a:off x="9331971" y="6446763"/>
            <a:ext cx="9001000" cy="3595762"/>
          </a:xfrm>
          <a:prstGeom prst="rect">
            <a:avLst/>
          </a:prstGeom>
        </p:spPr>
        <p:txBody>
          <a:bodyPr/>
          <a:lstStyle>
            <a:lvl1pPr marL="0" indent="0">
              <a:buNone/>
              <a:defRPr sz="330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28991852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331969" y="1910259"/>
            <a:ext cx="9001001" cy="4395118"/>
          </a:xfrm>
          <a:prstGeom prst="rect">
            <a:avLst/>
          </a:prstGeom>
        </p:spPr>
        <p:txBody>
          <a:bodyPr anchor="b"/>
          <a:lstStyle>
            <a:lvl1pPr>
              <a:defRPr sz="960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Text Placeholder 2"/>
          <p:cNvSpPr>
            <a:spLocks noGrp="1"/>
          </p:cNvSpPr>
          <p:nvPr>
            <p:ph type="body" idx="1"/>
          </p:nvPr>
        </p:nvSpPr>
        <p:spPr>
          <a:xfrm>
            <a:off x="9331971" y="6446763"/>
            <a:ext cx="9001000" cy="3595762"/>
          </a:xfrm>
          <a:prstGeom prst="rect">
            <a:avLst/>
          </a:prstGeom>
        </p:spPr>
        <p:txBody>
          <a:bodyPr/>
          <a:lstStyle>
            <a:lvl1pPr marL="0" indent="0">
              <a:buNone/>
              <a:defRPr sz="330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540882" y="8751019"/>
            <a:ext cx="1730535" cy="1906956"/>
          </a:xfrm>
          <a:prstGeom prst="rect">
            <a:avLst/>
          </a:prstGeom>
        </p:spPr>
      </p:pic>
    </p:spTree>
    <p:extLst>
      <p:ext uri="{BB962C8B-B14F-4D97-AF65-F5344CB8AC3E}">
        <p14:creationId xmlns:p14="http://schemas.microsoft.com/office/powerpoint/2010/main" val="25436746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71130" y="5006603"/>
            <a:ext cx="8856984" cy="1296144"/>
          </a:xfrm>
          <a:prstGeom prst="rect">
            <a:avLst/>
          </a:prstGeom>
        </p:spPr>
        <p:txBody>
          <a:bodyPr anchor="b"/>
          <a:lstStyle>
            <a:lvl1pPr algn="l">
              <a:defRPr sz="9600">
                <a:solidFill>
                  <a:schemeClr val="bg1"/>
                </a:solidFill>
                <a:latin typeface="Arial" panose="020B0604020202020204" pitchFamily="34" charset="0"/>
                <a:cs typeface="Arial" panose="020B0604020202020204" pitchFamily="34" charset="0"/>
              </a:defRPr>
            </a:lvl1pPr>
          </a:lstStyle>
          <a:p>
            <a:r>
              <a:rPr lang="en-US" dirty="0"/>
              <a:t>Click to edit</a:t>
            </a:r>
            <a:endParaRPr lang="en-GB" dirty="0"/>
          </a:p>
        </p:txBody>
      </p:sp>
      <p:sp>
        <p:nvSpPr>
          <p:cNvPr id="7" name="Content Placeholder 2"/>
          <p:cNvSpPr>
            <a:spLocks noGrp="1"/>
          </p:cNvSpPr>
          <p:nvPr>
            <p:ph idx="1" hasCustomPrompt="1"/>
          </p:nvPr>
        </p:nvSpPr>
        <p:spPr>
          <a:xfrm>
            <a:off x="1792958" y="6518772"/>
            <a:ext cx="8835156" cy="2376264"/>
          </a:xfrm>
          <a:prstGeom prst="rect">
            <a:avLst/>
          </a:prstGeom>
        </p:spPr>
        <p:txBody>
          <a:bodyPr/>
          <a:lstStyle>
            <a:lvl1pPr marL="0" indent="0">
              <a:buNone/>
              <a:defRPr sz="2800" baseline="0">
                <a:solidFill>
                  <a:schemeClr val="bg1"/>
                </a:solidFill>
                <a:latin typeface="Arial" panose="020B0604020202020204" pitchFamily="34" charset="0"/>
                <a:cs typeface="Arial" panose="020B0604020202020204" pitchFamily="34" charset="0"/>
              </a:defRPr>
            </a:lvl1pPr>
            <a:lvl2pPr marL="457200" indent="0">
              <a:buNone/>
              <a:defRPr>
                <a:solidFill>
                  <a:schemeClr val="bg1"/>
                </a:solidFill>
                <a:latin typeface="Arial" panose="020B0604020202020204" pitchFamily="34" charset="0"/>
                <a:cs typeface="Arial" panose="020B0604020202020204" pitchFamily="34" charset="0"/>
              </a:defRPr>
            </a:lvl2pPr>
            <a:lvl3pPr marL="914400" indent="0">
              <a:buNone/>
              <a:defRPr>
                <a:solidFill>
                  <a:schemeClr val="bg1"/>
                </a:solidFill>
                <a:latin typeface="Arial" panose="020B0604020202020204" pitchFamily="34" charset="0"/>
                <a:cs typeface="Arial" panose="020B0604020202020204" pitchFamily="34" charset="0"/>
              </a:defRPr>
            </a:lvl3pPr>
            <a:lvl4pPr marL="1371600" indent="0">
              <a:buNone/>
              <a:defRPr>
                <a:solidFill>
                  <a:schemeClr val="bg1"/>
                </a:solidFill>
                <a:latin typeface="Arial" panose="020B0604020202020204" pitchFamily="34" charset="0"/>
                <a:cs typeface="Arial" panose="020B0604020202020204" pitchFamily="34" charset="0"/>
              </a:defRPr>
            </a:lvl4pPr>
            <a:lvl5pPr marL="1828800" indent="0">
              <a:buNone/>
              <a:defRPr>
                <a:solidFill>
                  <a:schemeClr val="bg1"/>
                </a:solidFill>
                <a:latin typeface="Arial" panose="020B0604020202020204" pitchFamily="34" charset="0"/>
                <a:cs typeface="Arial" panose="020B0604020202020204" pitchFamily="34" charset="0"/>
              </a:defRPr>
            </a:lvl5pPr>
          </a:lstStyle>
          <a:p>
            <a:pPr lvl="0"/>
            <a:r>
              <a:rPr lang="en-US" dirty="0"/>
              <a:t>Sub heading here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756906" y="8922151"/>
            <a:ext cx="1543702" cy="1701076"/>
          </a:xfrm>
          <a:prstGeom prst="rect">
            <a:avLst/>
          </a:prstGeom>
        </p:spPr>
      </p:pic>
    </p:spTree>
    <p:extLst>
      <p:ext uri="{BB962C8B-B14F-4D97-AF65-F5344CB8AC3E}">
        <p14:creationId xmlns:p14="http://schemas.microsoft.com/office/powerpoint/2010/main" val="4869417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3098" y="5078611"/>
            <a:ext cx="6384981" cy="1188329"/>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756906" y="8922151"/>
            <a:ext cx="1543702" cy="1701076"/>
          </a:xfrm>
          <a:prstGeom prst="rect">
            <a:avLst/>
          </a:prstGeom>
        </p:spPr>
      </p:pic>
    </p:spTree>
    <p:extLst>
      <p:ext uri="{BB962C8B-B14F-4D97-AF65-F5344CB8AC3E}">
        <p14:creationId xmlns:p14="http://schemas.microsoft.com/office/powerpoint/2010/main" val="8237512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331969" y="1910259"/>
            <a:ext cx="9001001" cy="4395118"/>
          </a:xfrm>
          <a:prstGeom prst="rect">
            <a:avLst/>
          </a:prstGeom>
        </p:spPr>
        <p:txBody>
          <a:bodyPr anchor="b"/>
          <a:lstStyle>
            <a:lvl1pPr>
              <a:defRPr sz="960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Text Placeholder 2"/>
          <p:cNvSpPr>
            <a:spLocks noGrp="1"/>
          </p:cNvSpPr>
          <p:nvPr>
            <p:ph type="body" idx="1"/>
          </p:nvPr>
        </p:nvSpPr>
        <p:spPr>
          <a:xfrm>
            <a:off x="9331971" y="6446763"/>
            <a:ext cx="9001000" cy="3595762"/>
          </a:xfrm>
          <a:prstGeom prst="rect">
            <a:avLst/>
          </a:prstGeom>
        </p:spPr>
        <p:txBody>
          <a:bodyPr/>
          <a:lstStyle>
            <a:lvl1pPr marL="0" indent="0">
              <a:buNone/>
              <a:defRPr sz="330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25777170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Two Content">
    <p:bg>
      <p:bgPr>
        <a:solidFill>
          <a:schemeClr val="bg1"/>
        </a:solidFill>
        <a:effectLst/>
      </p:bgPr>
    </p:bg>
    <p:spTree>
      <p:nvGrpSpPr>
        <p:cNvPr id="1" name=""/>
        <p:cNvGrpSpPr/>
        <p:nvPr/>
      </p:nvGrpSpPr>
      <p:grpSpPr>
        <a:xfrm>
          <a:off x="0" y="0"/>
          <a:ext cx="0" cy="0"/>
          <a:chOff x="0" y="0"/>
          <a:chExt cx="0" cy="0"/>
        </a:xfrm>
      </p:grpSpPr>
      <p:sp>
        <p:nvSpPr>
          <p:cNvPr id="47" name="bk object 16"/>
          <p:cNvSpPr/>
          <p:nvPr userDrawn="1"/>
        </p:nvSpPr>
        <p:spPr>
          <a:xfrm>
            <a:off x="0" y="0"/>
            <a:ext cx="20104100" cy="11308715"/>
          </a:xfrm>
          <a:custGeom>
            <a:avLst/>
            <a:gdLst/>
            <a:ahLst/>
            <a:cxnLst/>
            <a:rect l="l" t="t" r="r" b="b"/>
            <a:pathLst>
              <a:path w="20104100" h="11308715">
                <a:moveTo>
                  <a:pt x="0" y="11308556"/>
                </a:moveTo>
                <a:lnTo>
                  <a:pt x="20104099" y="11308556"/>
                </a:lnTo>
                <a:lnTo>
                  <a:pt x="20104099" y="0"/>
                </a:lnTo>
                <a:lnTo>
                  <a:pt x="0" y="0"/>
                </a:lnTo>
                <a:lnTo>
                  <a:pt x="0" y="11308556"/>
                </a:lnTo>
                <a:close/>
              </a:path>
            </a:pathLst>
          </a:custGeom>
          <a:solidFill>
            <a:srgbClr val="EDEDED"/>
          </a:solidFill>
        </p:spPr>
        <p:txBody>
          <a:bodyPr wrap="square" lIns="0" tIns="0" rIns="0" bIns="0" rtlCol="0"/>
          <a:lstStyle/>
          <a:p>
            <a:endParaRPr dirty="0"/>
          </a:p>
        </p:txBody>
      </p:sp>
      <p:sp>
        <p:nvSpPr>
          <p:cNvPr id="45" name="bk object 17"/>
          <p:cNvSpPr/>
          <p:nvPr userDrawn="1"/>
        </p:nvSpPr>
        <p:spPr>
          <a:xfrm>
            <a:off x="0" y="1"/>
            <a:ext cx="6832600" cy="1675764"/>
          </a:xfrm>
          <a:custGeom>
            <a:avLst/>
            <a:gdLst/>
            <a:ahLst/>
            <a:cxnLst/>
            <a:rect l="l" t="t" r="r" b="b"/>
            <a:pathLst>
              <a:path w="6832600" h="1675764">
                <a:moveTo>
                  <a:pt x="6328948" y="0"/>
                </a:moveTo>
                <a:lnTo>
                  <a:pt x="0" y="0"/>
                </a:lnTo>
                <a:lnTo>
                  <a:pt x="0" y="1675341"/>
                </a:lnTo>
                <a:lnTo>
                  <a:pt x="6338131" y="1675341"/>
                </a:lnTo>
                <a:lnTo>
                  <a:pt x="6358187" y="1666035"/>
                </a:lnTo>
                <a:lnTo>
                  <a:pt x="6393590" y="1636085"/>
                </a:lnTo>
                <a:lnTo>
                  <a:pt x="6814630" y="901574"/>
                </a:lnTo>
                <a:lnTo>
                  <a:pt x="6832271" y="834087"/>
                </a:lnTo>
                <a:lnTo>
                  <a:pt x="6827520" y="799520"/>
                </a:lnTo>
                <a:lnTo>
                  <a:pt x="6397763" y="58647"/>
                </a:lnTo>
                <a:lnTo>
                  <a:pt x="6366893" y="21867"/>
                </a:lnTo>
                <a:lnTo>
                  <a:pt x="6328948" y="0"/>
                </a:lnTo>
                <a:close/>
              </a:path>
            </a:pathLst>
          </a:custGeom>
          <a:solidFill>
            <a:srgbClr val="FFFFFF"/>
          </a:solidFill>
        </p:spPr>
        <p:txBody>
          <a:bodyPr wrap="square" lIns="0" tIns="0" rIns="0" bIns="0" rtlCol="0"/>
          <a:lstStyle/>
          <a:p>
            <a:endParaRPr/>
          </a:p>
        </p:txBody>
      </p:sp>
      <p:pic>
        <p:nvPicPr>
          <p:cNvPr id="46" name="Picture 4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0704" y="398091"/>
            <a:ext cx="5164882" cy="842261"/>
          </a:xfrm>
          <a:prstGeom prst="rect">
            <a:avLst/>
          </a:prstGeom>
        </p:spPr>
      </p:pic>
      <p:sp>
        <p:nvSpPr>
          <p:cNvPr id="5" name="Text Placeholder 6"/>
          <p:cNvSpPr>
            <a:spLocks noGrp="1"/>
          </p:cNvSpPr>
          <p:nvPr>
            <p:ph type="body" sz="quarter" idx="11" hasCustomPrompt="1"/>
          </p:nvPr>
        </p:nvSpPr>
        <p:spPr>
          <a:xfrm>
            <a:off x="979043" y="2513013"/>
            <a:ext cx="17497944" cy="7966075"/>
          </a:xfrm>
          <a:prstGeom prst="rect">
            <a:avLst/>
          </a:prstGeom>
        </p:spPr>
        <p:txBody>
          <a:bodyPr/>
          <a:lstStyle>
            <a:lvl1pPr>
              <a:defRPr sz="3200" b="1">
                <a:solidFill>
                  <a:srgbClr val="27959B"/>
                </a:solidFill>
                <a:latin typeface="Arial" panose="020B0604020202020204" pitchFamily="34" charset="0"/>
                <a:cs typeface="Arial" panose="020B0604020202020204" pitchFamily="34" charset="0"/>
              </a:defRPr>
            </a:lvl1pPr>
            <a:lvl2pPr>
              <a:defRPr sz="2800" b="1">
                <a:solidFill>
                  <a:srgbClr val="094985"/>
                </a:solidFill>
                <a:latin typeface="Arial" panose="020B0604020202020204" pitchFamily="34" charset="0"/>
                <a:cs typeface="Arial" panose="020B0604020202020204" pitchFamily="34" charset="0"/>
              </a:defRPr>
            </a:lvl2pPr>
            <a:lvl3pPr>
              <a:defRPr sz="2400" b="1">
                <a:solidFill>
                  <a:srgbClr val="5692CE"/>
                </a:solidFill>
              </a:defRPr>
            </a:lvl3pPr>
            <a:lvl4pPr>
              <a:defRPr b="0" baseline="0"/>
            </a:lvl4pPr>
            <a:lvl5pPr marL="2114550" indent="-285750">
              <a:buClr>
                <a:srgbClr val="27959B"/>
              </a:buClr>
              <a:buFont typeface="Arial" panose="020B0604020202020204" pitchFamily="34" charset="0"/>
              <a:buChar char="&gt;"/>
              <a:defRPr/>
            </a:lvl5pPr>
          </a:lstStyle>
          <a:p>
            <a:pPr lvl="0"/>
            <a:r>
              <a:rPr lang="en-US" dirty="0"/>
              <a:t>Master heading</a:t>
            </a:r>
          </a:p>
          <a:p>
            <a:pPr lvl="1"/>
            <a:r>
              <a:rPr lang="en-US" dirty="0"/>
              <a:t>Second level heading</a:t>
            </a:r>
          </a:p>
          <a:p>
            <a:pPr lvl="2"/>
            <a:r>
              <a:rPr lang="en-US" dirty="0"/>
              <a:t>Third level heading</a:t>
            </a:r>
          </a:p>
          <a:p>
            <a:pPr lvl="3"/>
            <a:r>
              <a:rPr lang="en-US" dirty="0"/>
              <a:t>Body copy</a:t>
            </a:r>
          </a:p>
          <a:p>
            <a:pPr lvl="4"/>
            <a:r>
              <a:rPr lang="en-GB" sz="1800" spc="-20" dirty="0">
                <a:latin typeface="Arial" panose="020B0604020202020204" pitchFamily="34" charset="0"/>
                <a:cs typeface="Arial" panose="020B0604020202020204" pitchFamily="34" charset="0"/>
              </a:rPr>
              <a:t>Bullet point copy</a:t>
            </a:r>
          </a:p>
          <a:p>
            <a:pPr lvl="4"/>
            <a:r>
              <a:rPr lang="en-GB" dirty="0"/>
              <a:t>More bullet copy</a:t>
            </a:r>
          </a:p>
        </p:txBody>
      </p:sp>
    </p:spTree>
    <p:extLst>
      <p:ext uri="{BB962C8B-B14F-4D97-AF65-F5344CB8AC3E}">
        <p14:creationId xmlns:p14="http://schemas.microsoft.com/office/powerpoint/2010/main" val="12548216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A65F0A-FB57-4B97-B995-A9A6E3A7B6B4}" type="datetimeFigureOut">
              <a:rPr lang="en-US" smtClean="0"/>
              <a:t>7/12/2023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565420-9442-4173-94C0-CBEA4B220DA8}" type="slidenum">
              <a:rPr lang="en-US" smtClean="0"/>
              <a:t>‹#›</a:t>
            </a:fld>
            <a:endParaRPr lang="en-US"/>
          </a:p>
        </p:txBody>
      </p:sp>
    </p:spTree>
    <p:extLst>
      <p:ext uri="{BB962C8B-B14F-4D97-AF65-F5344CB8AC3E}">
        <p14:creationId xmlns:p14="http://schemas.microsoft.com/office/powerpoint/2010/main" val="38384543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382713" y="601663"/>
            <a:ext cx="17338675" cy="2185987"/>
          </a:xfrm>
          <a:prstGeom prst="rect">
            <a:avLst/>
          </a:prstGeom>
        </p:spPr>
        <p:txBody>
          <a:bodyPr/>
          <a:lstStyle/>
          <a:p>
            <a:r>
              <a:rPr lang="en-US" dirty="0"/>
              <a:t>Click to edit Master title style</a:t>
            </a:r>
            <a:endParaRPr lang="en-GB" dirty="0"/>
          </a:p>
        </p:txBody>
      </p:sp>
    </p:spTree>
    <p:extLst>
      <p:ext uri="{BB962C8B-B14F-4D97-AF65-F5344CB8AC3E}">
        <p14:creationId xmlns:p14="http://schemas.microsoft.com/office/powerpoint/2010/main" val="3809033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6" name="bk object 16"/>
          <p:cNvSpPr/>
          <p:nvPr/>
        </p:nvSpPr>
        <p:spPr>
          <a:xfrm>
            <a:off x="-21430" y="-7369"/>
            <a:ext cx="20104100" cy="11309350"/>
          </a:xfrm>
          <a:custGeom>
            <a:avLst/>
            <a:gdLst/>
            <a:ahLst/>
            <a:cxnLst/>
            <a:rect l="l" t="t" r="r" b="b"/>
            <a:pathLst>
              <a:path w="20104100" h="7551420">
                <a:moveTo>
                  <a:pt x="0" y="7551005"/>
                </a:moveTo>
                <a:lnTo>
                  <a:pt x="20104099" y="7551005"/>
                </a:lnTo>
                <a:lnTo>
                  <a:pt x="20104099" y="0"/>
                </a:lnTo>
                <a:lnTo>
                  <a:pt x="0" y="0"/>
                </a:lnTo>
                <a:lnTo>
                  <a:pt x="0" y="7551005"/>
                </a:lnTo>
                <a:close/>
              </a:path>
            </a:pathLst>
          </a:custGeom>
          <a:solidFill>
            <a:srgbClr val="EDEDED"/>
          </a:solidFill>
        </p:spPr>
        <p:txBody>
          <a:bodyPr wrap="square" lIns="0" tIns="0" rIns="0" bIns="0" rtlCol="0"/>
          <a:lstStyle/>
          <a:p>
            <a:endParaRPr dirty="0"/>
          </a:p>
        </p:txBody>
      </p:sp>
      <p:sp>
        <p:nvSpPr>
          <p:cNvPr id="49" name="bk object 17"/>
          <p:cNvSpPr/>
          <p:nvPr userDrawn="1"/>
        </p:nvSpPr>
        <p:spPr>
          <a:xfrm>
            <a:off x="0" y="1"/>
            <a:ext cx="6832600" cy="1675764"/>
          </a:xfrm>
          <a:custGeom>
            <a:avLst/>
            <a:gdLst/>
            <a:ahLst/>
            <a:cxnLst/>
            <a:rect l="l" t="t" r="r" b="b"/>
            <a:pathLst>
              <a:path w="6832600" h="1675764">
                <a:moveTo>
                  <a:pt x="6328948" y="0"/>
                </a:moveTo>
                <a:lnTo>
                  <a:pt x="0" y="0"/>
                </a:lnTo>
                <a:lnTo>
                  <a:pt x="0" y="1675341"/>
                </a:lnTo>
                <a:lnTo>
                  <a:pt x="6338131" y="1675341"/>
                </a:lnTo>
                <a:lnTo>
                  <a:pt x="6358187" y="1666035"/>
                </a:lnTo>
                <a:lnTo>
                  <a:pt x="6393590" y="1636085"/>
                </a:lnTo>
                <a:lnTo>
                  <a:pt x="6814630" y="901574"/>
                </a:lnTo>
                <a:lnTo>
                  <a:pt x="6832271" y="834087"/>
                </a:lnTo>
                <a:lnTo>
                  <a:pt x="6827520" y="799520"/>
                </a:lnTo>
                <a:lnTo>
                  <a:pt x="6397763" y="58647"/>
                </a:lnTo>
                <a:lnTo>
                  <a:pt x="6366893" y="21867"/>
                </a:lnTo>
                <a:lnTo>
                  <a:pt x="6328948" y="0"/>
                </a:lnTo>
                <a:close/>
              </a:path>
            </a:pathLst>
          </a:custGeom>
          <a:solidFill>
            <a:srgbClr val="FFFFFF"/>
          </a:solidFill>
        </p:spPr>
        <p:txBody>
          <a:bodyPr wrap="square" lIns="0" tIns="0" rIns="0" bIns="0" rtlCol="0"/>
          <a:lstStyle/>
          <a:p>
            <a:endParaRPr dirty="0"/>
          </a:p>
        </p:txBody>
      </p:sp>
      <p:pic>
        <p:nvPicPr>
          <p:cNvPr id="50" name="Picture 4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0704" y="398091"/>
            <a:ext cx="5164882" cy="842261"/>
          </a:xfrm>
          <a:prstGeom prst="rect">
            <a:avLst/>
          </a:prstGeom>
        </p:spPr>
      </p:pic>
      <p:sp>
        <p:nvSpPr>
          <p:cNvPr id="9" name="Text Placeholder 6"/>
          <p:cNvSpPr>
            <a:spLocks noGrp="1"/>
          </p:cNvSpPr>
          <p:nvPr>
            <p:ph type="body" sz="quarter" idx="11" hasCustomPrompt="1"/>
          </p:nvPr>
        </p:nvSpPr>
        <p:spPr>
          <a:xfrm>
            <a:off x="13076386" y="2585144"/>
            <a:ext cx="6337153" cy="7966075"/>
          </a:xfrm>
          <a:prstGeom prst="rect">
            <a:avLst/>
          </a:prstGeom>
        </p:spPr>
        <p:txBody>
          <a:bodyPr/>
          <a:lstStyle>
            <a:lvl1pPr>
              <a:defRPr sz="3200" b="1">
                <a:solidFill>
                  <a:srgbClr val="27959B"/>
                </a:solidFill>
                <a:latin typeface="Arial" panose="020B0604020202020204" pitchFamily="34" charset="0"/>
                <a:cs typeface="Arial" panose="020B0604020202020204" pitchFamily="34" charset="0"/>
              </a:defRPr>
            </a:lvl1pPr>
            <a:lvl2pPr>
              <a:defRPr sz="2800" b="1">
                <a:solidFill>
                  <a:srgbClr val="094985"/>
                </a:solidFill>
                <a:latin typeface="Arial" panose="020B0604020202020204" pitchFamily="34" charset="0"/>
                <a:cs typeface="Arial" panose="020B0604020202020204" pitchFamily="34" charset="0"/>
              </a:defRPr>
            </a:lvl2pPr>
            <a:lvl3pPr>
              <a:defRPr sz="2400" b="1">
                <a:solidFill>
                  <a:srgbClr val="5692CE"/>
                </a:solidFill>
              </a:defRPr>
            </a:lvl3pPr>
            <a:lvl4pPr>
              <a:defRPr b="0" baseline="0"/>
            </a:lvl4pPr>
            <a:lvl5pPr marL="2114550" indent="-285750">
              <a:buClr>
                <a:srgbClr val="27959B"/>
              </a:buClr>
              <a:buFont typeface="Arial" panose="020B0604020202020204" pitchFamily="34" charset="0"/>
              <a:buChar char="&gt;"/>
              <a:defRPr/>
            </a:lvl5pPr>
          </a:lstStyle>
          <a:p>
            <a:pPr lvl="0"/>
            <a:r>
              <a:rPr lang="en-US" dirty="0"/>
              <a:t>Master heading</a:t>
            </a:r>
          </a:p>
          <a:p>
            <a:pPr lvl="1"/>
            <a:r>
              <a:rPr lang="en-US" dirty="0"/>
              <a:t>Second level heading</a:t>
            </a:r>
          </a:p>
          <a:p>
            <a:pPr lvl="2"/>
            <a:r>
              <a:rPr lang="en-US" dirty="0"/>
              <a:t>Third level heading</a:t>
            </a:r>
          </a:p>
          <a:p>
            <a:pPr lvl="3"/>
            <a:r>
              <a:rPr lang="en-US" dirty="0"/>
              <a:t>Body copy</a:t>
            </a:r>
          </a:p>
          <a:p>
            <a:pPr lvl="4"/>
            <a:r>
              <a:rPr lang="en-GB" sz="1800" spc="-20" dirty="0">
                <a:latin typeface="Arial" panose="020B0604020202020204" pitchFamily="34" charset="0"/>
                <a:cs typeface="Arial" panose="020B0604020202020204" pitchFamily="34" charset="0"/>
              </a:rPr>
              <a:t>Bullet point copy</a:t>
            </a:r>
          </a:p>
          <a:p>
            <a:pPr lvl="4"/>
            <a:r>
              <a:rPr lang="en-GB" dirty="0"/>
              <a:t>More bullet copy</a:t>
            </a:r>
          </a:p>
        </p:txBody>
      </p:sp>
      <p:pic>
        <p:nvPicPr>
          <p:cNvPr id="2" name="Picture 1"/>
          <p:cNvPicPr>
            <a:picLocks noChangeAspect="1"/>
          </p:cNvPicPr>
          <p:nvPr userDrawn="1"/>
        </p:nvPicPr>
        <p:blipFill rotWithShape="1">
          <a:blip r:embed="rId3" cstate="print">
            <a:extLst>
              <a:ext uri="{28A0092B-C50C-407E-A947-70E740481C1C}">
                <a14:useLocalDpi xmlns:a14="http://schemas.microsoft.com/office/drawing/2010/main" val="0"/>
              </a:ext>
            </a:extLst>
          </a:blip>
          <a:srcRect l="9712" t="4600" r="2371" b="3067"/>
          <a:stretch/>
        </p:blipFill>
        <p:spPr>
          <a:xfrm>
            <a:off x="18782" y="2486323"/>
            <a:ext cx="12552950" cy="8823028"/>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Text Placeholder 6"/>
          <p:cNvSpPr>
            <a:spLocks noGrp="1"/>
          </p:cNvSpPr>
          <p:nvPr>
            <p:ph type="body" sz="quarter" idx="11" hasCustomPrompt="1"/>
          </p:nvPr>
        </p:nvSpPr>
        <p:spPr>
          <a:xfrm>
            <a:off x="13076386" y="2585144"/>
            <a:ext cx="6337153" cy="7966075"/>
          </a:xfrm>
          <a:prstGeom prst="rect">
            <a:avLst/>
          </a:prstGeom>
        </p:spPr>
        <p:txBody>
          <a:bodyPr/>
          <a:lstStyle>
            <a:lvl1pPr>
              <a:defRPr sz="3200" b="1">
                <a:solidFill>
                  <a:srgbClr val="27959B"/>
                </a:solidFill>
                <a:latin typeface="Arial" panose="020B0604020202020204" pitchFamily="34" charset="0"/>
                <a:cs typeface="Arial" panose="020B0604020202020204" pitchFamily="34" charset="0"/>
              </a:defRPr>
            </a:lvl1pPr>
            <a:lvl2pPr>
              <a:defRPr sz="2800" b="1">
                <a:solidFill>
                  <a:srgbClr val="094985"/>
                </a:solidFill>
                <a:latin typeface="Arial" panose="020B0604020202020204" pitchFamily="34" charset="0"/>
                <a:cs typeface="Arial" panose="020B0604020202020204" pitchFamily="34" charset="0"/>
              </a:defRPr>
            </a:lvl2pPr>
            <a:lvl3pPr>
              <a:defRPr sz="2400" b="1">
                <a:solidFill>
                  <a:srgbClr val="5692CE"/>
                </a:solidFill>
              </a:defRPr>
            </a:lvl3pPr>
            <a:lvl4pPr>
              <a:defRPr b="0" baseline="0"/>
            </a:lvl4pPr>
            <a:lvl5pPr marL="2114550" indent="-285750">
              <a:buClr>
                <a:srgbClr val="27959B"/>
              </a:buClr>
              <a:buFont typeface="Arial" panose="020B0604020202020204" pitchFamily="34" charset="0"/>
              <a:buChar char="&gt;"/>
              <a:defRPr/>
            </a:lvl5pPr>
          </a:lstStyle>
          <a:p>
            <a:pPr lvl="0"/>
            <a:r>
              <a:rPr lang="en-US" dirty="0"/>
              <a:t>Master heading</a:t>
            </a:r>
          </a:p>
          <a:p>
            <a:pPr lvl="1"/>
            <a:r>
              <a:rPr lang="en-US" dirty="0"/>
              <a:t>Second level heading</a:t>
            </a:r>
          </a:p>
          <a:p>
            <a:pPr lvl="2"/>
            <a:r>
              <a:rPr lang="en-US" dirty="0"/>
              <a:t>Third level heading</a:t>
            </a:r>
          </a:p>
          <a:p>
            <a:pPr lvl="3"/>
            <a:r>
              <a:rPr lang="en-US" dirty="0"/>
              <a:t>Body copy</a:t>
            </a:r>
          </a:p>
          <a:p>
            <a:pPr lvl="4"/>
            <a:r>
              <a:rPr lang="en-GB" sz="1800" spc="-20" dirty="0">
                <a:latin typeface="Arial" panose="020B0604020202020204" pitchFamily="34" charset="0"/>
                <a:cs typeface="Arial" panose="020B0604020202020204" pitchFamily="34" charset="0"/>
              </a:rPr>
              <a:t>Bullet point copy</a:t>
            </a:r>
          </a:p>
          <a:p>
            <a:pPr lvl="4"/>
            <a:r>
              <a:rPr lang="en-GB" dirty="0"/>
              <a:t>More bullet copy</a:t>
            </a: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3763" t="1634" r="3268" b="-1634"/>
          <a:stretch/>
        </p:blipFill>
        <p:spPr>
          <a:xfrm>
            <a:off x="8965" y="2484607"/>
            <a:ext cx="12529392" cy="8984648"/>
          </a:xfrm>
          <a:prstGeom prst="rect">
            <a:avLst/>
          </a:prstGeom>
        </p:spPr>
      </p:pic>
    </p:spTree>
    <p:extLst>
      <p:ext uri="{BB962C8B-B14F-4D97-AF65-F5344CB8AC3E}">
        <p14:creationId xmlns:p14="http://schemas.microsoft.com/office/powerpoint/2010/main" val="40028652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6" name="bk object 16"/>
          <p:cNvSpPr/>
          <p:nvPr/>
        </p:nvSpPr>
        <p:spPr>
          <a:xfrm>
            <a:off x="0" y="0"/>
            <a:ext cx="20104100" cy="11308715"/>
          </a:xfrm>
          <a:custGeom>
            <a:avLst/>
            <a:gdLst/>
            <a:ahLst/>
            <a:cxnLst/>
            <a:rect l="l" t="t" r="r" b="b"/>
            <a:pathLst>
              <a:path w="20104100" h="11308715">
                <a:moveTo>
                  <a:pt x="0" y="11308556"/>
                </a:moveTo>
                <a:lnTo>
                  <a:pt x="20104099" y="11308556"/>
                </a:lnTo>
                <a:lnTo>
                  <a:pt x="20104099" y="0"/>
                </a:lnTo>
                <a:lnTo>
                  <a:pt x="0" y="0"/>
                </a:lnTo>
                <a:lnTo>
                  <a:pt x="0" y="11308556"/>
                </a:lnTo>
                <a:close/>
              </a:path>
            </a:pathLst>
          </a:custGeom>
          <a:solidFill>
            <a:srgbClr val="EDEDED"/>
          </a:solidFill>
        </p:spPr>
        <p:txBody>
          <a:bodyPr wrap="square" lIns="0" tIns="0" rIns="0" bIns="0" rtlCol="0"/>
          <a:lstStyle/>
          <a:p>
            <a:endParaRPr dirty="0"/>
          </a:p>
        </p:txBody>
      </p:sp>
      <p:sp>
        <p:nvSpPr>
          <p:cNvPr id="45" name="object 3"/>
          <p:cNvSpPr/>
          <p:nvPr userDrawn="1"/>
        </p:nvSpPr>
        <p:spPr>
          <a:xfrm>
            <a:off x="837670" y="2513012"/>
            <a:ext cx="5863695" cy="7957872"/>
          </a:xfrm>
          <a:prstGeom prst="rect">
            <a:avLst/>
          </a:prstGeom>
          <a:blipFill>
            <a:blip r:embed="rId2" cstate="print"/>
            <a:stretch>
              <a:fillRect/>
            </a:stretch>
          </a:blipFill>
        </p:spPr>
        <p:txBody>
          <a:bodyPr wrap="square" lIns="0" tIns="0" rIns="0" bIns="0" rtlCol="0"/>
          <a:lstStyle/>
          <a:p>
            <a:endParaRPr dirty="0"/>
          </a:p>
        </p:txBody>
      </p:sp>
      <p:sp>
        <p:nvSpPr>
          <p:cNvPr id="46" name="bk object 17"/>
          <p:cNvSpPr/>
          <p:nvPr userDrawn="1"/>
        </p:nvSpPr>
        <p:spPr>
          <a:xfrm>
            <a:off x="0" y="1"/>
            <a:ext cx="6832600" cy="1675764"/>
          </a:xfrm>
          <a:custGeom>
            <a:avLst/>
            <a:gdLst/>
            <a:ahLst/>
            <a:cxnLst/>
            <a:rect l="l" t="t" r="r" b="b"/>
            <a:pathLst>
              <a:path w="6832600" h="1675764">
                <a:moveTo>
                  <a:pt x="6328948" y="0"/>
                </a:moveTo>
                <a:lnTo>
                  <a:pt x="0" y="0"/>
                </a:lnTo>
                <a:lnTo>
                  <a:pt x="0" y="1675341"/>
                </a:lnTo>
                <a:lnTo>
                  <a:pt x="6338131" y="1675341"/>
                </a:lnTo>
                <a:lnTo>
                  <a:pt x="6358187" y="1666035"/>
                </a:lnTo>
                <a:lnTo>
                  <a:pt x="6393590" y="1636085"/>
                </a:lnTo>
                <a:lnTo>
                  <a:pt x="6814630" y="901574"/>
                </a:lnTo>
                <a:lnTo>
                  <a:pt x="6832271" y="834087"/>
                </a:lnTo>
                <a:lnTo>
                  <a:pt x="6827520" y="799520"/>
                </a:lnTo>
                <a:lnTo>
                  <a:pt x="6397763" y="58647"/>
                </a:lnTo>
                <a:lnTo>
                  <a:pt x="6366893" y="21867"/>
                </a:lnTo>
                <a:lnTo>
                  <a:pt x="6328948" y="0"/>
                </a:lnTo>
                <a:close/>
              </a:path>
            </a:pathLst>
          </a:custGeom>
          <a:solidFill>
            <a:srgbClr val="FFFFFF"/>
          </a:solidFill>
        </p:spPr>
        <p:txBody>
          <a:bodyPr wrap="square" lIns="0" tIns="0" rIns="0" bIns="0" rtlCol="0"/>
          <a:lstStyle/>
          <a:p>
            <a:endParaRPr dirty="0"/>
          </a:p>
        </p:txBody>
      </p:sp>
      <p:pic>
        <p:nvPicPr>
          <p:cNvPr id="47" name="Picture 4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0704" y="398091"/>
            <a:ext cx="5164882" cy="842261"/>
          </a:xfrm>
          <a:prstGeom prst="rect">
            <a:avLst/>
          </a:prstGeom>
        </p:spPr>
      </p:pic>
      <p:sp>
        <p:nvSpPr>
          <p:cNvPr id="6" name="Text Placeholder 6"/>
          <p:cNvSpPr>
            <a:spLocks noGrp="1"/>
          </p:cNvSpPr>
          <p:nvPr>
            <p:ph type="body" sz="quarter" idx="11" hasCustomPrompt="1"/>
          </p:nvPr>
        </p:nvSpPr>
        <p:spPr>
          <a:xfrm>
            <a:off x="6955706" y="2513013"/>
            <a:ext cx="12457833" cy="7966075"/>
          </a:xfrm>
          <a:prstGeom prst="rect">
            <a:avLst/>
          </a:prstGeom>
        </p:spPr>
        <p:txBody>
          <a:bodyPr/>
          <a:lstStyle>
            <a:lvl1pPr>
              <a:defRPr sz="3200" b="1">
                <a:solidFill>
                  <a:srgbClr val="27959B"/>
                </a:solidFill>
                <a:latin typeface="Arial" panose="020B0604020202020204" pitchFamily="34" charset="0"/>
                <a:cs typeface="Arial" panose="020B0604020202020204" pitchFamily="34" charset="0"/>
              </a:defRPr>
            </a:lvl1pPr>
            <a:lvl2pPr>
              <a:defRPr sz="2800" b="1">
                <a:solidFill>
                  <a:srgbClr val="094985"/>
                </a:solidFill>
                <a:latin typeface="Arial" panose="020B0604020202020204" pitchFamily="34" charset="0"/>
                <a:cs typeface="Arial" panose="020B0604020202020204" pitchFamily="34" charset="0"/>
              </a:defRPr>
            </a:lvl2pPr>
            <a:lvl3pPr>
              <a:defRPr sz="2400" b="1">
                <a:solidFill>
                  <a:srgbClr val="5692CE"/>
                </a:solidFill>
              </a:defRPr>
            </a:lvl3pPr>
            <a:lvl4pPr>
              <a:defRPr b="0" baseline="0"/>
            </a:lvl4pPr>
            <a:lvl5pPr marL="2114550" indent="-285750">
              <a:buClr>
                <a:srgbClr val="27959B"/>
              </a:buClr>
              <a:buFont typeface="Arial" panose="020B0604020202020204" pitchFamily="34" charset="0"/>
              <a:buChar char="&gt;"/>
              <a:defRPr/>
            </a:lvl5pPr>
          </a:lstStyle>
          <a:p>
            <a:pPr lvl="0"/>
            <a:r>
              <a:rPr lang="en-US" dirty="0"/>
              <a:t>Master heading</a:t>
            </a:r>
          </a:p>
          <a:p>
            <a:pPr lvl="1"/>
            <a:r>
              <a:rPr lang="en-US" dirty="0"/>
              <a:t>Second level heading</a:t>
            </a:r>
          </a:p>
          <a:p>
            <a:pPr lvl="2"/>
            <a:r>
              <a:rPr lang="en-US" dirty="0"/>
              <a:t>Third level heading</a:t>
            </a:r>
          </a:p>
          <a:p>
            <a:pPr lvl="3"/>
            <a:r>
              <a:rPr lang="en-US" dirty="0"/>
              <a:t>Body copy</a:t>
            </a:r>
          </a:p>
          <a:p>
            <a:pPr lvl="4"/>
            <a:r>
              <a:rPr lang="en-GB" sz="1800" spc="-20" dirty="0">
                <a:latin typeface="Arial" panose="020B0604020202020204" pitchFamily="34" charset="0"/>
                <a:cs typeface="Arial" panose="020B0604020202020204" pitchFamily="34" charset="0"/>
              </a:rPr>
              <a:t>Bullet point copy</a:t>
            </a:r>
          </a:p>
          <a:p>
            <a:pPr lvl="4"/>
            <a:r>
              <a:rPr lang="en-GB" dirty="0"/>
              <a:t>More bullet copy</a:t>
            </a:r>
          </a:p>
        </p:txBody>
      </p:sp>
      <p:pic>
        <p:nvPicPr>
          <p:cNvPr id="2" name="Picture 1"/>
          <p:cNvPicPr>
            <a:picLocks noChangeAspect="1"/>
          </p:cNvPicPr>
          <p:nvPr userDrawn="1"/>
        </p:nvPicPr>
        <p:blipFill rotWithShape="1">
          <a:blip r:embed="rId4" cstate="print">
            <a:extLst>
              <a:ext uri="{28A0092B-C50C-407E-A947-70E740481C1C}">
                <a14:useLocalDpi xmlns:a14="http://schemas.microsoft.com/office/drawing/2010/main" val="0"/>
              </a:ext>
            </a:extLst>
          </a:blip>
          <a:srcRect t="9632"/>
          <a:stretch/>
        </p:blipFill>
        <p:spPr>
          <a:xfrm>
            <a:off x="799127" y="2486323"/>
            <a:ext cx="5902238" cy="7984561"/>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2212638" y="0"/>
            <a:ext cx="7891462" cy="11309350"/>
          </a:xfrm>
          <a:prstGeom prst="rect">
            <a:avLst/>
          </a:prstGeom>
        </p:spPr>
        <p:txBody>
          <a:bodyPr/>
          <a:lstStyle/>
          <a:p>
            <a:r>
              <a:rPr lang="en-US" dirty="0"/>
              <a:t>Click icon to add picture</a:t>
            </a:r>
            <a:endParaRPr lang="en-GB" dirty="0"/>
          </a:p>
        </p:txBody>
      </p:sp>
      <p:sp>
        <p:nvSpPr>
          <p:cNvPr id="5" name="Text Placeholder 6"/>
          <p:cNvSpPr>
            <a:spLocks noGrp="1"/>
          </p:cNvSpPr>
          <p:nvPr>
            <p:ph type="body" sz="quarter" idx="11" hasCustomPrompt="1"/>
          </p:nvPr>
        </p:nvSpPr>
        <p:spPr>
          <a:xfrm>
            <a:off x="763018" y="2414315"/>
            <a:ext cx="10513168" cy="7966075"/>
          </a:xfrm>
          <a:prstGeom prst="rect">
            <a:avLst/>
          </a:prstGeom>
        </p:spPr>
        <p:txBody>
          <a:bodyPr/>
          <a:lstStyle>
            <a:lvl1pPr>
              <a:defRPr sz="3200" b="1">
                <a:solidFill>
                  <a:srgbClr val="27959B"/>
                </a:solidFill>
                <a:latin typeface="Arial" panose="020B0604020202020204" pitchFamily="34" charset="0"/>
                <a:cs typeface="Arial" panose="020B0604020202020204" pitchFamily="34" charset="0"/>
              </a:defRPr>
            </a:lvl1pPr>
            <a:lvl2pPr>
              <a:defRPr sz="2800" b="1">
                <a:solidFill>
                  <a:srgbClr val="094985"/>
                </a:solidFill>
                <a:latin typeface="Arial" panose="020B0604020202020204" pitchFamily="34" charset="0"/>
                <a:cs typeface="Arial" panose="020B0604020202020204" pitchFamily="34" charset="0"/>
              </a:defRPr>
            </a:lvl2pPr>
            <a:lvl3pPr>
              <a:defRPr sz="2400" b="1">
                <a:solidFill>
                  <a:srgbClr val="5692CE"/>
                </a:solidFill>
              </a:defRPr>
            </a:lvl3pPr>
            <a:lvl4pPr>
              <a:defRPr b="0" baseline="0"/>
            </a:lvl4pPr>
            <a:lvl5pPr marL="2114550" indent="-285750">
              <a:buClr>
                <a:srgbClr val="27959B"/>
              </a:buClr>
              <a:buFont typeface="Arial" panose="020B0604020202020204" pitchFamily="34" charset="0"/>
              <a:buChar char="&gt;"/>
              <a:defRPr/>
            </a:lvl5pPr>
          </a:lstStyle>
          <a:p>
            <a:pPr lvl="0"/>
            <a:r>
              <a:rPr lang="en-US" dirty="0"/>
              <a:t>Master heading</a:t>
            </a:r>
          </a:p>
          <a:p>
            <a:pPr lvl="1"/>
            <a:r>
              <a:rPr lang="en-US" dirty="0"/>
              <a:t>Second level heading</a:t>
            </a:r>
          </a:p>
          <a:p>
            <a:pPr lvl="2"/>
            <a:r>
              <a:rPr lang="en-US" dirty="0"/>
              <a:t>Third level heading</a:t>
            </a:r>
          </a:p>
          <a:p>
            <a:pPr lvl="3"/>
            <a:r>
              <a:rPr lang="en-US" dirty="0"/>
              <a:t>Body copy</a:t>
            </a:r>
          </a:p>
          <a:p>
            <a:pPr lvl="4"/>
            <a:r>
              <a:rPr lang="en-GB" sz="1800" spc="-20" dirty="0">
                <a:latin typeface="Arial" panose="020B0604020202020204" pitchFamily="34" charset="0"/>
                <a:cs typeface="Arial" panose="020B0604020202020204" pitchFamily="34" charset="0"/>
              </a:rPr>
              <a:t>Bullet point copy</a:t>
            </a:r>
          </a:p>
          <a:p>
            <a:pPr lvl="4"/>
            <a:r>
              <a:rPr lang="en-GB" dirty="0"/>
              <a:t>More bullet copy</a:t>
            </a:r>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40703" r="12284"/>
          <a:stretch/>
        </p:blipFill>
        <p:spPr>
          <a:xfrm>
            <a:off x="12140282" y="0"/>
            <a:ext cx="7992887" cy="11334451"/>
          </a:xfrm>
          <a:prstGeom prst="rect">
            <a:avLst/>
          </a:prstGeom>
        </p:spPr>
      </p:pic>
    </p:spTree>
    <p:extLst>
      <p:ext uri="{BB962C8B-B14F-4D97-AF65-F5344CB8AC3E}">
        <p14:creationId xmlns:p14="http://schemas.microsoft.com/office/powerpoint/2010/main" val="1066433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2212638" y="0"/>
            <a:ext cx="7891462" cy="11309350"/>
          </a:xfrm>
          <a:prstGeom prst="rect">
            <a:avLst/>
          </a:prstGeom>
        </p:spPr>
        <p:txBody>
          <a:bodyPr/>
          <a:lstStyle/>
          <a:p>
            <a:r>
              <a:rPr lang="en-US" dirty="0"/>
              <a:t>Click icon to add picture</a:t>
            </a:r>
            <a:endParaRPr lang="en-GB" dirty="0"/>
          </a:p>
        </p:txBody>
      </p:sp>
      <p:sp>
        <p:nvSpPr>
          <p:cNvPr id="5" name="Text Placeholder 6"/>
          <p:cNvSpPr>
            <a:spLocks noGrp="1"/>
          </p:cNvSpPr>
          <p:nvPr>
            <p:ph type="body" sz="quarter" idx="11" hasCustomPrompt="1"/>
          </p:nvPr>
        </p:nvSpPr>
        <p:spPr>
          <a:xfrm>
            <a:off x="763018" y="2414315"/>
            <a:ext cx="10513168" cy="7966075"/>
          </a:xfrm>
          <a:prstGeom prst="rect">
            <a:avLst/>
          </a:prstGeom>
        </p:spPr>
        <p:txBody>
          <a:bodyPr/>
          <a:lstStyle>
            <a:lvl1pPr>
              <a:defRPr sz="3200" b="1">
                <a:solidFill>
                  <a:srgbClr val="27959B"/>
                </a:solidFill>
                <a:latin typeface="Arial" panose="020B0604020202020204" pitchFamily="34" charset="0"/>
                <a:cs typeface="Arial" panose="020B0604020202020204" pitchFamily="34" charset="0"/>
              </a:defRPr>
            </a:lvl1pPr>
            <a:lvl2pPr>
              <a:defRPr sz="2800" b="1">
                <a:solidFill>
                  <a:srgbClr val="094985"/>
                </a:solidFill>
                <a:latin typeface="Arial" panose="020B0604020202020204" pitchFamily="34" charset="0"/>
                <a:cs typeface="Arial" panose="020B0604020202020204" pitchFamily="34" charset="0"/>
              </a:defRPr>
            </a:lvl2pPr>
            <a:lvl3pPr>
              <a:defRPr sz="2400" b="1">
                <a:solidFill>
                  <a:srgbClr val="5692CE"/>
                </a:solidFill>
              </a:defRPr>
            </a:lvl3pPr>
            <a:lvl4pPr>
              <a:defRPr b="0" baseline="0"/>
            </a:lvl4pPr>
            <a:lvl5pPr marL="2114550" indent="-285750">
              <a:buClr>
                <a:srgbClr val="27959B"/>
              </a:buClr>
              <a:buFont typeface="Arial" panose="020B0604020202020204" pitchFamily="34" charset="0"/>
              <a:buChar char="&gt;"/>
              <a:defRPr/>
            </a:lvl5pPr>
          </a:lstStyle>
          <a:p>
            <a:pPr lvl="0"/>
            <a:r>
              <a:rPr lang="en-US" dirty="0"/>
              <a:t>Master heading</a:t>
            </a:r>
          </a:p>
          <a:p>
            <a:pPr lvl="1"/>
            <a:r>
              <a:rPr lang="en-US" dirty="0"/>
              <a:t>Second level heading</a:t>
            </a:r>
          </a:p>
          <a:p>
            <a:pPr lvl="2"/>
            <a:r>
              <a:rPr lang="en-US" dirty="0"/>
              <a:t>Third level heading</a:t>
            </a:r>
          </a:p>
          <a:p>
            <a:pPr lvl="3"/>
            <a:r>
              <a:rPr lang="en-US" dirty="0"/>
              <a:t>Body copy</a:t>
            </a:r>
          </a:p>
          <a:p>
            <a:pPr lvl="4"/>
            <a:r>
              <a:rPr lang="en-GB" sz="1800" spc="-20" dirty="0">
                <a:latin typeface="Arial" panose="020B0604020202020204" pitchFamily="34" charset="0"/>
                <a:cs typeface="Arial" panose="020B0604020202020204" pitchFamily="34" charset="0"/>
              </a:rPr>
              <a:t>Bullet point copy</a:t>
            </a:r>
          </a:p>
          <a:p>
            <a:pPr lvl="4"/>
            <a:r>
              <a:rPr lang="en-GB" dirty="0"/>
              <a:t>More bullet copy</a:t>
            </a:r>
          </a:p>
        </p:txBody>
      </p:sp>
    </p:spTree>
    <p:extLst>
      <p:ext uri="{BB962C8B-B14F-4D97-AF65-F5344CB8AC3E}">
        <p14:creationId xmlns:p14="http://schemas.microsoft.com/office/powerpoint/2010/main" val="38592765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7" name="bk object 16"/>
          <p:cNvSpPr/>
          <p:nvPr userDrawn="1"/>
        </p:nvSpPr>
        <p:spPr>
          <a:xfrm>
            <a:off x="0" y="0"/>
            <a:ext cx="20104100" cy="11308715"/>
          </a:xfrm>
          <a:custGeom>
            <a:avLst/>
            <a:gdLst/>
            <a:ahLst/>
            <a:cxnLst/>
            <a:rect l="l" t="t" r="r" b="b"/>
            <a:pathLst>
              <a:path w="20104100" h="11308715">
                <a:moveTo>
                  <a:pt x="0" y="11308556"/>
                </a:moveTo>
                <a:lnTo>
                  <a:pt x="20104099" y="11308556"/>
                </a:lnTo>
                <a:lnTo>
                  <a:pt x="20104099" y="0"/>
                </a:lnTo>
                <a:lnTo>
                  <a:pt x="0" y="0"/>
                </a:lnTo>
                <a:lnTo>
                  <a:pt x="0" y="11308556"/>
                </a:lnTo>
                <a:close/>
              </a:path>
            </a:pathLst>
          </a:custGeom>
          <a:solidFill>
            <a:srgbClr val="EDEDED"/>
          </a:solidFill>
        </p:spPr>
        <p:txBody>
          <a:bodyPr wrap="square" lIns="0" tIns="0" rIns="0" bIns="0" rtlCol="0"/>
          <a:lstStyle/>
          <a:p>
            <a:endParaRPr dirty="0"/>
          </a:p>
        </p:txBody>
      </p:sp>
      <p:sp>
        <p:nvSpPr>
          <p:cNvPr id="45" name="bk object 17"/>
          <p:cNvSpPr/>
          <p:nvPr userDrawn="1"/>
        </p:nvSpPr>
        <p:spPr>
          <a:xfrm>
            <a:off x="0" y="1"/>
            <a:ext cx="6832600" cy="1675764"/>
          </a:xfrm>
          <a:custGeom>
            <a:avLst/>
            <a:gdLst/>
            <a:ahLst/>
            <a:cxnLst/>
            <a:rect l="l" t="t" r="r" b="b"/>
            <a:pathLst>
              <a:path w="6832600" h="1675764">
                <a:moveTo>
                  <a:pt x="6328948" y="0"/>
                </a:moveTo>
                <a:lnTo>
                  <a:pt x="0" y="0"/>
                </a:lnTo>
                <a:lnTo>
                  <a:pt x="0" y="1675341"/>
                </a:lnTo>
                <a:lnTo>
                  <a:pt x="6338131" y="1675341"/>
                </a:lnTo>
                <a:lnTo>
                  <a:pt x="6358187" y="1666035"/>
                </a:lnTo>
                <a:lnTo>
                  <a:pt x="6393590" y="1636085"/>
                </a:lnTo>
                <a:lnTo>
                  <a:pt x="6814630" y="901574"/>
                </a:lnTo>
                <a:lnTo>
                  <a:pt x="6832271" y="834087"/>
                </a:lnTo>
                <a:lnTo>
                  <a:pt x="6827520" y="799520"/>
                </a:lnTo>
                <a:lnTo>
                  <a:pt x="6397763" y="58647"/>
                </a:lnTo>
                <a:lnTo>
                  <a:pt x="6366893" y="21867"/>
                </a:lnTo>
                <a:lnTo>
                  <a:pt x="6328948" y="0"/>
                </a:lnTo>
                <a:close/>
              </a:path>
            </a:pathLst>
          </a:custGeom>
          <a:solidFill>
            <a:srgbClr val="FFFFFF"/>
          </a:solidFill>
        </p:spPr>
        <p:txBody>
          <a:bodyPr wrap="square" lIns="0" tIns="0" rIns="0" bIns="0" rtlCol="0"/>
          <a:lstStyle/>
          <a:p>
            <a:endParaRPr dirty="0"/>
          </a:p>
        </p:txBody>
      </p:sp>
      <p:pic>
        <p:nvPicPr>
          <p:cNvPr id="46" name="Picture 4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0704" y="398091"/>
            <a:ext cx="5164882" cy="842261"/>
          </a:xfrm>
          <a:prstGeom prst="rect">
            <a:avLst/>
          </a:prstGeom>
        </p:spPr>
      </p:pic>
      <p:sp>
        <p:nvSpPr>
          <p:cNvPr id="5" name="Text Placeholder 6"/>
          <p:cNvSpPr>
            <a:spLocks noGrp="1"/>
          </p:cNvSpPr>
          <p:nvPr>
            <p:ph type="body" sz="quarter" idx="11" hasCustomPrompt="1"/>
          </p:nvPr>
        </p:nvSpPr>
        <p:spPr>
          <a:xfrm>
            <a:off x="979043" y="2513013"/>
            <a:ext cx="17497944" cy="7966075"/>
          </a:xfrm>
          <a:prstGeom prst="rect">
            <a:avLst/>
          </a:prstGeom>
        </p:spPr>
        <p:txBody>
          <a:bodyPr/>
          <a:lstStyle>
            <a:lvl1pPr>
              <a:defRPr sz="3200" b="1">
                <a:solidFill>
                  <a:srgbClr val="27959B"/>
                </a:solidFill>
                <a:latin typeface="Arial" panose="020B0604020202020204" pitchFamily="34" charset="0"/>
                <a:cs typeface="Arial" panose="020B0604020202020204" pitchFamily="34" charset="0"/>
              </a:defRPr>
            </a:lvl1pPr>
            <a:lvl2pPr>
              <a:defRPr sz="2800" b="1">
                <a:solidFill>
                  <a:srgbClr val="094985"/>
                </a:solidFill>
                <a:latin typeface="Arial" panose="020B0604020202020204" pitchFamily="34" charset="0"/>
                <a:cs typeface="Arial" panose="020B0604020202020204" pitchFamily="34" charset="0"/>
              </a:defRPr>
            </a:lvl2pPr>
            <a:lvl3pPr>
              <a:defRPr sz="2400" b="1">
                <a:solidFill>
                  <a:srgbClr val="5692CE"/>
                </a:solidFill>
              </a:defRPr>
            </a:lvl3pPr>
            <a:lvl4pPr>
              <a:defRPr b="0" baseline="0"/>
            </a:lvl4pPr>
            <a:lvl5pPr marL="2114550" indent="-285750">
              <a:buClr>
                <a:srgbClr val="27959B"/>
              </a:buClr>
              <a:buFont typeface="Arial" panose="020B0604020202020204" pitchFamily="34" charset="0"/>
              <a:buChar char="&gt;"/>
              <a:defRPr/>
            </a:lvl5pPr>
          </a:lstStyle>
          <a:p>
            <a:pPr lvl="0"/>
            <a:r>
              <a:rPr lang="en-US" dirty="0"/>
              <a:t>Master heading</a:t>
            </a:r>
          </a:p>
          <a:p>
            <a:pPr lvl="1"/>
            <a:r>
              <a:rPr lang="en-US" dirty="0"/>
              <a:t>Second level heading</a:t>
            </a:r>
          </a:p>
          <a:p>
            <a:pPr lvl="2"/>
            <a:r>
              <a:rPr lang="en-US" dirty="0"/>
              <a:t>Third level heading</a:t>
            </a:r>
          </a:p>
          <a:p>
            <a:pPr lvl="3"/>
            <a:r>
              <a:rPr lang="en-US" dirty="0"/>
              <a:t>Body copy</a:t>
            </a:r>
          </a:p>
          <a:p>
            <a:pPr lvl="4"/>
            <a:r>
              <a:rPr lang="en-GB" sz="1800" spc="-20" dirty="0">
                <a:latin typeface="Arial" panose="020B0604020202020204" pitchFamily="34" charset="0"/>
                <a:cs typeface="Arial" panose="020B0604020202020204" pitchFamily="34" charset="0"/>
              </a:rPr>
              <a:t>Bullet point copy</a:t>
            </a:r>
          </a:p>
          <a:p>
            <a:pPr lvl="4"/>
            <a:r>
              <a:rPr lang="en-GB" dirty="0"/>
              <a:t>More bullet copy</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67074" y="3790553"/>
            <a:ext cx="16201800" cy="2869654"/>
          </a:xfrm>
          <a:prstGeom prst="rect">
            <a:avLst/>
          </a:prstGeom>
        </p:spPr>
        <p:txBody>
          <a:bodyPr anchor="b"/>
          <a:lstStyle>
            <a:lvl1pPr algn="l">
              <a:defRPr sz="960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Subtitle 2"/>
          <p:cNvSpPr>
            <a:spLocks noGrp="1"/>
          </p:cNvSpPr>
          <p:nvPr>
            <p:ph type="subTitle" idx="1"/>
          </p:nvPr>
        </p:nvSpPr>
        <p:spPr>
          <a:xfrm>
            <a:off x="1267074" y="6812607"/>
            <a:ext cx="16201799" cy="2730500"/>
          </a:xfrm>
          <a:prstGeom prst="rect">
            <a:avLst/>
          </a:prstGeom>
        </p:spPr>
        <p:txBody>
          <a:bodyPr/>
          <a:lstStyle>
            <a:lvl1pPr marL="0" indent="0" algn="l">
              <a:buNone/>
              <a:defRPr sz="33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1535187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3" name="Picture Placeholder 22"/>
          <p:cNvSpPr>
            <a:spLocks noGrp="1"/>
          </p:cNvSpPr>
          <p:nvPr>
            <p:ph type="pic" sz="quarter" idx="10"/>
          </p:nvPr>
        </p:nvSpPr>
        <p:spPr>
          <a:xfrm>
            <a:off x="10567047" y="1693865"/>
            <a:ext cx="8280401" cy="8424861"/>
          </a:xfrm>
          <a:custGeom>
            <a:avLst/>
            <a:gdLst>
              <a:gd name="connsiteX0" fmla="*/ 8280401 w 8280401"/>
              <a:gd name="connsiteY0" fmla="*/ 7334098 h 8424861"/>
              <a:gd name="connsiteX1" fmla="*/ 8280401 w 8280401"/>
              <a:gd name="connsiteY1" fmla="*/ 8424861 h 8424861"/>
              <a:gd name="connsiteX2" fmla="*/ 7365375 w 8280401"/>
              <a:gd name="connsiteY2" fmla="*/ 8424861 h 8424861"/>
              <a:gd name="connsiteX3" fmla="*/ 8280401 w 8280401"/>
              <a:gd name="connsiteY3" fmla="*/ 5052710 h 8424861"/>
              <a:gd name="connsiteX4" fmla="*/ 8280401 w 8280401"/>
              <a:gd name="connsiteY4" fmla="*/ 6146281 h 8424861"/>
              <a:gd name="connsiteX5" fmla="*/ 6368931 w 8280401"/>
              <a:gd name="connsiteY5" fmla="*/ 8424861 h 8424861"/>
              <a:gd name="connsiteX6" fmla="*/ 5521081 w 8280401"/>
              <a:gd name="connsiteY6" fmla="*/ 8424861 h 8424861"/>
              <a:gd name="connsiteX7" fmla="*/ 8280401 w 8280401"/>
              <a:gd name="connsiteY7" fmla="*/ 2727779 h 8424861"/>
              <a:gd name="connsiteX8" fmla="*/ 8280401 w 8280401"/>
              <a:gd name="connsiteY8" fmla="*/ 3846612 h 8424861"/>
              <a:gd name="connsiteX9" fmla="*/ 4534171 w 8280401"/>
              <a:gd name="connsiteY9" fmla="*/ 8424861 h 8424861"/>
              <a:gd name="connsiteX10" fmla="*/ 3717322 w 8280401"/>
              <a:gd name="connsiteY10" fmla="*/ 8424861 h 8424861"/>
              <a:gd name="connsiteX11" fmla="*/ 8280401 w 8280401"/>
              <a:gd name="connsiteY11" fmla="*/ 189285 h 8424861"/>
              <a:gd name="connsiteX12" fmla="*/ 8280401 w 8280401"/>
              <a:gd name="connsiteY12" fmla="*/ 1505602 h 8424861"/>
              <a:gd name="connsiteX13" fmla="*/ 2738419 w 8280401"/>
              <a:gd name="connsiteY13" fmla="*/ 8424861 h 8424861"/>
              <a:gd name="connsiteX14" fmla="*/ 1749579 w 8280401"/>
              <a:gd name="connsiteY14" fmla="*/ 8424861 h 8424861"/>
              <a:gd name="connsiteX15" fmla="*/ 6489691 w 8280401"/>
              <a:gd name="connsiteY15" fmla="*/ 0 h 8424861"/>
              <a:gd name="connsiteX16" fmla="*/ 7455277 w 8280401"/>
              <a:gd name="connsiteY16" fmla="*/ 0 h 8424861"/>
              <a:gd name="connsiteX17" fmla="*/ 774351 w 8280401"/>
              <a:gd name="connsiteY17" fmla="*/ 8424861 h 8424861"/>
              <a:gd name="connsiteX18" fmla="*/ 0 w 8280401"/>
              <a:gd name="connsiteY18" fmla="*/ 8424861 h 8424861"/>
              <a:gd name="connsiteX19" fmla="*/ 0 w 8280401"/>
              <a:gd name="connsiteY19" fmla="*/ 8149178 h 8424861"/>
              <a:gd name="connsiteX20" fmla="*/ 4614302 w 8280401"/>
              <a:gd name="connsiteY20" fmla="*/ 0 h 8424861"/>
              <a:gd name="connsiteX21" fmla="*/ 5512909 w 8280401"/>
              <a:gd name="connsiteY21" fmla="*/ 0 h 8424861"/>
              <a:gd name="connsiteX22" fmla="*/ 0 w 8280401"/>
              <a:gd name="connsiteY22" fmla="*/ 6922623 h 8424861"/>
              <a:gd name="connsiteX23" fmla="*/ 0 w 8280401"/>
              <a:gd name="connsiteY23" fmla="*/ 5761034 h 8424861"/>
              <a:gd name="connsiteX24" fmla="*/ 2629628 w 8280401"/>
              <a:gd name="connsiteY24" fmla="*/ 0 h 8424861"/>
              <a:gd name="connsiteX25" fmla="*/ 3635399 w 8280401"/>
              <a:gd name="connsiteY25" fmla="*/ 0 h 8424861"/>
              <a:gd name="connsiteX26" fmla="*/ 0 w 8280401"/>
              <a:gd name="connsiteY26" fmla="*/ 4538857 h 8424861"/>
              <a:gd name="connsiteX27" fmla="*/ 0 w 8280401"/>
              <a:gd name="connsiteY27" fmla="*/ 3283135 h 8424861"/>
              <a:gd name="connsiteX28" fmla="*/ 0 w 8280401"/>
              <a:gd name="connsiteY28" fmla="*/ 0 h 8424861"/>
              <a:gd name="connsiteX29" fmla="*/ 1650725 w 8280401"/>
              <a:gd name="connsiteY29" fmla="*/ 0 h 8424861"/>
              <a:gd name="connsiteX30" fmla="*/ 0 w 8280401"/>
              <a:gd name="connsiteY30" fmla="*/ 2060959 h 8424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80401" h="8424861">
                <a:moveTo>
                  <a:pt x="8280401" y="7334098"/>
                </a:moveTo>
                <a:lnTo>
                  <a:pt x="8280401" y="8424861"/>
                </a:lnTo>
                <a:lnTo>
                  <a:pt x="7365375" y="8424861"/>
                </a:lnTo>
                <a:close/>
                <a:moveTo>
                  <a:pt x="8280401" y="5052710"/>
                </a:moveTo>
                <a:lnTo>
                  <a:pt x="8280401" y="6146281"/>
                </a:lnTo>
                <a:lnTo>
                  <a:pt x="6368931" y="8424861"/>
                </a:lnTo>
                <a:lnTo>
                  <a:pt x="5521081" y="8424861"/>
                </a:lnTo>
                <a:close/>
                <a:moveTo>
                  <a:pt x="8280401" y="2727779"/>
                </a:moveTo>
                <a:lnTo>
                  <a:pt x="8280401" y="3846612"/>
                </a:lnTo>
                <a:lnTo>
                  <a:pt x="4534171" y="8424861"/>
                </a:lnTo>
                <a:lnTo>
                  <a:pt x="3717322" y="8424861"/>
                </a:lnTo>
                <a:close/>
                <a:moveTo>
                  <a:pt x="8280401" y="189285"/>
                </a:moveTo>
                <a:lnTo>
                  <a:pt x="8280401" y="1505602"/>
                </a:lnTo>
                <a:lnTo>
                  <a:pt x="2738419" y="8424861"/>
                </a:lnTo>
                <a:lnTo>
                  <a:pt x="1749579" y="8424861"/>
                </a:lnTo>
                <a:close/>
                <a:moveTo>
                  <a:pt x="6489691" y="0"/>
                </a:moveTo>
                <a:lnTo>
                  <a:pt x="7455277" y="0"/>
                </a:lnTo>
                <a:lnTo>
                  <a:pt x="774351" y="8424861"/>
                </a:lnTo>
                <a:lnTo>
                  <a:pt x="0" y="8424861"/>
                </a:lnTo>
                <a:lnTo>
                  <a:pt x="0" y="8149178"/>
                </a:lnTo>
                <a:close/>
                <a:moveTo>
                  <a:pt x="4614302" y="0"/>
                </a:moveTo>
                <a:lnTo>
                  <a:pt x="5512909" y="0"/>
                </a:lnTo>
                <a:lnTo>
                  <a:pt x="0" y="6922623"/>
                </a:lnTo>
                <a:lnTo>
                  <a:pt x="0" y="5761034"/>
                </a:lnTo>
                <a:close/>
                <a:moveTo>
                  <a:pt x="2629628" y="0"/>
                </a:moveTo>
                <a:lnTo>
                  <a:pt x="3635399" y="0"/>
                </a:lnTo>
                <a:lnTo>
                  <a:pt x="0" y="4538857"/>
                </a:lnTo>
                <a:lnTo>
                  <a:pt x="0" y="3283135"/>
                </a:lnTo>
                <a:close/>
                <a:moveTo>
                  <a:pt x="0" y="0"/>
                </a:moveTo>
                <a:lnTo>
                  <a:pt x="1650725" y="0"/>
                </a:lnTo>
                <a:lnTo>
                  <a:pt x="0" y="2060959"/>
                </a:lnTo>
                <a:close/>
              </a:path>
            </a:pathLst>
          </a:custGeom>
        </p:spPr>
        <p:txBody>
          <a:bodyPr wrap="square">
            <a:noAutofit/>
          </a:bodyPr>
          <a:lstStyle/>
          <a:p>
            <a:endParaRPr lang="en-GB" dirty="0"/>
          </a:p>
        </p:txBody>
      </p:sp>
      <p:sp>
        <p:nvSpPr>
          <p:cNvPr id="24" name="Title 1"/>
          <p:cNvSpPr>
            <a:spLocks noGrp="1"/>
          </p:cNvSpPr>
          <p:nvPr>
            <p:ph type="ctrTitle" hasCustomPrompt="1"/>
          </p:nvPr>
        </p:nvSpPr>
        <p:spPr>
          <a:xfrm>
            <a:off x="1123058" y="3790553"/>
            <a:ext cx="8856984" cy="2869654"/>
          </a:xfrm>
          <a:prstGeom prst="rect">
            <a:avLst/>
          </a:prstGeom>
        </p:spPr>
        <p:txBody>
          <a:bodyPr anchor="b"/>
          <a:lstStyle>
            <a:lvl1pPr algn="l">
              <a:defRPr sz="9600">
                <a:solidFill>
                  <a:schemeClr val="bg1"/>
                </a:solidFill>
                <a:latin typeface="Arial" panose="020B0604020202020204" pitchFamily="34" charset="0"/>
                <a:cs typeface="Arial" panose="020B0604020202020204" pitchFamily="34" charset="0"/>
              </a:defRPr>
            </a:lvl1pPr>
          </a:lstStyle>
          <a:p>
            <a:r>
              <a:rPr lang="en-US" dirty="0"/>
              <a:t>Click to add title</a:t>
            </a:r>
            <a:endParaRPr lang="en-GB" dirty="0"/>
          </a:p>
        </p:txBody>
      </p:sp>
      <p:sp>
        <p:nvSpPr>
          <p:cNvPr id="25" name="Subtitle 2"/>
          <p:cNvSpPr>
            <a:spLocks noGrp="1"/>
          </p:cNvSpPr>
          <p:nvPr>
            <p:ph type="subTitle" idx="1" hasCustomPrompt="1"/>
          </p:nvPr>
        </p:nvSpPr>
        <p:spPr>
          <a:xfrm>
            <a:off x="1123058" y="6812607"/>
            <a:ext cx="8856983" cy="2730500"/>
          </a:xfrm>
          <a:prstGeom prst="rect">
            <a:avLst/>
          </a:prstGeom>
        </p:spPr>
        <p:txBody>
          <a:bodyPr/>
          <a:lstStyle>
            <a:lvl1pPr marL="0" indent="0" algn="l">
              <a:buNone/>
              <a:defRPr sz="33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endParaRPr lang="en-GB" dirty="0"/>
          </a:p>
        </p:txBody>
      </p:sp>
    </p:spTree>
    <p:extLst>
      <p:ext uri="{BB962C8B-B14F-4D97-AF65-F5344CB8AC3E}">
        <p14:creationId xmlns:p14="http://schemas.microsoft.com/office/powerpoint/2010/main" val="3133322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10.xml"/><Relationship Id="rId5" Type="http://schemas.openxmlformats.org/officeDocument/2006/relationships/image" Target="../media/image2.png"/><Relationship Id="rId4" Type="http://schemas.openxmlformats.org/officeDocument/2006/relationships/image" Target="../media/image8.jpe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11.xml"/><Relationship Id="rId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6.xml"/><Relationship Id="rId7" Type="http://schemas.openxmlformats.org/officeDocument/2006/relationships/image" Target="../media/image1.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heme" Target="../theme/theme6.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7.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alphaModFix amt="99000"/>
            <a:lum/>
          </a:blip>
          <a:srcRect/>
          <a:stretch>
            <a:fillRect/>
          </a:stretch>
        </a:blipFill>
        <a:effectLst/>
      </p:bgPr>
    </p:bg>
    <p:spTree>
      <p:nvGrpSpPr>
        <p:cNvPr id="1" name=""/>
        <p:cNvGrpSpPr/>
        <p:nvPr/>
      </p:nvGrpSpPr>
      <p:grpSpPr>
        <a:xfrm>
          <a:off x="0" y="0"/>
          <a:ext cx="0" cy="0"/>
          <a:chOff x="0" y="0"/>
          <a:chExt cx="0" cy="0"/>
        </a:xfrm>
      </p:grpSpPr>
      <p:sp>
        <p:nvSpPr>
          <p:cNvPr id="6" name="bk object 16"/>
          <p:cNvSpPr/>
          <p:nvPr userDrawn="1"/>
        </p:nvSpPr>
        <p:spPr>
          <a:xfrm>
            <a:off x="0" y="0"/>
            <a:ext cx="20104100" cy="11308715"/>
          </a:xfrm>
          <a:custGeom>
            <a:avLst/>
            <a:gdLst/>
            <a:ahLst/>
            <a:cxnLst/>
            <a:rect l="l" t="t" r="r" b="b"/>
            <a:pathLst>
              <a:path w="20104100" h="11308715">
                <a:moveTo>
                  <a:pt x="0" y="11308556"/>
                </a:moveTo>
                <a:lnTo>
                  <a:pt x="20104099" y="11308556"/>
                </a:lnTo>
                <a:lnTo>
                  <a:pt x="20104099" y="0"/>
                </a:lnTo>
                <a:lnTo>
                  <a:pt x="0" y="0"/>
                </a:lnTo>
                <a:lnTo>
                  <a:pt x="0" y="11308556"/>
                </a:lnTo>
                <a:close/>
              </a:path>
            </a:pathLst>
          </a:custGeom>
          <a:solidFill>
            <a:srgbClr val="EDEDED"/>
          </a:solidFill>
        </p:spPr>
        <p:txBody>
          <a:bodyPr wrap="square" lIns="0" tIns="0" rIns="0" bIns="0" rtlCol="0"/>
          <a:lstStyle/>
          <a:p>
            <a:endParaRPr dirty="0"/>
          </a:p>
        </p:txBody>
      </p:sp>
      <p:sp>
        <p:nvSpPr>
          <p:cNvPr id="7" name="bk object 17"/>
          <p:cNvSpPr/>
          <p:nvPr userDrawn="1"/>
        </p:nvSpPr>
        <p:spPr>
          <a:xfrm>
            <a:off x="0" y="1"/>
            <a:ext cx="6832600" cy="1675764"/>
          </a:xfrm>
          <a:custGeom>
            <a:avLst/>
            <a:gdLst/>
            <a:ahLst/>
            <a:cxnLst/>
            <a:rect l="l" t="t" r="r" b="b"/>
            <a:pathLst>
              <a:path w="6832600" h="1675764">
                <a:moveTo>
                  <a:pt x="6328948" y="0"/>
                </a:moveTo>
                <a:lnTo>
                  <a:pt x="0" y="0"/>
                </a:lnTo>
                <a:lnTo>
                  <a:pt x="0" y="1675341"/>
                </a:lnTo>
                <a:lnTo>
                  <a:pt x="6338131" y="1675341"/>
                </a:lnTo>
                <a:lnTo>
                  <a:pt x="6358187" y="1666035"/>
                </a:lnTo>
                <a:lnTo>
                  <a:pt x="6393590" y="1636085"/>
                </a:lnTo>
                <a:lnTo>
                  <a:pt x="6814630" y="901574"/>
                </a:lnTo>
                <a:lnTo>
                  <a:pt x="6832271" y="834087"/>
                </a:lnTo>
                <a:lnTo>
                  <a:pt x="6827520" y="799520"/>
                </a:lnTo>
                <a:lnTo>
                  <a:pt x="6397763" y="58647"/>
                </a:lnTo>
                <a:lnTo>
                  <a:pt x="6366893" y="21867"/>
                </a:lnTo>
                <a:lnTo>
                  <a:pt x="6328948" y="0"/>
                </a:lnTo>
                <a:close/>
              </a:path>
            </a:pathLst>
          </a:custGeom>
          <a:solidFill>
            <a:srgbClr val="FFFFFF"/>
          </a:solidFill>
        </p:spPr>
        <p:txBody>
          <a:bodyPr wrap="square" lIns="0" tIns="0" rIns="0" bIns="0" rtlCol="0"/>
          <a:lstStyle/>
          <a:p>
            <a:endParaRPr dirty="0"/>
          </a:p>
        </p:txBody>
      </p:sp>
      <p:pic>
        <p:nvPicPr>
          <p:cNvPr id="8" name="Picture 7"/>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10704" y="398091"/>
            <a:ext cx="5164882" cy="842261"/>
          </a:xfrm>
          <a:prstGeom prst="rect">
            <a:avLst/>
          </a:prstGeom>
        </p:spPr>
      </p:pic>
    </p:spTree>
  </p:cSld>
  <p:clrMap bg1="lt1" tx1="dk1" bg2="lt2" tx2="dk2" accent1="accent1" accent2="accent2" accent3="accent3" accent4="accent4" accent5="accent5" accent6="accent6" hlink="hlink" folHlink="folHlink"/>
  <p:sldLayoutIdLst>
    <p:sldLayoutId id="2147483688" r:id="rId1"/>
    <p:sldLayoutId id="2147483661" r:id="rId2"/>
    <p:sldLayoutId id="2147483699" r:id="rId3"/>
    <p:sldLayoutId id="2147483662" r:id="rId4"/>
    <p:sldLayoutId id="2147483694" r:id="rId5"/>
    <p:sldLayoutId id="2147483698" r:id="rId6"/>
    <p:sldLayoutId id="2147483663" r:id="rId7"/>
  </p:sldLayoutIdLst>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alphaModFix amt="99000"/>
            <a:lum/>
          </a:blip>
          <a:srcRect/>
          <a:stretch>
            <a:fillRect/>
          </a:stretch>
        </a:blipFill>
        <a:effectLst/>
      </p:bgPr>
    </p:bg>
    <p:spTree>
      <p:nvGrpSpPr>
        <p:cNvPr id="1" name=""/>
        <p:cNvGrpSpPr/>
        <p:nvPr/>
      </p:nvGrpSpPr>
      <p:grpSpPr>
        <a:xfrm>
          <a:off x="0" y="0"/>
          <a:ext cx="0" cy="0"/>
          <a:chOff x="0" y="0"/>
          <a:chExt cx="0" cy="0"/>
        </a:xfrm>
      </p:grpSpPr>
      <p:sp>
        <p:nvSpPr>
          <p:cNvPr id="7" name="object 2"/>
          <p:cNvSpPr/>
          <p:nvPr userDrawn="1"/>
        </p:nvSpPr>
        <p:spPr>
          <a:xfrm>
            <a:off x="0" y="0"/>
            <a:ext cx="20104100" cy="11308715"/>
          </a:xfrm>
          <a:custGeom>
            <a:avLst/>
            <a:gdLst/>
            <a:ahLst/>
            <a:cxnLst/>
            <a:rect l="l" t="t" r="r" b="b"/>
            <a:pathLst>
              <a:path w="20104100" h="11308715">
                <a:moveTo>
                  <a:pt x="0" y="11308556"/>
                </a:moveTo>
                <a:lnTo>
                  <a:pt x="20104099" y="11308556"/>
                </a:lnTo>
                <a:lnTo>
                  <a:pt x="20104099" y="0"/>
                </a:lnTo>
                <a:lnTo>
                  <a:pt x="0" y="0"/>
                </a:lnTo>
                <a:lnTo>
                  <a:pt x="0" y="11308556"/>
                </a:lnTo>
                <a:close/>
              </a:path>
            </a:pathLst>
          </a:custGeom>
          <a:solidFill>
            <a:srgbClr val="5692CE"/>
          </a:solidFill>
        </p:spPr>
        <p:txBody>
          <a:bodyPr wrap="square" lIns="0" tIns="0" rIns="0" bIns="0" rtlCol="0"/>
          <a:lstStyle/>
          <a:p>
            <a:endParaRPr dirty="0"/>
          </a:p>
        </p:txBody>
      </p:sp>
      <p:sp>
        <p:nvSpPr>
          <p:cNvPr id="8" name="object 3"/>
          <p:cNvSpPr/>
          <p:nvPr userDrawn="1"/>
        </p:nvSpPr>
        <p:spPr>
          <a:xfrm>
            <a:off x="0" y="1"/>
            <a:ext cx="6832600" cy="1675764"/>
          </a:xfrm>
          <a:custGeom>
            <a:avLst/>
            <a:gdLst/>
            <a:ahLst/>
            <a:cxnLst/>
            <a:rect l="l" t="t" r="r" b="b"/>
            <a:pathLst>
              <a:path w="6832600" h="1675764">
                <a:moveTo>
                  <a:pt x="6328948" y="0"/>
                </a:moveTo>
                <a:lnTo>
                  <a:pt x="0" y="0"/>
                </a:lnTo>
                <a:lnTo>
                  <a:pt x="0" y="1675341"/>
                </a:lnTo>
                <a:lnTo>
                  <a:pt x="6338131" y="1675341"/>
                </a:lnTo>
                <a:lnTo>
                  <a:pt x="6358187" y="1666035"/>
                </a:lnTo>
                <a:lnTo>
                  <a:pt x="6393590" y="1636085"/>
                </a:lnTo>
                <a:lnTo>
                  <a:pt x="6814630" y="901574"/>
                </a:lnTo>
                <a:lnTo>
                  <a:pt x="6832271" y="834087"/>
                </a:lnTo>
                <a:lnTo>
                  <a:pt x="6827520" y="799520"/>
                </a:lnTo>
                <a:lnTo>
                  <a:pt x="6397763" y="58647"/>
                </a:lnTo>
                <a:lnTo>
                  <a:pt x="6366893" y="21867"/>
                </a:lnTo>
                <a:lnTo>
                  <a:pt x="6328948" y="0"/>
                </a:lnTo>
                <a:close/>
              </a:path>
            </a:pathLst>
          </a:custGeom>
          <a:solidFill>
            <a:srgbClr val="FFFFFF"/>
          </a:solidFill>
        </p:spPr>
        <p:txBody>
          <a:bodyPr wrap="square" lIns="0" tIns="0" rIns="0" bIns="0" rtlCol="0"/>
          <a:lstStyle/>
          <a:p>
            <a:endParaRPr dirty="0"/>
          </a:p>
        </p:txBody>
      </p:sp>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10704" y="398091"/>
            <a:ext cx="5164882" cy="842261"/>
          </a:xfrm>
          <a:prstGeom prst="rect">
            <a:avLst/>
          </a:prstGeom>
        </p:spPr>
      </p:pic>
    </p:spTree>
    <p:extLst>
      <p:ext uri="{BB962C8B-B14F-4D97-AF65-F5344CB8AC3E}">
        <p14:creationId xmlns:p14="http://schemas.microsoft.com/office/powerpoint/2010/main" val="137354076"/>
      </p:ext>
    </p:extLst>
  </p:cSld>
  <p:clrMap bg1="lt1" tx1="dk1" bg2="lt2" tx2="dk2" accent1="accent1" accent2="accent2" accent3="accent3" accent4="accent4" accent5="accent5" accent6="accent6" hlink="hlink" folHlink="folHlink"/>
  <p:sldLayoutIdLst>
    <p:sldLayoutId id="2147483687" r:id="rId1"/>
    <p:sldLayoutId id="214748369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alphaModFix amt="99000"/>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4" cstate="print">
            <a:extLst>
              <a:ext uri="{28A0092B-C50C-407E-A947-70E740481C1C}">
                <a14:useLocalDpi xmlns:a14="http://schemas.microsoft.com/office/drawing/2010/main" val="0"/>
              </a:ext>
            </a:extLst>
          </a:blip>
          <a:srcRect t="4099" r="1046" b="12254"/>
          <a:stretch/>
        </p:blipFill>
        <p:spPr>
          <a:xfrm>
            <a:off x="0" y="0"/>
            <a:ext cx="20104100" cy="11305256"/>
          </a:xfrm>
          <a:prstGeom prst="rect">
            <a:avLst/>
          </a:prstGeom>
        </p:spPr>
      </p:pic>
      <p:sp>
        <p:nvSpPr>
          <p:cNvPr id="8" name="bk object 18"/>
          <p:cNvSpPr/>
          <p:nvPr userDrawn="1"/>
        </p:nvSpPr>
        <p:spPr>
          <a:xfrm>
            <a:off x="0" y="1"/>
            <a:ext cx="6832600" cy="1675764"/>
          </a:xfrm>
          <a:custGeom>
            <a:avLst/>
            <a:gdLst/>
            <a:ahLst/>
            <a:cxnLst/>
            <a:rect l="l" t="t" r="r" b="b"/>
            <a:pathLst>
              <a:path w="6832600" h="1675764">
                <a:moveTo>
                  <a:pt x="6328948" y="0"/>
                </a:moveTo>
                <a:lnTo>
                  <a:pt x="0" y="0"/>
                </a:lnTo>
                <a:lnTo>
                  <a:pt x="0" y="1675341"/>
                </a:lnTo>
                <a:lnTo>
                  <a:pt x="6338131" y="1675341"/>
                </a:lnTo>
                <a:lnTo>
                  <a:pt x="6358187" y="1666035"/>
                </a:lnTo>
                <a:lnTo>
                  <a:pt x="6393590" y="1636085"/>
                </a:lnTo>
                <a:lnTo>
                  <a:pt x="6814630" y="901574"/>
                </a:lnTo>
                <a:lnTo>
                  <a:pt x="6832271" y="834087"/>
                </a:lnTo>
                <a:lnTo>
                  <a:pt x="6827520" y="799520"/>
                </a:lnTo>
                <a:lnTo>
                  <a:pt x="6397763" y="58647"/>
                </a:lnTo>
                <a:lnTo>
                  <a:pt x="6366893" y="21867"/>
                </a:lnTo>
                <a:lnTo>
                  <a:pt x="6328948" y="0"/>
                </a:lnTo>
                <a:close/>
              </a:path>
            </a:pathLst>
          </a:custGeom>
          <a:solidFill>
            <a:srgbClr val="FFFFFF"/>
          </a:solidFill>
        </p:spPr>
        <p:txBody>
          <a:bodyPr wrap="square" lIns="0" tIns="0" rIns="0" bIns="0" rtlCol="0"/>
          <a:lstStyle/>
          <a:p>
            <a:endParaRPr dirty="0"/>
          </a:p>
        </p:txBody>
      </p:sp>
      <p:sp>
        <p:nvSpPr>
          <p:cNvPr id="10" name="object 3"/>
          <p:cNvSpPr/>
          <p:nvPr userDrawn="1"/>
        </p:nvSpPr>
        <p:spPr>
          <a:xfrm>
            <a:off x="0" y="7551005"/>
            <a:ext cx="20104100" cy="3757929"/>
          </a:xfrm>
          <a:custGeom>
            <a:avLst/>
            <a:gdLst/>
            <a:ahLst/>
            <a:cxnLst/>
            <a:rect l="l" t="t" r="r" b="b"/>
            <a:pathLst>
              <a:path w="20104100" h="3757929">
                <a:moveTo>
                  <a:pt x="0" y="3757550"/>
                </a:moveTo>
                <a:lnTo>
                  <a:pt x="20104099" y="3757550"/>
                </a:lnTo>
                <a:lnTo>
                  <a:pt x="20104099" y="0"/>
                </a:lnTo>
                <a:lnTo>
                  <a:pt x="0" y="0"/>
                </a:lnTo>
                <a:lnTo>
                  <a:pt x="0" y="3757550"/>
                </a:lnTo>
                <a:close/>
              </a:path>
            </a:pathLst>
          </a:custGeom>
          <a:solidFill>
            <a:srgbClr val="094985"/>
          </a:solidFill>
        </p:spPr>
        <p:txBody>
          <a:bodyPr wrap="square" lIns="0" tIns="0" rIns="0" bIns="0" rtlCol="0"/>
          <a:lstStyle/>
          <a:p>
            <a:endParaRPr dirty="0"/>
          </a:p>
        </p:txBody>
      </p:sp>
      <p:pic>
        <p:nvPicPr>
          <p:cNvPr id="2" name="Picture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10704" y="398091"/>
            <a:ext cx="5164882" cy="842261"/>
          </a:xfrm>
          <a:prstGeom prst="rect">
            <a:avLst/>
          </a:prstGeom>
        </p:spPr>
      </p:pic>
    </p:spTree>
    <p:extLst>
      <p:ext uri="{BB962C8B-B14F-4D97-AF65-F5344CB8AC3E}">
        <p14:creationId xmlns:p14="http://schemas.microsoft.com/office/powerpoint/2010/main" val="2985866469"/>
      </p:ext>
    </p:extLst>
  </p:cSld>
  <p:clrMap bg1="lt1" tx1="dk1" bg2="lt2" tx2="dk2" accent1="accent1" accent2="accent2" accent3="accent3" accent4="accent4" accent5="accent5" accent6="accent6" hlink="hlink" folHlink="folHlink"/>
  <p:sldLayoutIdLst>
    <p:sldLayoutId id="214748368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alphaModFix amt="99000"/>
            <a:lum/>
          </a:blip>
          <a:srcRect/>
          <a:stretch>
            <a:fillRect/>
          </a:stretch>
        </a:blipFill>
        <a:effectLst/>
      </p:bgPr>
    </p:bg>
    <p:spTree>
      <p:nvGrpSpPr>
        <p:cNvPr id="1" name=""/>
        <p:cNvGrpSpPr/>
        <p:nvPr/>
      </p:nvGrpSpPr>
      <p:grpSpPr>
        <a:xfrm>
          <a:off x="0" y="0"/>
          <a:ext cx="0" cy="0"/>
          <a:chOff x="0" y="0"/>
          <a:chExt cx="0" cy="0"/>
        </a:xfrm>
      </p:grpSpPr>
      <p:sp>
        <p:nvSpPr>
          <p:cNvPr id="8" name="bk object 18"/>
          <p:cNvSpPr/>
          <p:nvPr userDrawn="1"/>
        </p:nvSpPr>
        <p:spPr>
          <a:xfrm>
            <a:off x="0" y="1"/>
            <a:ext cx="6832600" cy="1675764"/>
          </a:xfrm>
          <a:custGeom>
            <a:avLst/>
            <a:gdLst/>
            <a:ahLst/>
            <a:cxnLst/>
            <a:rect l="l" t="t" r="r" b="b"/>
            <a:pathLst>
              <a:path w="6832600" h="1675764">
                <a:moveTo>
                  <a:pt x="6328948" y="0"/>
                </a:moveTo>
                <a:lnTo>
                  <a:pt x="0" y="0"/>
                </a:lnTo>
                <a:lnTo>
                  <a:pt x="0" y="1675341"/>
                </a:lnTo>
                <a:lnTo>
                  <a:pt x="6338131" y="1675341"/>
                </a:lnTo>
                <a:lnTo>
                  <a:pt x="6358187" y="1666035"/>
                </a:lnTo>
                <a:lnTo>
                  <a:pt x="6393590" y="1636085"/>
                </a:lnTo>
                <a:lnTo>
                  <a:pt x="6814630" y="901574"/>
                </a:lnTo>
                <a:lnTo>
                  <a:pt x="6832271" y="834087"/>
                </a:lnTo>
                <a:lnTo>
                  <a:pt x="6827520" y="799520"/>
                </a:lnTo>
                <a:lnTo>
                  <a:pt x="6397763" y="58647"/>
                </a:lnTo>
                <a:lnTo>
                  <a:pt x="6366893" y="21867"/>
                </a:lnTo>
                <a:lnTo>
                  <a:pt x="6328948" y="0"/>
                </a:lnTo>
                <a:close/>
              </a:path>
            </a:pathLst>
          </a:custGeom>
          <a:solidFill>
            <a:srgbClr val="FFFFFF"/>
          </a:solidFill>
        </p:spPr>
        <p:txBody>
          <a:bodyPr wrap="square" lIns="0" tIns="0" rIns="0" bIns="0" rtlCol="0"/>
          <a:lstStyle/>
          <a:p>
            <a:endParaRPr dirty="0"/>
          </a:p>
        </p:txBody>
      </p:sp>
      <p:sp>
        <p:nvSpPr>
          <p:cNvPr id="10" name="object 3"/>
          <p:cNvSpPr/>
          <p:nvPr userDrawn="1"/>
        </p:nvSpPr>
        <p:spPr>
          <a:xfrm>
            <a:off x="0" y="7551005"/>
            <a:ext cx="20104100" cy="3757929"/>
          </a:xfrm>
          <a:custGeom>
            <a:avLst/>
            <a:gdLst/>
            <a:ahLst/>
            <a:cxnLst/>
            <a:rect l="l" t="t" r="r" b="b"/>
            <a:pathLst>
              <a:path w="20104100" h="3757929">
                <a:moveTo>
                  <a:pt x="0" y="3757550"/>
                </a:moveTo>
                <a:lnTo>
                  <a:pt x="20104099" y="3757550"/>
                </a:lnTo>
                <a:lnTo>
                  <a:pt x="20104099" y="0"/>
                </a:lnTo>
                <a:lnTo>
                  <a:pt x="0" y="0"/>
                </a:lnTo>
                <a:lnTo>
                  <a:pt x="0" y="3757550"/>
                </a:lnTo>
                <a:close/>
              </a:path>
            </a:pathLst>
          </a:custGeom>
          <a:solidFill>
            <a:srgbClr val="094985"/>
          </a:solidFill>
        </p:spPr>
        <p:txBody>
          <a:bodyPr wrap="square" lIns="0" tIns="0" rIns="0" bIns="0" rtlCol="0"/>
          <a:lstStyle/>
          <a:p>
            <a:endParaRPr dirty="0"/>
          </a:p>
        </p:txBody>
      </p:sp>
      <p:pic>
        <p:nvPicPr>
          <p:cNvPr id="2"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0704" y="398091"/>
            <a:ext cx="5164882" cy="842261"/>
          </a:xfrm>
          <a:prstGeom prst="rect">
            <a:avLst/>
          </a:prstGeom>
        </p:spPr>
      </p:pic>
    </p:spTree>
    <p:extLst>
      <p:ext uri="{BB962C8B-B14F-4D97-AF65-F5344CB8AC3E}">
        <p14:creationId xmlns:p14="http://schemas.microsoft.com/office/powerpoint/2010/main" val="2928036013"/>
      </p:ext>
    </p:extLst>
  </p:cSld>
  <p:clrMap bg1="lt1" tx1="dk1" bg2="lt2" tx2="dk2" accent1="accent1" accent2="accent2" accent3="accent3" accent4="accent4" accent5="accent5" accent6="accent6" hlink="hlink" folHlink="folHlink"/>
  <p:sldLayoutIdLst>
    <p:sldLayoutId id="214748369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alphaModFix amt="99000"/>
            <a:lum/>
          </a:blip>
          <a:srcRect/>
          <a:stretch>
            <a:fillRect/>
          </a:stretch>
        </a:blipFill>
        <a:effectLst/>
      </p:bgPr>
    </p:bg>
    <p:spTree>
      <p:nvGrpSpPr>
        <p:cNvPr id="1" name=""/>
        <p:cNvGrpSpPr/>
        <p:nvPr/>
      </p:nvGrpSpPr>
      <p:grpSpPr>
        <a:xfrm>
          <a:off x="0" y="0"/>
          <a:ext cx="0" cy="0"/>
          <a:chOff x="0" y="0"/>
          <a:chExt cx="0" cy="0"/>
        </a:xfrm>
      </p:grpSpPr>
      <p:sp>
        <p:nvSpPr>
          <p:cNvPr id="7" name="object 2"/>
          <p:cNvSpPr/>
          <p:nvPr userDrawn="1"/>
        </p:nvSpPr>
        <p:spPr>
          <a:xfrm>
            <a:off x="0" y="0"/>
            <a:ext cx="20104100" cy="11308715"/>
          </a:xfrm>
          <a:custGeom>
            <a:avLst/>
            <a:gdLst/>
            <a:ahLst/>
            <a:cxnLst/>
            <a:rect l="l" t="t" r="r" b="b"/>
            <a:pathLst>
              <a:path w="20104100" h="11308715">
                <a:moveTo>
                  <a:pt x="0" y="11308556"/>
                </a:moveTo>
                <a:lnTo>
                  <a:pt x="20104099" y="11308556"/>
                </a:lnTo>
                <a:lnTo>
                  <a:pt x="20104099" y="0"/>
                </a:lnTo>
                <a:lnTo>
                  <a:pt x="0" y="0"/>
                </a:lnTo>
                <a:lnTo>
                  <a:pt x="0" y="11308556"/>
                </a:lnTo>
                <a:close/>
              </a:path>
            </a:pathLst>
          </a:custGeom>
          <a:solidFill>
            <a:srgbClr val="27959B"/>
          </a:solidFill>
        </p:spPr>
        <p:txBody>
          <a:bodyPr wrap="square" lIns="0" tIns="0" rIns="0" bIns="0" rtlCol="0"/>
          <a:lstStyle/>
          <a:p>
            <a:endParaRPr dirty="0"/>
          </a:p>
        </p:txBody>
      </p:sp>
      <p:sp>
        <p:nvSpPr>
          <p:cNvPr id="9" name="object 3"/>
          <p:cNvSpPr/>
          <p:nvPr userDrawn="1"/>
        </p:nvSpPr>
        <p:spPr>
          <a:xfrm>
            <a:off x="-2" y="1"/>
            <a:ext cx="8440267" cy="11308556"/>
          </a:xfrm>
          <a:prstGeom prst="rect">
            <a:avLst/>
          </a:prstGeom>
          <a:blipFill>
            <a:blip r:embed="rId5"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2409246765"/>
      </p:ext>
    </p:extLst>
  </p:cSld>
  <p:clrMap bg1="lt1" tx1="dk1" bg2="lt2" tx2="dk2" accent1="accent1" accent2="accent2" accent3="accent3" accent4="accent4" accent5="accent5" accent6="accent6" hlink="hlink" folHlink="folHlink"/>
  <p:sldLayoutIdLst>
    <p:sldLayoutId id="2147483683" r:id="rId1"/>
    <p:sldLayoutId id="214748368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alphaModFix amt="99000"/>
            <a:lum/>
          </a:blip>
          <a:srcRect/>
          <a:stretch>
            <a:fillRect/>
          </a:stretch>
        </a:blipFill>
        <a:effectLst/>
      </p:bgPr>
    </p:bg>
    <p:spTree>
      <p:nvGrpSpPr>
        <p:cNvPr id="1" name=""/>
        <p:cNvGrpSpPr/>
        <p:nvPr/>
      </p:nvGrpSpPr>
      <p:grpSpPr>
        <a:xfrm>
          <a:off x="0" y="0"/>
          <a:ext cx="0" cy="0"/>
          <a:chOff x="0" y="0"/>
          <a:chExt cx="0" cy="0"/>
        </a:xfrm>
      </p:grpSpPr>
      <p:sp>
        <p:nvSpPr>
          <p:cNvPr id="9" name="bk object 16"/>
          <p:cNvSpPr/>
          <p:nvPr userDrawn="1"/>
        </p:nvSpPr>
        <p:spPr>
          <a:xfrm>
            <a:off x="0" y="0"/>
            <a:ext cx="20104100" cy="11308715"/>
          </a:xfrm>
          <a:custGeom>
            <a:avLst/>
            <a:gdLst/>
            <a:ahLst/>
            <a:cxnLst/>
            <a:rect l="l" t="t" r="r" b="b"/>
            <a:pathLst>
              <a:path w="20104100" h="11308715">
                <a:moveTo>
                  <a:pt x="0" y="11308556"/>
                </a:moveTo>
                <a:lnTo>
                  <a:pt x="20104099" y="11308556"/>
                </a:lnTo>
                <a:lnTo>
                  <a:pt x="20104099" y="0"/>
                </a:lnTo>
                <a:lnTo>
                  <a:pt x="0" y="0"/>
                </a:lnTo>
                <a:lnTo>
                  <a:pt x="0" y="11308556"/>
                </a:lnTo>
                <a:close/>
              </a:path>
            </a:pathLst>
          </a:custGeom>
          <a:solidFill>
            <a:srgbClr val="52AAAF"/>
          </a:solidFill>
        </p:spPr>
        <p:txBody>
          <a:bodyPr wrap="square" lIns="0" tIns="0" rIns="0" bIns="0" rtlCol="0"/>
          <a:lstStyle/>
          <a:p>
            <a:endParaRPr dirty="0"/>
          </a:p>
        </p:txBody>
      </p:sp>
      <p:sp>
        <p:nvSpPr>
          <p:cNvPr id="10" name="TextBox 9"/>
          <p:cNvSpPr txBox="1"/>
          <p:nvPr userDrawn="1"/>
        </p:nvSpPr>
        <p:spPr>
          <a:xfrm>
            <a:off x="1915146" y="3998491"/>
            <a:ext cx="7200800" cy="4320480"/>
          </a:xfrm>
          <a:prstGeom prst="rect">
            <a:avLst/>
          </a:prstGeom>
          <a:noFill/>
        </p:spPr>
        <p:txBody>
          <a:bodyPr wrap="square" rtlCol="0">
            <a:spAutoFit/>
          </a:bodyPr>
          <a:lstStyle/>
          <a:p>
            <a:endParaRPr lang="en-GB" dirty="0"/>
          </a:p>
        </p:txBody>
      </p:sp>
      <p:pic>
        <p:nvPicPr>
          <p:cNvPr id="6" name="Picture 5"/>
          <p:cNvPicPr>
            <a:picLocks noChangeAspect="1"/>
          </p:cNvPicPr>
          <p:nvPr userDrawn="1"/>
        </p:nvPicPr>
        <p:blipFill rotWithShape="1">
          <a:blip r:embed="rId8">
            <a:extLst>
              <a:ext uri="{28A0092B-C50C-407E-A947-70E740481C1C}">
                <a14:useLocalDpi xmlns:a14="http://schemas.microsoft.com/office/drawing/2010/main" val="0"/>
              </a:ext>
            </a:extLst>
          </a:blip>
          <a:srcRect l="2939"/>
          <a:stretch/>
        </p:blipFill>
        <p:spPr>
          <a:xfrm>
            <a:off x="-29070" y="0"/>
            <a:ext cx="19027772" cy="11309350"/>
          </a:xfrm>
          <a:prstGeom prst="rect">
            <a:avLst/>
          </a:prstGeom>
        </p:spPr>
      </p:pic>
    </p:spTree>
    <p:extLst>
      <p:ext uri="{BB962C8B-B14F-4D97-AF65-F5344CB8AC3E}">
        <p14:creationId xmlns:p14="http://schemas.microsoft.com/office/powerpoint/2010/main" val="985829756"/>
      </p:ext>
    </p:extLst>
  </p:cSld>
  <p:clrMap bg1="lt1" tx1="dk1" bg2="lt2" tx2="dk2" accent1="accent1" accent2="accent2" accent3="accent3" accent4="accent4" accent5="accent5" accent6="accent6" hlink="hlink" folHlink="folHlink"/>
  <p:sldLayoutIdLst>
    <p:sldLayoutId id="2147483679" r:id="rId1"/>
    <p:sldLayoutId id="2147483695" r:id="rId2"/>
    <p:sldLayoutId id="2147483700" r:id="rId3"/>
    <p:sldLayoutId id="2147483701" r:id="rId4"/>
    <p:sldLayoutId id="2147483702"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alphaModFix amt="9900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0058664"/>
      </p:ext>
    </p:extLst>
  </p:cSld>
  <p:clrMap bg1="lt1" tx1="dk1" bg2="lt2" tx2="dk2" accent1="accent1" accent2="accent2" accent3="accent3" accent4="accent4" accent5="accent5" accent6="accent6" hlink="hlink" folHlink="folHlink"/>
  <p:sldLayoutIdLst>
    <p:sldLayoutId id="214748369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5.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7.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3.svg"/><Relationship Id="rId3" Type="http://schemas.openxmlformats.org/officeDocument/2006/relationships/image" Target="../media/image18.png"/><Relationship Id="rId21" Type="http://schemas.openxmlformats.org/officeDocument/2006/relationships/image" Target="../media/image36.png"/><Relationship Id="rId7" Type="http://schemas.openxmlformats.org/officeDocument/2006/relationships/image" Target="../media/image22.svg"/><Relationship Id="rId12" Type="http://schemas.openxmlformats.org/officeDocument/2006/relationships/image" Target="../media/image27.png"/><Relationship Id="rId17" Type="http://schemas.openxmlformats.org/officeDocument/2006/relationships/image" Target="../media/image32.png"/><Relationship Id="rId2" Type="http://schemas.openxmlformats.org/officeDocument/2006/relationships/notesSlide" Target="../notesSlides/notesSlide8.xml"/><Relationship Id="rId16" Type="http://schemas.openxmlformats.org/officeDocument/2006/relationships/image" Target="../media/image31.svg"/><Relationship Id="rId20" Type="http://schemas.openxmlformats.org/officeDocument/2006/relationships/image" Target="../media/image35.sv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png"/><Relationship Id="rId15" Type="http://schemas.openxmlformats.org/officeDocument/2006/relationships/image" Target="../media/image30.png"/><Relationship Id="rId23" Type="http://schemas.openxmlformats.org/officeDocument/2006/relationships/image" Target="../media/image38.png"/><Relationship Id="rId10" Type="http://schemas.openxmlformats.org/officeDocument/2006/relationships/image" Target="../media/image25.png"/><Relationship Id="rId19" Type="http://schemas.openxmlformats.org/officeDocument/2006/relationships/image" Target="../media/image34.png"/><Relationship Id="rId4" Type="http://schemas.openxmlformats.org/officeDocument/2006/relationships/image" Target="../media/image19.png"/><Relationship Id="rId9" Type="http://schemas.openxmlformats.org/officeDocument/2006/relationships/image" Target="../media/image24.svg"/><Relationship Id="rId14" Type="http://schemas.openxmlformats.org/officeDocument/2006/relationships/image" Target="../media/image29.png"/><Relationship Id="rId22"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7834" y="1910259"/>
            <a:ext cx="10873207" cy="4395118"/>
          </a:xfrm>
        </p:spPr>
        <p:txBody>
          <a:bodyPr/>
          <a:lstStyle/>
          <a:p>
            <a:pPr algn="ctr">
              <a:lnSpc>
                <a:spcPct val="150000"/>
              </a:lnSpc>
            </a:pPr>
            <a:r>
              <a:rPr lang="en-US" sz="4400" b="1" dirty="0">
                <a:effectLst/>
                <a:latin typeface="Arial" panose="020B0604020202020204" pitchFamily="34" charset="0"/>
                <a:ea typeface="Calibri" panose="020F0502020204030204" pitchFamily="34" charset="0"/>
              </a:rPr>
              <a:t>The Case for Inclusion: Disability Inclusion</a:t>
            </a:r>
            <a:br>
              <a:rPr lang="en-US" sz="4400" b="1" dirty="0">
                <a:effectLst/>
                <a:latin typeface="Arial" panose="020B0604020202020204" pitchFamily="34" charset="0"/>
                <a:ea typeface="Calibri" panose="020F0502020204030204" pitchFamily="34" charset="0"/>
              </a:rPr>
            </a:br>
            <a:endParaRPr lang="en-GB" sz="1800" dirty="0">
              <a:effectLst/>
              <a:latin typeface="Times New Roman" panose="02020603050405020304" pitchFamily="18" charset="0"/>
              <a:ea typeface="Calibri" panose="020F0502020204030204" pitchFamily="34" charset="0"/>
            </a:endParaRPr>
          </a:p>
        </p:txBody>
      </p:sp>
      <p:sp>
        <p:nvSpPr>
          <p:cNvPr id="3" name="Text Placeholder 2"/>
          <p:cNvSpPr>
            <a:spLocks noGrp="1"/>
          </p:cNvSpPr>
          <p:nvPr>
            <p:ph type="body" idx="1"/>
          </p:nvPr>
        </p:nvSpPr>
        <p:spPr/>
        <p:txBody>
          <a:bodyPr/>
          <a:lstStyle/>
          <a:p>
            <a:pPr algn="ctr"/>
            <a:r>
              <a:rPr lang="en-US" sz="3600" dirty="0"/>
              <a:t>Mostafa Attia, Disability Inclusion Expert, and Rebekah Martin, FCDO Disability Inclusion Helpdesk</a:t>
            </a:r>
          </a:p>
          <a:p>
            <a:pPr algn="ctr"/>
            <a:endParaRPr lang="en-GB" sz="3600" dirty="0"/>
          </a:p>
          <a:p>
            <a:pPr algn="ctr"/>
            <a:r>
              <a:rPr lang="en-GB" sz="3600" dirty="0"/>
              <a:t>December 2022</a:t>
            </a:r>
          </a:p>
        </p:txBody>
      </p:sp>
    </p:spTree>
    <p:extLst>
      <p:ext uri="{BB962C8B-B14F-4D97-AF65-F5344CB8AC3E}">
        <p14:creationId xmlns:p14="http://schemas.microsoft.com/office/powerpoint/2010/main" val="41571652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C6385-A750-FA05-1551-35936F0EED7E}"/>
              </a:ext>
            </a:extLst>
          </p:cNvPr>
          <p:cNvSpPr>
            <a:spLocks noGrp="1"/>
          </p:cNvSpPr>
          <p:nvPr>
            <p:ph type="ctrTitle"/>
          </p:nvPr>
        </p:nvSpPr>
        <p:spPr>
          <a:xfrm>
            <a:off x="1771130" y="5006603"/>
            <a:ext cx="10585176" cy="1296144"/>
          </a:xfrm>
        </p:spPr>
        <p:txBody>
          <a:bodyPr/>
          <a:lstStyle/>
          <a:p>
            <a:r>
              <a:rPr lang="en-GB" dirty="0"/>
              <a:t>Disability Inclusion and FCDO</a:t>
            </a:r>
          </a:p>
        </p:txBody>
      </p:sp>
    </p:spTree>
    <p:extLst>
      <p:ext uri="{BB962C8B-B14F-4D97-AF65-F5344CB8AC3E}">
        <p14:creationId xmlns:p14="http://schemas.microsoft.com/office/powerpoint/2010/main" val="16090793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27DD426-788F-E6CD-946B-5FA4657CA0D7}"/>
              </a:ext>
            </a:extLst>
          </p:cNvPr>
          <p:cNvSpPr txBox="1"/>
          <p:nvPr/>
        </p:nvSpPr>
        <p:spPr>
          <a:xfrm>
            <a:off x="835026" y="1982267"/>
            <a:ext cx="11737303" cy="8956298"/>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en-GB" altLang="en-US" sz="3600" dirty="0">
                <a:solidFill>
                  <a:srgbClr val="094985"/>
                </a:solidFill>
                <a:latin typeface="Arial" panose="020B0604020202020204" pitchFamily="34" charset="0"/>
                <a:ea typeface="Arial" panose="020B0604020202020204" pitchFamily="34" charset="0"/>
              </a:rPr>
              <a:t>The</a:t>
            </a:r>
            <a:r>
              <a:rPr kumimoji="0" lang="en-GB" altLang="en-US" sz="3600" b="0" i="0" u="none" strike="noStrike" cap="none" normalizeH="0" baseline="0" dirty="0">
                <a:ln>
                  <a:noFill/>
                </a:ln>
                <a:solidFill>
                  <a:srgbClr val="094985"/>
                </a:solidFill>
                <a:effectLst/>
                <a:latin typeface="Arial" panose="020B0604020202020204" pitchFamily="34" charset="0"/>
                <a:ea typeface="Arial" panose="020B0604020202020204" pitchFamily="34" charset="0"/>
              </a:rPr>
              <a:t> new strategic vision is a </a:t>
            </a:r>
            <a:r>
              <a:rPr kumimoji="0" lang="en-GB" altLang="en-US" sz="3600" b="1" i="0" u="none" strike="noStrike" cap="none" normalizeH="0" baseline="0" dirty="0">
                <a:ln>
                  <a:noFill/>
                </a:ln>
                <a:solidFill>
                  <a:srgbClr val="094985"/>
                </a:solidFill>
                <a:effectLst/>
                <a:latin typeface="Arial" panose="020B0604020202020204" pitchFamily="34" charset="0"/>
                <a:ea typeface="Arial" panose="020B0604020202020204" pitchFamily="34" charset="0"/>
              </a:rPr>
              <a:t>sustainable, inclusive and equitable future</a:t>
            </a:r>
            <a:r>
              <a:rPr kumimoji="0" lang="en-GB" altLang="en-US" sz="3600" b="0" i="0" u="none" strike="noStrike" cap="none" normalizeH="0" baseline="0" dirty="0">
                <a:ln>
                  <a:noFill/>
                </a:ln>
                <a:solidFill>
                  <a:srgbClr val="094985"/>
                </a:solidFill>
                <a:effectLst/>
                <a:latin typeface="Arial" panose="020B0604020202020204" pitchFamily="34" charset="0"/>
                <a:ea typeface="Arial" panose="020B0604020202020204" pitchFamily="34" charset="0"/>
              </a:rPr>
              <a:t> where:</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GB" altLang="en-US" sz="3600" b="0" i="0" u="none" strike="noStrike" cap="none" normalizeH="0" baseline="0" dirty="0">
              <a:ln>
                <a:noFill/>
              </a:ln>
              <a:solidFill>
                <a:srgbClr val="094985"/>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en-US" sz="3600" b="0" i="1" u="none" strike="noStrike" cap="none" normalizeH="0" baseline="0" dirty="0">
                <a:ln>
                  <a:noFill/>
                </a:ln>
                <a:solidFill>
                  <a:srgbClr val="094985"/>
                </a:solidFill>
                <a:effectLst/>
                <a:latin typeface="Arial" panose="020B0604020202020204" pitchFamily="34" charset="0"/>
                <a:ea typeface="Arial" panose="020B0604020202020204" pitchFamily="34" charset="0"/>
              </a:rPr>
              <a:t>“People with disabilities in </a:t>
            </a:r>
            <a:r>
              <a:rPr kumimoji="0" lang="en-GB" altLang="en-US" sz="3600" b="0" i="1" strike="noStrike" cap="none" normalizeH="0" baseline="0" dirty="0">
                <a:ln>
                  <a:noFill/>
                </a:ln>
                <a:solidFill>
                  <a:srgbClr val="094985"/>
                </a:solidFill>
                <a:effectLst/>
                <a:latin typeface="Arial" panose="020B0604020202020204" pitchFamily="34" charset="0"/>
                <a:ea typeface="Arial" panose="020B0604020202020204" pitchFamily="34" charset="0"/>
              </a:rPr>
              <a:t>all</a:t>
            </a:r>
            <a:r>
              <a:rPr kumimoji="0" lang="en-GB" altLang="en-US" sz="3600" b="0" i="1" u="none" strike="noStrike" cap="none" normalizeH="0" baseline="0" dirty="0">
                <a:ln>
                  <a:noFill/>
                </a:ln>
                <a:solidFill>
                  <a:srgbClr val="094985"/>
                </a:solidFill>
                <a:effectLst/>
                <a:latin typeface="Arial" panose="020B0604020202020204" pitchFamily="34" charset="0"/>
                <a:ea typeface="Arial" panose="020B0604020202020204" pitchFamily="34" charset="0"/>
              </a:rPr>
              <a:t> their diversity - including marginalised and under-represented groups - are meaningfully </a:t>
            </a:r>
            <a:r>
              <a:rPr kumimoji="0" lang="en-GB" altLang="en-US" sz="3600" b="1" i="1" u="none" strike="noStrike" cap="none" normalizeH="0" baseline="0" dirty="0">
                <a:ln>
                  <a:noFill/>
                </a:ln>
                <a:solidFill>
                  <a:srgbClr val="094985"/>
                </a:solidFill>
                <a:effectLst/>
                <a:latin typeface="Arial" panose="020B0604020202020204" pitchFamily="34" charset="0"/>
                <a:ea typeface="Arial" panose="020B0604020202020204" pitchFamily="34" charset="0"/>
              </a:rPr>
              <a:t>engaged</a:t>
            </a:r>
            <a:r>
              <a:rPr kumimoji="0" lang="en-GB" altLang="en-US" sz="3600" b="0" i="1" u="none" strike="noStrike" cap="none" normalizeH="0" baseline="0" dirty="0">
                <a:ln>
                  <a:noFill/>
                </a:ln>
                <a:solidFill>
                  <a:srgbClr val="094985"/>
                </a:solidFill>
                <a:effectLst/>
                <a:latin typeface="Arial" panose="020B0604020202020204" pitchFamily="34" charset="0"/>
                <a:ea typeface="Arial" panose="020B0604020202020204" pitchFamily="34" charset="0"/>
              </a:rPr>
              <a:t>, </a:t>
            </a:r>
            <a:r>
              <a:rPr kumimoji="0" lang="en-GB" altLang="en-US" sz="3600" b="1" i="1" u="none" strike="noStrike" cap="none" normalizeH="0" baseline="0" dirty="0">
                <a:ln>
                  <a:noFill/>
                </a:ln>
                <a:solidFill>
                  <a:srgbClr val="094985"/>
                </a:solidFill>
                <a:effectLst/>
                <a:latin typeface="Arial" panose="020B0604020202020204" pitchFamily="34" charset="0"/>
                <a:ea typeface="Arial" panose="020B0604020202020204" pitchFamily="34" charset="0"/>
              </a:rPr>
              <a:t>empowered</a:t>
            </a:r>
            <a:r>
              <a:rPr kumimoji="0" lang="en-GB" altLang="en-US" sz="3600" b="0" i="1" u="none" strike="noStrike" cap="none" normalizeH="0" baseline="0" dirty="0">
                <a:ln>
                  <a:noFill/>
                </a:ln>
                <a:solidFill>
                  <a:srgbClr val="094985"/>
                </a:solidFill>
                <a:effectLst/>
                <a:latin typeface="Arial" panose="020B0604020202020204" pitchFamily="34" charset="0"/>
                <a:ea typeface="Arial" panose="020B0604020202020204" pitchFamily="34" charset="0"/>
              </a:rPr>
              <a:t> and able to </a:t>
            </a:r>
            <a:r>
              <a:rPr kumimoji="0" lang="en-GB" altLang="en-US" sz="3600" b="1" i="1" u="none" strike="noStrike" cap="none" normalizeH="0" baseline="0" dirty="0">
                <a:ln>
                  <a:noFill/>
                </a:ln>
                <a:solidFill>
                  <a:srgbClr val="094985"/>
                </a:solidFill>
                <a:effectLst/>
                <a:latin typeface="Arial" panose="020B0604020202020204" pitchFamily="34" charset="0"/>
                <a:ea typeface="Arial" panose="020B0604020202020204" pitchFamily="34" charset="0"/>
              </a:rPr>
              <a:t>exercise and enjoy </a:t>
            </a:r>
            <a:r>
              <a:rPr kumimoji="0" lang="en-GB" altLang="en-US" sz="3600" b="0" i="1" u="none" strike="noStrike" cap="none" normalizeH="0" baseline="0" dirty="0">
                <a:ln>
                  <a:noFill/>
                </a:ln>
                <a:solidFill>
                  <a:srgbClr val="094985"/>
                </a:solidFill>
                <a:effectLst/>
                <a:latin typeface="Arial" panose="020B0604020202020204" pitchFamily="34" charset="0"/>
                <a:ea typeface="Arial" panose="020B0604020202020204" pitchFamily="34" charset="0"/>
              </a:rPr>
              <a:t>their full rights and freedoms on an </a:t>
            </a:r>
            <a:r>
              <a:rPr kumimoji="0" lang="en-GB" altLang="en-US" sz="3600" b="1" i="1" u="none" strike="noStrike" cap="none" normalizeH="0" baseline="0" dirty="0">
                <a:ln>
                  <a:noFill/>
                </a:ln>
                <a:solidFill>
                  <a:srgbClr val="094985"/>
                </a:solidFill>
                <a:effectLst/>
                <a:latin typeface="Arial" panose="020B0604020202020204" pitchFamily="34" charset="0"/>
                <a:ea typeface="Arial" panose="020B0604020202020204" pitchFamily="34" charset="0"/>
              </a:rPr>
              <a:t>equal basis</a:t>
            </a:r>
            <a:r>
              <a:rPr kumimoji="0" lang="en-GB" altLang="en-US" sz="3600" b="0" i="1" u="none" strike="noStrike" cap="none" normalizeH="0" baseline="0" dirty="0">
                <a:ln>
                  <a:noFill/>
                </a:ln>
                <a:solidFill>
                  <a:srgbClr val="094985"/>
                </a:solidFill>
                <a:effectLst/>
                <a:latin typeface="Arial" panose="020B0604020202020204" pitchFamily="34" charset="0"/>
                <a:ea typeface="Arial" panose="020B0604020202020204" pitchFamily="34" charset="0"/>
              </a:rPr>
              <a:t> with others, </a:t>
            </a:r>
            <a:r>
              <a:rPr kumimoji="0" lang="en-GB" altLang="en-US" sz="3600" b="1" i="1" u="none" strike="noStrike" cap="none" normalizeH="0" baseline="0" dirty="0">
                <a:ln>
                  <a:noFill/>
                </a:ln>
                <a:solidFill>
                  <a:srgbClr val="094985"/>
                </a:solidFill>
                <a:effectLst/>
                <a:latin typeface="Arial" panose="020B0604020202020204" pitchFamily="34" charset="0"/>
                <a:ea typeface="Arial" panose="020B0604020202020204" pitchFamily="34" charset="0"/>
              </a:rPr>
              <a:t>without discrimination</a:t>
            </a:r>
            <a:r>
              <a:rPr kumimoji="0" lang="en-GB" altLang="en-US" sz="3600" b="0" i="1" u="none" strike="noStrike" cap="none" normalizeH="0" baseline="0" dirty="0">
                <a:ln>
                  <a:noFill/>
                </a:ln>
                <a:solidFill>
                  <a:srgbClr val="094985"/>
                </a:solidFill>
                <a:effectLst/>
                <a:latin typeface="Arial" panose="020B0604020202020204" pitchFamily="34" charset="0"/>
                <a:ea typeface="Arial" panose="020B0604020202020204" pitchFamily="34" charset="0"/>
              </a:rPr>
              <a:t> and </a:t>
            </a:r>
            <a:r>
              <a:rPr kumimoji="0" lang="en-GB" altLang="en-US" sz="3600" b="1" i="1" u="none" strike="noStrike" cap="none" normalizeH="0" baseline="0" dirty="0">
                <a:ln>
                  <a:noFill/>
                </a:ln>
                <a:solidFill>
                  <a:srgbClr val="094985"/>
                </a:solidFill>
                <a:effectLst/>
                <a:latin typeface="Arial" panose="020B0604020202020204" pitchFamily="34" charset="0"/>
                <a:ea typeface="Arial" panose="020B0604020202020204" pitchFamily="34" charset="0"/>
              </a:rPr>
              <a:t>across the life-course</a:t>
            </a:r>
            <a:r>
              <a:rPr kumimoji="0" lang="en-GB" altLang="en-US" sz="3600" b="0" i="1" u="none" strike="noStrike" cap="none" normalizeH="0" baseline="0" dirty="0">
                <a:ln>
                  <a:noFill/>
                </a:ln>
                <a:solidFill>
                  <a:srgbClr val="094985"/>
                </a:solidFill>
                <a:effectLst/>
                <a:latin typeface="Arial" panose="020B0604020202020204" pitchFamily="34" charset="0"/>
                <a:ea typeface="Arial" panose="020B0604020202020204" pitchFamily="34" charset="0"/>
              </a:rPr>
              <a:t>. They are full and </a:t>
            </a:r>
            <a:r>
              <a:rPr kumimoji="0" lang="en-GB" altLang="en-US" sz="3600" b="1" i="1" u="none" strike="noStrike" cap="none" normalizeH="0" baseline="0" dirty="0">
                <a:ln>
                  <a:noFill/>
                </a:ln>
                <a:solidFill>
                  <a:srgbClr val="094985"/>
                </a:solidFill>
                <a:effectLst/>
                <a:latin typeface="Arial" panose="020B0604020202020204" pitchFamily="34" charset="0"/>
                <a:ea typeface="Arial" panose="020B0604020202020204" pitchFamily="34" charset="0"/>
              </a:rPr>
              <a:t>active members of society</a:t>
            </a:r>
            <a:r>
              <a:rPr kumimoji="0" lang="en-GB" altLang="en-US" sz="3600" b="0" i="1" u="none" strike="noStrike" cap="none" normalizeH="0" baseline="0" dirty="0">
                <a:ln>
                  <a:noFill/>
                </a:ln>
                <a:solidFill>
                  <a:srgbClr val="094985"/>
                </a:solidFill>
                <a:effectLst/>
                <a:latin typeface="Arial" panose="020B0604020202020204" pitchFamily="34" charset="0"/>
                <a:ea typeface="Arial" panose="020B0604020202020204" pitchFamily="34" charset="0"/>
              </a:rPr>
              <a:t> and </a:t>
            </a:r>
            <a:r>
              <a:rPr kumimoji="0" lang="en-GB" altLang="en-US" sz="3600" b="1" i="1" u="none" strike="noStrike" cap="none" normalizeH="0" baseline="0" dirty="0">
                <a:ln>
                  <a:noFill/>
                </a:ln>
                <a:solidFill>
                  <a:srgbClr val="094985"/>
                </a:solidFill>
                <a:effectLst/>
                <a:latin typeface="Arial" panose="020B0604020202020204" pitchFamily="34" charset="0"/>
                <a:ea typeface="Arial" panose="020B0604020202020204" pitchFamily="34" charset="0"/>
              </a:rPr>
              <a:t>decision-makers</a:t>
            </a:r>
            <a:r>
              <a:rPr kumimoji="0" lang="en-GB" altLang="en-US" sz="3600" b="0" i="1" u="none" strike="noStrike" cap="none" normalizeH="0" baseline="0" dirty="0">
                <a:ln>
                  <a:noFill/>
                </a:ln>
                <a:solidFill>
                  <a:srgbClr val="094985"/>
                </a:solidFill>
                <a:effectLst/>
                <a:latin typeface="Arial" panose="020B0604020202020204" pitchFamily="34" charset="0"/>
                <a:ea typeface="Arial" panose="020B0604020202020204" pitchFamily="34" charset="0"/>
              </a:rPr>
              <a:t> in all aspects of life, including diplomatic and development efforts.”</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GB" altLang="en-US" sz="3600" b="0" i="0" u="none" strike="noStrike" cap="none" normalizeH="0" baseline="0" dirty="0">
              <a:ln>
                <a:noFill/>
              </a:ln>
              <a:solidFill>
                <a:srgbClr val="094985"/>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altLang="en-US" sz="3600" b="0" i="0" u="none" strike="noStrike" cap="none" normalizeH="0" baseline="0" dirty="0">
                <a:ln>
                  <a:noFill/>
                </a:ln>
                <a:solidFill>
                  <a:srgbClr val="094985"/>
                </a:solidFill>
                <a:effectLst/>
                <a:latin typeface="Arial" panose="020B0604020202020204" pitchFamily="34" charset="0"/>
                <a:ea typeface="Times New Roman" panose="02020603050405020304" pitchFamily="18" charset="0"/>
              </a:rPr>
              <a:t>FCDO takes a </a:t>
            </a:r>
            <a:r>
              <a:rPr kumimoji="0" lang="en-GB" altLang="en-US" sz="3600" b="1" i="0" u="none" strike="noStrike" cap="none" normalizeH="0" baseline="0" dirty="0">
                <a:ln>
                  <a:noFill/>
                </a:ln>
                <a:solidFill>
                  <a:srgbClr val="094985"/>
                </a:solidFill>
                <a:effectLst/>
                <a:latin typeface="Arial" panose="020B0604020202020204" pitchFamily="34" charset="0"/>
                <a:ea typeface="Times New Roman" panose="02020603050405020304" pitchFamily="18" charset="0"/>
              </a:rPr>
              <a:t>human rights-based approach </a:t>
            </a:r>
            <a:r>
              <a:rPr kumimoji="0" lang="en-GB" altLang="en-US" sz="3600" b="0" i="0" u="none" strike="noStrike" cap="none" normalizeH="0" baseline="0" dirty="0">
                <a:ln>
                  <a:noFill/>
                </a:ln>
                <a:solidFill>
                  <a:srgbClr val="094985"/>
                </a:solidFill>
                <a:effectLst/>
                <a:latin typeface="Arial" panose="020B0604020202020204" pitchFamily="34" charset="0"/>
                <a:ea typeface="Times New Roman" panose="02020603050405020304" pitchFamily="18" charset="0"/>
              </a:rPr>
              <a:t>to disability inclusion, </a:t>
            </a:r>
            <a:r>
              <a:rPr kumimoji="0" lang="en-GB" altLang="en-US" sz="3600" b="0" i="0" u="none" strike="noStrike" cap="none" normalizeH="0" baseline="0" dirty="0">
                <a:ln>
                  <a:noFill/>
                </a:ln>
                <a:solidFill>
                  <a:srgbClr val="094985"/>
                </a:solidFill>
                <a:effectLst/>
                <a:latin typeface="Arial" panose="020B0604020202020204" pitchFamily="34" charset="0"/>
                <a:ea typeface="Arial" panose="020B0604020202020204" pitchFamily="34" charset="0"/>
              </a:rPr>
              <a:t>underpinned by the United Nations Convention on the Rights of Persons with Disabilities</a:t>
            </a:r>
            <a:endParaRPr lang="en-GB" altLang="en-US" sz="3200" dirty="0">
              <a:solidFill>
                <a:srgbClr val="094985"/>
              </a:solidFill>
            </a:endParaRPr>
          </a:p>
        </p:txBody>
      </p:sp>
      <p:sp>
        <p:nvSpPr>
          <p:cNvPr id="8" name="Text Placeholder 7">
            <a:extLst>
              <a:ext uri="{FF2B5EF4-FFF2-40B4-BE49-F238E27FC236}">
                <a16:creationId xmlns:a16="http://schemas.microsoft.com/office/drawing/2014/main" id="{28EB84AE-5D70-337F-1227-2C82BDC59D10}"/>
              </a:ext>
            </a:extLst>
          </p:cNvPr>
          <p:cNvSpPr>
            <a:spLocks noGrp="1"/>
          </p:cNvSpPr>
          <p:nvPr>
            <p:ph type="body" sz="quarter" idx="11"/>
          </p:nvPr>
        </p:nvSpPr>
        <p:spPr>
          <a:xfrm>
            <a:off x="7171730" y="542107"/>
            <a:ext cx="18938104" cy="1296144"/>
          </a:xfrm>
        </p:spPr>
        <p:txBody>
          <a:bodyPr/>
          <a:lstStyle/>
          <a:p>
            <a:pPr algn="l"/>
            <a:r>
              <a:rPr lang="en-GB" sz="3600" dirty="0"/>
              <a:t>FCDO’s Disability Inclusion and Rights Strategy</a:t>
            </a:r>
          </a:p>
          <a:p>
            <a:endParaRPr lang="en-GB" sz="8800" dirty="0"/>
          </a:p>
        </p:txBody>
      </p:sp>
      <p:pic>
        <p:nvPicPr>
          <p:cNvPr id="3" name="Picture 2">
            <a:extLst>
              <a:ext uri="{FF2B5EF4-FFF2-40B4-BE49-F238E27FC236}">
                <a16:creationId xmlns:a16="http://schemas.microsoft.com/office/drawing/2014/main" id="{0622F5F9-CDCA-0ECC-6071-2D40D0E889E7}"/>
              </a:ext>
            </a:extLst>
          </p:cNvPr>
          <p:cNvPicPr>
            <a:picLocks noChangeAspect="1"/>
          </p:cNvPicPr>
          <p:nvPr/>
        </p:nvPicPr>
        <p:blipFill>
          <a:blip r:embed="rId3"/>
          <a:stretch>
            <a:fillRect/>
          </a:stretch>
        </p:blipFill>
        <p:spPr>
          <a:xfrm>
            <a:off x="13004378" y="1753190"/>
            <a:ext cx="6503999" cy="9185375"/>
          </a:xfrm>
          <a:prstGeom prst="rect">
            <a:avLst/>
          </a:prstGeom>
        </p:spPr>
      </p:pic>
    </p:spTree>
    <p:extLst>
      <p:ext uri="{BB962C8B-B14F-4D97-AF65-F5344CB8AC3E}">
        <p14:creationId xmlns:p14="http://schemas.microsoft.com/office/powerpoint/2010/main" val="35604226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7070653" y="470099"/>
            <a:ext cx="13033447" cy="792088"/>
          </a:xfrm>
        </p:spPr>
        <p:txBody>
          <a:bodyPr/>
          <a:lstStyle/>
          <a:p>
            <a:r>
              <a:rPr lang="en-GB" sz="3600" dirty="0"/>
              <a:t>How FCDO plans to promote inclusion</a:t>
            </a:r>
          </a:p>
        </p:txBody>
      </p:sp>
      <p:pic>
        <p:nvPicPr>
          <p:cNvPr id="3" name="Picture 2">
            <a:extLst>
              <a:ext uri="{FF2B5EF4-FFF2-40B4-BE49-F238E27FC236}">
                <a16:creationId xmlns:a16="http://schemas.microsoft.com/office/drawing/2014/main" id="{C388FCED-0D8A-1149-BB87-F9C50ECDF8F9}"/>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9082" y="1667545"/>
            <a:ext cx="17065896" cy="1029714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979042" y="2513013"/>
            <a:ext cx="18146015" cy="8470254"/>
          </a:xfrm>
          <a:solidFill>
            <a:srgbClr val="27959B"/>
          </a:solidFill>
        </p:spPr>
        <p:txBody>
          <a:bodyPr/>
          <a:lstStyle/>
          <a:p>
            <a:r>
              <a:rPr lang="en-GB" sz="4400" dirty="0">
                <a:solidFill>
                  <a:srgbClr val="094985"/>
                </a:solidFill>
              </a:rPr>
              <a:t>Minimum </a:t>
            </a:r>
          </a:p>
          <a:p>
            <a:pPr marL="342900" indent="-342900">
              <a:lnSpc>
                <a:spcPct val="107000"/>
              </a:lnSpc>
              <a:buFont typeface="Symbol" panose="05050102010706020507" pitchFamily="18" charset="2"/>
              <a:buChar char=""/>
            </a:pPr>
            <a:r>
              <a:rPr lang="en-GB" sz="4000" dirty="0">
                <a:solidFill>
                  <a:schemeClr val="bg1"/>
                </a:solidFill>
                <a:ea typeface="Calibri" panose="020F0502020204030204" pitchFamily="34" charset="0"/>
              </a:rPr>
              <a:t>Understand the barriers and existing inequalities</a:t>
            </a:r>
          </a:p>
          <a:p>
            <a:pPr marL="342900" indent="-342900">
              <a:lnSpc>
                <a:spcPct val="107000"/>
              </a:lnSpc>
              <a:buFont typeface="Symbol" panose="05050102010706020507" pitchFamily="18" charset="2"/>
              <a:buChar char=""/>
            </a:pPr>
            <a:r>
              <a:rPr lang="en-GB" sz="4000" dirty="0">
                <a:solidFill>
                  <a:schemeClr val="bg1"/>
                </a:solidFill>
                <a:ea typeface="Calibri" panose="020F0502020204030204" pitchFamily="34" charset="0"/>
              </a:rPr>
              <a:t>Safeguard people with disabilities </a:t>
            </a:r>
          </a:p>
          <a:p>
            <a:pPr marL="342900" indent="-342900">
              <a:lnSpc>
                <a:spcPct val="107000"/>
              </a:lnSpc>
              <a:buFont typeface="Symbol" panose="05050102010706020507" pitchFamily="18" charset="2"/>
              <a:buChar char=""/>
            </a:pPr>
            <a:r>
              <a:rPr lang="en-GB" sz="4000" dirty="0">
                <a:solidFill>
                  <a:schemeClr val="bg1"/>
                </a:solidFill>
                <a:ea typeface="Calibri" panose="020F0502020204030204" pitchFamily="34" charset="0"/>
              </a:rPr>
              <a:t>Start to engage with Organisations of Persons with Disabilities (OPDs)</a:t>
            </a:r>
          </a:p>
          <a:p>
            <a:pPr marL="342900" indent="-342900">
              <a:lnSpc>
                <a:spcPct val="107000"/>
              </a:lnSpc>
              <a:buFont typeface="Symbol" panose="05050102010706020507" pitchFamily="18" charset="2"/>
              <a:buChar char=""/>
            </a:pPr>
            <a:r>
              <a:rPr lang="en-GB" sz="4000" dirty="0">
                <a:solidFill>
                  <a:schemeClr val="bg1"/>
                </a:solidFill>
                <a:ea typeface="Calibri" panose="020F0502020204030204" pitchFamily="34" charset="0"/>
              </a:rPr>
              <a:t>Gather data on how many people with disabilities are reached </a:t>
            </a:r>
          </a:p>
          <a:p>
            <a:pPr marL="342900" indent="-342900">
              <a:lnSpc>
                <a:spcPct val="107000"/>
              </a:lnSpc>
              <a:buFont typeface="Symbol" panose="05050102010706020507" pitchFamily="18" charset="2"/>
              <a:buChar char=""/>
            </a:pPr>
            <a:r>
              <a:rPr lang="en-GB" sz="4000" dirty="0">
                <a:solidFill>
                  <a:schemeClr val="bg1"/>
                </a:solidFill>
                <a:ea typeface="Calibri" panose="020F0502020204030204" pitchFamily="34" charset="0"/>
              </a:rPr>
              <a:t>Analyse disability data and ensure conclusions are visible in reports</a:t>
            </a:r>
          </a:p>
          <a:p>
            <a:pPr marL="342900" indent="-342900">
              <a:lnSpc>
                <a:spcPct val="107000"/>
              </a:lnSpc>
              <a:spcAft>
                <a:spcPts val="800"/>
              </a:spcAft>
              <a:buFont typeface="Symbol" panose="05050102010706020507" pitchFamily="18" charset="2"/>
              <a:buChar char=""/>
            </a:pPr>
            <a:r>
              <a:rPr lang="en-GB" sz="4000" dirty="0">
                <a:solidFill>
                  <a:schemeClr val="bg1"/>
                </a:solidFill>
                <a:ea typeface="Calibri" panose="020F0502020204030204" pitchFamily="34" charset="0"/>
              </a:rPr>
              <a:t>Raise awareness of disability inclusion</a:t>
            </a:r>
            <a:endParaRPr lang="en-GB" sz="4000" dirty="0">
              <a:solidFill>
                <a:schemeClr val="bg1"/>
              </a:solidFill>
            </a:endParaRPr>
          </a:p>
          <a:p>
            <a:r>
              <a:rPr lang="en-GB" sz="4400" dirty="0">
                <a:solidFill>
                  <a:srgbClr val="094985"/>
                </a:solidFill>
              </a:rPr>
              <a:t>More</a:t>
            </a:r>
          </a:p>
          <a:p>
            <a:pPr marL="342900" indent="-342900">
              <a:lnSpc>
                <a:spcPct val="107000"/>
              </a:lnSpc>
              <a:buFont typeface="Symbol" panose="05050102010706020507" pitchFamily="18" charset="2"/>
              <a:buChar char=""/>
            </a:pPr>
            <a:r>
              <a:rPr lang="en-GB" sz="4000" dirty="0">
                <a:solidFill>
                  <a:schemeClr val="bg1"/>
                </a:solidFill>
                <a:ea typeface="Calibri" panose="020F0502020204030204" pitchFamily="34" charset="0"/>
              </a:rPr>
              <a:t>Include people with disabilities in GESI analyses, GESI strategy development and Equality Action Plans</a:t>
            </a:r>
          </a:p>
          <a:p>
            <a:pPr marL="342900" indent="-342900">
              <a:lnSpc>
                <a:spcPct val="107000"/>
              </a:lnSpc>
              <a:buFont typeface="Symbol" panose="05050102010706020507" pitchFamily="18" charset="2"/>
              <a:buChar char=""/>
            </a:pPr>
            <a:r>
              <a:rPr lang="en-GB" sz="4000" dirty="0">
                <a:solidFill>
                  <a:schemeClr val="bg1"/>
                </a:solidFill>
                <a:ea typeface="Calibri" panose="020F0502020204030204" pitchFamily="34" charset="0"/>
              </a:rPr>
              <a:t>Incorporate into visit programmes, events, </a:t>
            </a:r>
            <a:r>
              <a:rPr lang="en-GB" sz="4000" dirty="0" err="1">
                <a:solidFill>
                  <a:schemeClr val="bg1"/>
                </a:solidFill>
                <a:ea typeface="Calibri" panose="020F0502020204030204" pitchFamily="34" charset="0"/>
              </a:rPr>
              <a:t>comms</a:t>
            </a:r>
            <a:r>
              <a:rPr lang="en-GB" sz="4000" dirty="0">
                <a:solidFill>
                  <a:schemeClr val="bg1"/>
                </a:solidFill>
                <a:ea typeface="Calibri" panose="020F0502020204030204" pitchFamily="34" charset="0"/>
              </a:rPr>
              <a:t>, </a:t>
            </a:r>
            <a:r>
              <a:rPr lang="en-GB" sz="4000" dirty="0" err="1">
                <a:solidFill>
                  <a:schemeClr val="bg1"/>
                </a:solidFill>
                <a:ea typeface="Calibri" panose="020F0502020204030204" pitchFamily="34" charset="0"/>
              </a:rPr>
              <a:t>diptels</a:t>
            </a:r>
            <a:endParaRPr lang="en-GB" sz="4000" dirty="0">
              <a:solidFill>
                <a:schemeClr val="bg1"/>
              </a:solidFill>
              <a:ea typeface="Calibri" panose="020F0502020204030204" pitchFamily="34" charset="0"/>
            </a:endParaRPr>
          </a:p>
          <a:p>
            <a:pPr marL="342900" indent="-342900">
              <a:lnSpc>
                <a:spcPct val="107000"/>
              </a:lnSpc>
              <a:buFont typeface="Symbol" panose="05050102010706020507" pitchFamily="18" charset="2"/>
              <a:buChar char=""/>
            </a:pPr>
            <a:r>
              <a:rPr lang="en-GB" sz="4000" dirty="0">
                <a:solidFill>
                  <a:schemeClr val="bg1"/>
                </a:solidFill>
              </a:rPr>
              <a:t>Invest in the capacity of OPDs</a:t>
            </a:r>
          </a:p>
          <a:p>
            <a:endParaRPr lang="en-GB" dirty="0"/>
          </a:p>
        </p:txBody>
      </p:sp>
      <p:sp>
        <p:nvSpPr>
          <p:cNvPr id="3" name="Text Placeholder 1">
            <a:extLst>
              <a:ext uri="{FF2B5EF4-FFF2-40B4-BE49-F238E27FC236}">
                <a16:creationId xmlns:a16="http://schemas.microsoft.com/office/drawing/2014/main" id="{975DB531-4615-8C4C-B5D8-8929F536FB54}"/>
              </a:ext>
            </a:extLst>
          </p:cNvPr>
          <p:cNvSpPr txBox="1">
            <a:spLocks/>
          </p:cNvSpPr>
          <p:nvPr/>
        </p:nvSpPr>
        <p:spPr>
          <a:xfrm>
            <a:off x="7070653" y="326083"/>
            <a:ext cx="13033447" cy="1341462"/>
          </a:xfrm>
          <a:prstGeom prst="rect">
            <a:avLst/>
          </a:prstGeom>
        </p:spPr>
        <p:txBody>
          <a:bodyPr/>
          <a:lstStyle>
            <a:lvl1pPr marL="0" eaLnBrk="1" hangingPunct="1">
              <a:defRPr sz="3200" b="1">
                <a:solidFill>
                  <a:srgbClr val="27959B"/>
                </a:solidFill>
                <a:latin typeface="Arial" panose="020B0604020202020204" pitchFamily="34" charset="0"/>
                <a:ea typeface="+mn-ea"/>
                <a:cs typeface="Arial" panose="020B0604020202020204" pitchFamily="34" charset="0"/>
              </a:defRPr>
            </a:lvl1pPr>
            <a:lvl2pPr marL="457200" eaLnBrk="1" hangingPunct="1">
              <a:defRPr sz="2800" b="1">
                <a:solidFill>
                  <a:srgbClr val="094985"/>
                </a:solidFill>
                <a:latin typeface="Arial" panose="020B0604020202020204" pitchFamily="34" charset="0"/>
                <a:ea typeface="+mn-ea"/>
                <a:cs typeface="Arial" panose="020B0604020202020204" pitchFamily="34" charset="0"/>
              </a:defRPr>
            </a:lvl2pPr>
            <a:lvl3pPr marL="914400" eaLnBrk="1" hangingPunct="1">
              <a:defRPr sz="2400" b="1">
                <a:solidFill>
                  <a:srgbClr val="5692CE"/>
                </a:solidFill>
                <a:latin typeface="+mn-lt"/>
                <a:ea typeface="+mn-ea"/>
                <a:cs typeface="+mn-cs"/>
              </a:defRPr>
            </a:lvl3pPr>
            <a:lvl4pPr marL="1371600" eaLnBrk="1" hangingPunct="1">
              <a:defRPr b="0" baseline="0">
                <a:latin typeface="+mn-lt"/>
                <a:ea typeface="+mn-ea"/>
                <a:cs typeface="+mn-cs"/>
              </a:defRPr>
            </a:lvl4pPr>
            <a:lvl5pPr marL="2114550" indent="-285750" eaLnBrk="1" hangingPunct="1">
              <a:buClr>
                <a:srgbClr val="27959B"/>
              </a:buClr>
              <a:buFont typeface="Arial" panose="020B0604020202020204" pitchFamily="34" charset="0"/>
              <a:buChar char="&gt;"/>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GB" sz="3600" kern="0" dirty="0"/>
              <a:t>What does this mean for FCDO posts and departments?</a:t>
            </a:r>
          </a:p>
          <a:p>
            <a:endParaRPr lang="en-GB" sz="6000" kern="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08BB99E-0393-4168-20B7-2E6F5F9678B6}"/>
              </a:ext>
            </a:extLst>
          </p:cNvPr>
          <p:cNvSpPr>
            <a:spLocks noGrp="1"/>
          </p:cNvSpPr>
          <p:nvPr>
            <p:ph type="body" sz="quarter" idx="11"/>
          </p:nvPr>
        </p:nvSpPr>
        <p:spPr/>
        <p:txBody>
          <a:bodyPr/>
          <a:lstStyle/>
          <a:p>
            <a:pPr marL="457200" indent="-457200">
              <a:buFont typeface="Arial" panose="020B0604020202020204" pitchFamily="34" charset="0"/>
              <a:buChar char="•"/>
            </a:pPr>
            <a:r>
              <a:rPr lang="en-US" b="0" dirty="0">
                <a:solidFill>
                  <a:srgbClr val="094985"/>
                </a:solidFill>
              </a:rPr>
              <a:t>OPD capacity building, consultation and participation are key ‘enablers’ for inclusion.</a:t>
            </a:r>
          </a:p>
          <a:p>
            <a:endParaRPr lang="en-US" b="0" dirty="0">
              <a:solidFill>
                <a:srgbClr val="094985"/>
              </a:solidFill>
            </a:endParaRPr>
          </a:p>
          <a:p>
            <a:pPr marL="457200" indent="-457200">
              <a:buFont typeface="Arial" panose="020B0604020202020204" pitchFamily="34" charset="0"/>
              <a:buChar char="•"/>
            </a:pPr>
            <a:r>
              <a:rPr lang="en-US" b="0" dirty="0">
                <a:solidFill>
                  <a:srgbClr val="094985"/>
                </a:solidFill>
              </a:rPr>
              <a:t>Make connections with OPDs alongside other rights-based groups to understand the dynamics of the disability movement and their priorities via meaningful consultation.</a:t>
            </a:r>
          </a:p>
          <a:p>
            <a:endParaRPr lang="en-GB" dirty="0"/>
          </a:p>
        </p:txBody>
      </p:sp>
      <p:sp>
        <p:nvSpPr>
          <p:cNvPr id="3" name="Text Placeholder 1">
            <a:extLst>
              <a:ext uri="{FF2B5EF4-FFF2-40B4-BE49-F238E27FC236}">
                <a16:creationId xmlns:a16="http://schemas.microsoft.com/office/drawing/2014/main" id="{FA1CDA2A-4963-2902-1E1A-2BC7F92A29E7}"/>
              </a:ext>
            </a:extLst>
          </p:cNvPr>
          <p:cNvSpPr txBox="1">
            <a:spLocks/>
          </p:cNvSpPr>
          <p:nvPr/>
        </p:nvSpPr>
        <p:spPr>
          <a:xfrm>
            <a:off x="7070653" y="470099"/>
            <a:ext cx="13033447" cy="792088"/>
          </a:xfrm>
          <a:prstGeom prst="rect">
            <a:avLst/>
          </a:prstGeom>
        </p:spPr>
        <p:txBody>
          <a:bodyPr/>
          <a:lstStyle>
            <a:lvl1pPr marL="0" eaLnBrk="1" hangingPunct="1">
              <a:defRPr sz="3200" b="1">
                <a:solidFill>
                  <a:srgbClr val="27959B"/>
                </a:solidFill>
                <a:latin typeface="Arial" panose="020B0604020202020204" pitchFamily="34" charset="0"/>
                <a:ea typeface="+mn-ea"/>
                <a:cs typeface="Arial" panose="020B0604020202020204" pitchFamily="34" charset="0"/>
              </a:defRPr>
            </a:lvl1pPr>
            <a:lvl2pPr marL="457200" eaLnBrk="1" hangingPunct="1">
              <a:defRPr sz="2800" b="1">
                <a:solidFill>
                  <a:srgbClr val="094985"/>
                </a:solidFill>
                <a:latin typeface="Arial" panose="020B0604020202020204" pitchFamily="34" charset="0"/>
                <a:ea typeface="+mn-ea"/>
                <a:cs typeface="Arial" panose="020B0604020202020204" pitchFamily="34" charset="0"/>
              </a:defRPr>
            </a:lvl2pPr>
            <a:lvl3pPr marL="914400" eaLnBrk="1" hangingPunct="1">
              <a:defRPr sz="2400" b="1">
                <a:solidFill>
                  <a:srgbClr val="5692CE"/>
                </a:solidFill>
                <a:latin typeface="+mn-lt"/>
                <a:ea typeface="+mn-ea"/>
                <a:cs typeface="+mn-cs"/>
              </a:defRPr>
            </a:lvl3pPr>
            <a:lvl4pPr marL="1371600" eaLnBrk="1" hangingPunct="1">
              <a:defRPr b="0" baseline="0">
                <a:latin typeface="+mn-lt"/>
                <a:ea typeface="+mn-ea"/>
                <a:cs typeface="+mn-cs"/>
              </a:defRPr>
            </a:lvl4pPr>
            <a:lvl5pPr marL="2114550" indent="-285750" eaLnBrk="1" hangingPunct="1">
              <a:buClr>
                <a:srgbClr val="27959B"/>
              </a:buClr>
              <a:buFont typeface="Arial" panose="020B0604020202020204" pitchFamily="34" charset="0"/>
              <a:buChar char="&gt;"/>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GB" sz="3600" kern="0" dirty="0"/>
              <a:t>Meaningful engagement with Organisations of Persons with Disabilities (OPDs)</a:t>
            </a:r>
          </a:p>
        </p:txBody>
      </p:sp>
    </p:spTree>
    <p:extLst>
      <p:ext uri="{BB962C8B-B14F-4D97-AF65-F5344CB8AC3E}">
        <p14:creationId xmlns:p14="http://schemas.microsoft.com/office/powerpoint/2010/main" val="4517526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71130" y="5006603"/>
            <a:ext cx="16129792" cy="1296144"/>
          </a:xfrm>
        </p:spPr>
        <p:txBody>
          <a:bodyPr/>
          <a:lstStyle/>
          <a:p>
            <a:r>
              <a:rPr lang="en-GB" dirty="0"/>
              <a:t>Middle East and North Africa</a:t>
            </a:r>
          </a:p>
        </p:txBody>
      </p:sp>
      <p:sp>
        <p:nvSpPr>
          <p:cNvPr id="3" name="Content Placeholder 2"/>
          <p:cNvSpPr>
            <a:spLocks noGrp="1"/>
          </p:cNvSpPr>
          <p:nvPr>
            <p:ph idx="1"/>
          </p:nvPr>
        </p:nvSpPr>
        <p:spPr/>
        <p:txBody>
          <a:bodyPr/>
          <a:lstStyle/>
          <a:p>
            <a:r>
              <a:rPr lang="en-GB" dirty="0"/>
              <a:t>Selected insights regarding disability inclusion</a:t>
            </a:r>
          </a:p>
        </p:txBody>
      </p:sp>
    </p:spTree>
    <p:extLst>
      <p:ext uri="{BB962C8B-B14F-4D97-AF65-F5344CB8AC3E}">
        <p14:creationId xmlns:p14="http://schemas.microsoft.com/office/powerpoint/2010/main" val="11833245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7CBD2CAB-E215-4F6C-A850-6D0B6AB088D5}"/>
              </a:ext>
            </a:extLst>
          </p:cNvPr>
          <p:cNvGraphicFramePr>
            <a:graphicFrameLocks noGrp="1"/>
          </p:cNvGraphicFramePr>
          <p:nvPr>
            <p:extLst>
              <p:ext uri="{D42A27DB-BD31-4B8C-83A1-F6EECF244321}">
                <p14:modId xmlns:p14="http://schemas.microsoft.com/office/powerpoint/2010/main" val="6296542"/>
              </p:ext>
            </p:extLst>
          </p:nvPr>
        </p:nvGraphicFramePr>
        <p:xfrm>
          <a:off x="13076386" y="671195"/>
          <a:ext cx="6336704" cy="9966960"/>
        </p:xfrm>
        <a:graphic>
          <a:graphicData uri="http://schemas.openxmlformats.org/drawingml/2006/table">
            <a:tbl>
              <a:tblPr firstRow="1" bandRow="1">
                <a:tableStyleId>{5C22544A-7EE6-4342-B048-85BDC9FD1C3A}</a:tableStyleId>
              </a:tblPr>
              <a:tblGrid>
                <a:gridCol w="2376264">
                  <a:extLst>
                    <a:ext uri="{9D8B030D-6E8A-4147-A177-3AD203B41FA5}">
                      <a16:colId xmlns:a16="http://schemas.microsoft.com/office/drawing/2014/main" val="3836260436"/>
                    </a:ext>
                  </a:extLst>
                </a:gridCol>
                <a:gridCol w="3960440">
                  <a:extLst>
                    <a:ext uri="{9D8B030D-6E8A-4147-A177-3AD203B41FA5}">
                      <a16:colId xmlns:a16="http://schemas.microsoft.com/office/drawing/2014/main" val="1127618256"/>
                    </a:ext>
                  </a:extLst>
                </a:gridCol>
              </a:tblGrid>
              <a:tr h="226824">
                <a:tc>
                  <a:txBody>
                    <a:bodyPr/>
                    <a:lstStyle/>
                    <a:p>
                      <a:r>
                        <a:rPr lang="en-GB" sz="2400" dirty="0"/>
                        <a:t>Country</a:t>
                      </a:r>
                    </a:p>
                  </a:txBody>
                  <a:tcPr/>
                </a:tc>
                <a:tc>
                  <a:txBody>
                    <a:bodyPr/>
                    <a:lstStyle/>
                    <a:p>
                      <a:r>
                        <a:rPr lang="en-GB" sz="2400" dirty="0"/>
                        <a:t>Disability prevalence (%)</a:t>
                      </a:r>
                    </a:p>
                  </a:txBody>
                  <a:tcPr/>
                </a:tc>
                <a:extLst>
                  <a:ext uri="{0D108BD9-81ED-4DB2-BD59-A6C34878D82A}">
                    <a16:rowId xmlns:a16="http://schemas.microsoft.com/office/drawing/2014/main" val="2288490646"/>
                  </a:ext>
                </a:extLst>
              </a:tr>
              <a:tr h="370840">
                <a:tc>
                  <a:txBody>
                    <a:bodyPr/>
                    <a:lstStyle/>
                    <a:p>
                      <a:r>
                        <a:rPr lang="en-GB" sz="2400" dirty="0"/>
                        <a:t>Algeria</a:t>
                      </a:r>
                    </a:p>
                  </a:txBody>
                  <a:tcPr/>
                </a:tc>
                <a:tc>
                  <a:txBody>
                    <a:bodyPr/>
                    <a:lstStyle/>
                    <a:p>
                      <a:r>
                        <a:rPr lang="en-GB" sz="2400" dirty="0"/>
                        <a:t>5.5</a:t>
                      </a:r>
                    </a:p>
                  </a:txBody>
                  <a:tcPr/>
                </a:tc>
                <a:extLst>
                  <a:ext uri="{0D108BD9-81ED-4DB2-BD59-A6C34878D82A}">
                    <a16:rowId xmlns:a16="http://schemas.microsoft.com/office/drawing/2014/main" val="168323799"/>
                  </a:ext>
                </a:extLst>
              </a:tr>
              <a:tr h="370840">
                <a:tc>
                  <a:txBody>
                    <a:bodyPr/>
                    <a:lstStyle/>
                    <a:p>
                      <a:r>
                        <a:rPr lang="en-GB" sz="2400" dirty="0"/>
                        <a:t>Bahrain</a:t>
                      </a:r>
                    </a:p>
                  </a:txBody>
                  <a:tcPr/>
                </a:tc>
                <a:tc>
                  <a:txBody>
                    <a:bodyPr/>
                    <a:lstStyle/>
                    <a:p>
                      <a:r>
                        <a:rPr lang="en-GB" sz="2400" dirty="0"/>
                        <a:t>2.41</a:t>
                      </a:r>
                    </a:p>
                  </a:txBody>
                  <a:tcPr/>
                </a:tc>
                <a:extLst>
                  <a:ext uri="{0D108BD9-81ED-4DB2-BD59-A6C34878D82A}">
                    <a16:rowId xmlns:a16="http://schemas.microsoft.com/office/drawing/2014/main" val="3267058148"/>
                  </a:ext>
                </a:extLst>
              </a:tr>
              <a:tr h="370840">
                <a:tc>
                  <a:txBody>
                    <a:bodyPr/>
                    <a:lstStyle/>
                    <a:p>
                      <a:r>
                        <a:rPr lang="en-GB" sz="2400" dirty="0"/>
                        <a:t>Egypt</a:t>
                      </a:r>
                    </a:p>
                  </a:txBody>
                  <a:tcPr/>
                </a:tc>
                <a:tc>
                  <a:txBody>
                    <a:bodyPr/>
                    <a:lstStyle/>
                    <a:p>
                      <a:r>
                        <a:rPr lang="en-GB" sz="2400" dirty="0"/>
                        <a:t>1.92 - 15</a:t>
                      </a:r>
                    </a:p>
                  </a:txBody>
                  <a:tcPr/>
                </a:tc>
                <a:extLst>
                  <a:ext uri="{0D108BD9-81ED-4DB2-BD59-A6C34878D82A}">
                    <a16:rowId xmlns:a16="http://schemas.microsoft.com/office/drawing/2014/main" val="1209098105"/>
                  </a:ext>
                </a:extLst>
              </a:tr>
              <a:tr h="370840">
                <a:tc>
                  <a:txBody>
                    <a:bodyPr/>
                    <a:lstStyle/>
                    <a:p>
                      <a:r>
                        <a:rPr lang="en-GB" sz="2400" dirty="0"/>
                        <a:t>Iran</a:t>
                      </a:r>
                    </a:p>
                  </a:txBody>
                  <a:tcPr/>
                </a:tc>
                <a:tc>
                  <a:txBody>
                    <a:bodyPr/>
                    <a:lstStyle/>
                    <a:p>
                      <a:r>
                        <a:rPr lang="en-GB" sz="2400" dirty="0"/>
                        <a:t>1.3</a:t>
                      </a:r>
                    </a:p>
                  </a:txBody>
                  <a:tcPr/>
                </a:tc>
                <a:extLst>
                  <a:ext uri="{0D108BD9-81ED-4DB2-BD59-A6C34878D82A}">
                    <a16:rowId xmlns:a16="http://schemas.microsoft.com/office/drawing/2014/main" val="4249568596"/>
                  </a:ext>
                </a:extLst>
              </a:tr>
              <a:tr h="370840">
                <a:tc>
                  <a:txBody>
                    <a:bodyPr/>
                    <a:lstStyle/>
                    <a:p>
                      <a:r>
                        <a:rPr lang="en-GB" sz="2400" dirty="0"/>
                        <a:t>Iraq</a:t>
                      </a:r>
                    </a:p>
                  </a:txBody>
                  <a:tcPr/>
                </a:tc>
                <a:tc>
                  <a:txBody>
                    <a:bodyPr/>
                    <a:lstStyle/>
                    <a:p>
                      <a:r>
                        <a:rPr lang="en-GB" sz="2400" dirty="0"/>
                        <a:t>0.9 - 8.4</a:t>
                      </a:r>
                    </a:p>
                  </a:txBody>
                  <a:tcPr/>
                </a:tc>
                <a:extLst>
                  <a:ext uri="{0D108BD9-81ED-4DB2-BD59-A6C34878D82A}">
                    <a16:rowId xmlns:a16="http://schemas.microsoft.com/office/drawing/2014/main" val="3902117399"/>
                  </a:ext>
                </a:extLst>
              </a:tr>
              <a:tr h="370840">
                <a:tc>
                  <a:txBody>
                    <a:bodyPr/>
                    <a:lstStyle/>
                    <a:p>
                      <a:r>
                        <a:rPr lang="en-GB" sz="2400" dirty="0"/>
                        <a:t>Israel</a:t>
                      </a:r>
                    </a:p>
                  </a:txBody>
                  <a:tcPr/>
                </a:tc>
                <a:tc>
                  <a:txBody>
                    <a:bodyPr/>
                    <a:lstStyle/>
                    <a:p>
                      <a:r>
                        <a:rPr lang="en-GB" sz="2400" dirty="0"/>
                        <a:t>20</a:t>
                      </a:r>
                    </a:p>
                  </a:txBody>
                  <a:tcPr/>
                </a:tc>
                <a:extLst>
                  <a:ext uri="{0D108BD9-81ED-4DB2-BD59-A6C34878D82A}">
                    <a16:rowId xmlns:a16="http://schemas.microsoft.com/office/drawing/2014/main" val="1423215227"/>
                  </a:ext>
                </a:extLst>
              </a:tr>
              <a:tr h="370840">
                <a:tc>
                  <a:txBody>
                    <a:bodyPr/>
                    <a:lstStyle/>
                    <a:p>
                      <a:r>
                        <a:rPr lang="en-GB" sz="2400" dirty="0"/>
                        <a:t>Jordan</a:t>
                      </a:r>
                    </a:p>
                  </a:txBody>
                  <a:tcPr/>
                </a:tc>
                <a:tc>
                  <a:txBody>
                    <a:bodyPr/>
                    <a:lstStyle/>
                    <a:p>
                      <a:r>
                        <a:rPr lang="en-GB" sz="2400" dirty="0"/>
                        <a:t>2.7 - 13</a:t>
                      </a:r>
                    </a:p>
                  </a:txBody>
                  <a:tcPr/>
                </a:tc>
                <a:extLst>
                  <a:ext uri="{0D108BD9-81ED-4DB2-BD59-A6C34878D82A}">
                    <a16:rowId xmlns:a16="http://schemas.microsoft.com/office/drawing/2014/main" val="4197256176"/>
                  </a:ext>
                </a:extLst>
              </a:tr>
              <a:tr h="370840">
                <a:tc>
                  <a:txBody>
                    <a:bodyPr/>
                    <a:lstStyle/>
                    <a:p>
                      <a:r>
                        <a:rPr lang="en-GB" sz="2400" dirty="0"/>
                        <a:t>Kuwait</a:t>
                      </a:r>
                    </a:p>
                  </a:txBody>
                  <a:tcPr/>
                </a:tc>
                <a:tc>
                  <a:txBody>
                    <a:bodyPr/>
                    <a:lstStyle/>
                    <a:p>
                      <a:r>
                        <a:rPr lang="en-GB" sz="2400" dirty="0"/>
                        <a:t>4</a:t>
                      </a:r>
                    </a:p>
                  </a:txBody>
                  <a:tcPr/>
                </a:tc>
                <a:extLst>
                  <a:ext uri="{0D108BD9-81ED-4DB2-BD59-A6C34878D82A}">
                    <a16:rowId xmlns:a16="http://schemas.microsoft.com/office/drawing/2014/main" val="3660826942"/>
                  </a:ext>
                </a:extLst>
              </a:tr>
              <a:tr h="370840">
                <a:tc>
                  <a:txBody>
                    <a:bodyPr/>
                    <a:lstStyle/>
                    <a:p>
                      <a:r>
                        <a:rPr lang="en-GB" sz="2400" dirty="0"/>
                        <a:t>Lebanon</a:t>
                      </a:r>
                    </a:p>
                  </a:txBody>
                  <a:tcPr/>
                </a:tc>
                <a:tc>
                  <a:txBody>
                    <a:bodyPr/>
                    <a:lstStyle/>
                    <a:p>
                      <a:r>
                        <a:rPr lang="en-GB" sz="2400" dirty="0"/>
                        <a:t>10 - 15</a:t>
                      </a:r>
                    </a:p>
                  </a:txBody>
                  <a:tcPr/>
                </a:tc>
                <a:extLst>
                  <a:ext uri="{0D108BD9-81ED-4DB2-BD59-A6C34878D82A}">
                    <a16:rowId xmlns:a16="http://schemas.microsoft.com/office/drawing/2014/main" val="2877567086"/>
                  </a:ext>
                </a:extLst>
              </a:tr>
              <a:tr h="370840">
                <a:tc>
                  <a:txBody>
                    <a:bodyPr/>
                    <a:lstStyle/>
                    <a:p>
                      <a:r>
                        <a:rPr lang="en-GB" sz="2400" dirty="0"/>
                        <a:t>Libya</a:t>
                      </a:r>
                    </a:p>
                  </a:txBody>
                  <a:tcPr/>
                </a:tc>
                <a:tc>
                  <a:txBody>
                    <a:bodyPr/>
                    <a:lstStyle/>
                    <a:p>
                      <a:r>
                        <a:rPr lang="en-GB" sz="2400" dirty="0"/>
                        <a:t>2.9</a:t>
                      </a:r>
                    </a:p>
                  </a:txBody>
                  <a:tcPr/>
                </a:tc>
                <a:extLst>
                  <a:ext uri="{0D108BD9-81ED-4DB2-BD59-A6C34878D82A}">
                    <a16:rowId xmlns:a16="http://schemas.microsoft.com/office/drawing/2014/main" val="3862186164"/>
                  </a:ext>
                </a:extLst>
              </a:tr>
              <a:tr h="370840">
                <a:tc>
                  <a:txBody>
                    <a:bodyPr/>
                    <a:lstStyle/>
                    <a:p>
                      <a:r>
                        <a:rPr lang="en-GB" sz="2400" dirty="0"/>
                        <a:t>Morocco</a:t>
                      </a:r>
                    </a:p>
                  </a:txBody>
                  <a:tcPr/>
                </a:tc>
                <a:tc>
                  <a:txBody>
                    <a:bodyPr/>
                    <a:lstStyle/>
                    <a:p>
                      <a:r>
                        <a:rPr lang="en-GB" sz="2400" dirty="0"/>
                        <a:t>5.07</a:t>
                      </a:r>
                    </a:p>
                  </a:txBody>
                  <a:tcPr/>
                </a:tc>
                <a:extLst>
                  <a:ext uri="{0D108BD9-81ED-4DB2-BD59-A6C34878D82A}">
                    <a16:rowId xmlns:a16="http://schemas.microsoft.com/office/drawing/2014/main" val="910905134"/>
                  </a:ext>
                </a:extLst>
              </a:tr>
              <a:tr h="370840">
                <a:tc>
                  <a:txBody>
                    <a:bodyPr/>
                    <a:lstStyle/>
                    <a:p>
                      <a:r>
                        <a:rPr lang="en-GB" sz="2400" dirty="0"/>
                        <a:t>Oman</a:t>
                      </a:r>
                    </a:p>
                  </a:txBody>
                  <a:tcPr/>
                </a:tc>
                <a:tc>
                  <a:txBody>
                    <a:bodyPr/>
                    <a:lstStyle/>
                    <a:p>
                      <a:r>
                        <a:rPr lang="en-GB" sz="2400" dirty="0"/>
                        <a:t>1.48</a:t>
                      </a:r>
                    </a:p>
                  </a:txBody>
                  <a:tcPr/>
                </a:tc>
                <a:extLst>
                  <a:ext uri="{0D108BD9-81ED-4DB2-BD59-A6C34878D82A}">
                    <a16:rowId xmlns:a16="http://schemas.microsoft.com/office/drawing/2014/main" val="830071602"/>
                  </a:ext>
                </a:extLst>
              </a:tr>
              <a:tr h="370840">
                <a:tc>
                  <a:txBody>
                    <a:bodyPr/>
                    <a:lstStyle/>
                    <a:p>
                      <a:r>
                        <a:rPr lang="en-GB" sz="2400" dirty="0"/>
                        <a:t>OPT</a:t>
                      </a:r>
                    </a:p>
                  </a:txBody>
                  <a:tcPr/>
                </a:tc>
                <a:tc>
                  <a:txBody>
                    <a:bodyPr/>
                    <a:lstStyle/>
                    <a:p>
                      <a:r>
                        <a:rPr lang="en-GB" sz="2400" dirty="0"/>
                        <a:t>2.1</a:t>
                      </a:r>
                    </a:p>
                  </a:txBody>
                  <a:tcPr/>
                </a:tc>
                <a:extLst>
                  <a:ext uri="{0D108BD9-81ED-4DB2-BD59-A6C34878D82A}">
                    <a16:rowId xmlns:a16="http://schemas.microsoft.com/office/drawing/2014/main" val="1053125337"/>
                  </a:ext>
                </a:extLst>
              </a:tr>
              <a:tr h="370840">
                <a:tc>
                  <a:txBody>
                    <a:bodyPr/>
                    <a:lstStyle/>
                    <a:p>
                      <a:r>
                        <a:rPr lang="en-GB" sz="2400" dirty="0"/>
                        <a:t>Qatar</a:t>
                      </a:r>
                    </a:p>
                  </a:txBody>
                  <a:tcPr/>
                </a:tc>
                <a:tc>
                  <a:txBody>
                    <a:bodyPr/>
                    <a:lstStyle/>
                    <a:p>
                      <a:r>
                        <a:rPr lang="en-GB" sz="2400" dirty="0"/>
                        <a:t>0.19</a:t>
                      </a:r>
                    </a:p>
                  </a:txBody>
                  <a:tcPr/>
                </a:tc>
                <a:extLst>
                  <a:ext uri="{0D108BD9-81ED-4DB2-BD59-A6C34878D82A}">
                    <a16:rowId xmlns:a16="http://schemas.microsoft.com/office/drawing/2014/main" val="3148319244"/>
                  </a:ext>
                </a:extLst>
              </a:tr>
              <a:tr h="370840">
                <a:tc>
                  <a:txBody>
                    <a:bodyPr/>
                    <a:lstStyle/>
                    <a:p>
                      <a:r>
                        <a:rPr lang="en-GB" sz="2400" dirty="0"/>
                        <a:t>Saudi Arabia</a:t>
                      </a:r>
                    </a:p>
                  </a:txBody>
                  <a:tcPr/>
                </a:tc>
                <a:tc>
                  <a:txBody>
                    <a:bodyPr/>
                    <a:lstStyle/>
                    <a:p>
                      <a:r>
                        <a:rPr lang="en-GB" sz="2400" dirty="0"/>
                        <a:t>1.91</a:t>
                      </a:r>
                    </a:p>
                  </a:txBody>
                  <a:tcPr/>
                </a:tc>
                <a:extLst>
                  <a:ext uri="{0D108BD9-81ED-4DB2-BD59-A6C34878D82A}">
                    <a16:rowId xmlns:a16="http://schemas.microsoft.com/office/drawing/2014/main" val="3489041702"/>
                  </a:ext>
                </a:extLst>
              </a:tr>
              <a:tr h="370840">
                <a:tc>
                  <a:txBody>
                    <a:bodyPr/>
                    <a:lstStyle/>
                    <a:p>
                      <a:r>
                        <a:rPr lang="en-GB" sz="2400" dirty="0"/>
                        <a:t>Syria</a:t>
                      </a:r>
                    </a:p>
                  </a:txBody>
                  <a:tcPr/>
                </a:tc>
                <a:tc>
                  <a:txBody>
                    <a:bodyPr/>
                    <a:lstStyle/>
                    <a:p>
                      <a:r>
                        <a:rPr lang="en-GB" sz="2400" dirty="0"/>
                        <a:t>3 - 10</a:t>
                      </a:r>
                    </a:p>
                  </a:txBody>
                  <a:tcPr/>
                </a:tc>
                <a:extLst>
                  <a:ext uri="{0D108BD9-81ED-4DB2-BD59-A6C34878D82A}">
                    <a16:rowId xmlns:a16="http://schemas.microsoft.com/office/drawing/2014/main" val="2312347709"/>
                  </a:ext>
                </a:extLst>
              </a:tr>
              <a:tr h="370840">
                <a:tc>
                  <a:txBody>
                    <a:bodyPr/>
                    <a:lstStyle/>
                    <a:p>
                      <a:r>
                        <a:rPr lang="en-GB" sz="2400" dirty="0"/>
                        <a:t>Tunisia</a:t>
                      </a:r>
                    </a:p>
                  </a:txBody>
                  <a:tcPr/>
                </a:tc>
                <a:tc>
                  <a:txBody>
                    <a:bodyPr/>
                    <a:lstStyle/>
                    <a:p>
                      <a:r>
                        <a:rPr lang="en-GB" sz="2400" dirty="0"/>
                        <a:t>1.22</a:t>
                      </a:r>
                    </a:p>
                  </a:txBody>
                  <a:tcPr/>
                </a:tc>
                <a:extLst>
                  <a:ext uri="{0D108BD9-81ED-4DB2-BD59-A6C34878D82A}">
                    <a16:rowId xmlns:a16="http://schemas.microsoft.com/office/drawing/2014/main" val="943357920"/>
                  </a:ext>
                </a:extLst>
              </a:tr>
              <a:tr h="370840">
                <a:tc>
                  <a:txBody>
                    <a:bodyPr/>
                    <a:lstStyle/>
                    <a:p>
                      <a:r>
                        <a:rPr lang="en-GB" sz="2400" dirty="0"/>
                        <a:t>Turkey</a:t>
                      </a:r>
                    </a:p>
                  </a:txBody>
                  <a:tcPr/>
                </a:tc>
                <a:tc>
                  <a:txBody>
                    <a:bodyPr/>
                    <a:lstStyle/>
                    <a:p>
                      <a:r>
                        <a:rPr lang="en-GB" sz="2400" dirty="0"/>
                        <a:t>12.29</a:t>
                      </a:r>
                    </a:p>
                  </a:txBody>
                  <a:tcPr/>
                </a:tc>
                <a:extLst>
                  <a:ext uri="{0D108BD9-81ED-4DB2-BD59-A6C34878D82A}">
                    <a16:rowId xmlns:a16="http://schemas.microsoft.com/office/drawing/2014/main" val="57999185"/>
                  </a:ext>
                </a:extLst>
              </a:tr>
              <a:tr h="370840">
                <a:tc>
                  <a:txBody>
                    <a:bodyPr/>
                    <a:lstStyle/>
                    <a:p>
                      <a:r>
                        <a:rPr lang="en-GB" sz="2400" dirty="0"/>
                        <a:t>United Arab Emirates</a:t>
                      </a:r>
                    </a:p>
                  </a:txBody>
                  <a:tcPr/>
                </a:tc>
                <a:tc>
                  <a:txBody>
                    <a:bodyPr/>
                    <a:lstStyle/>
                    <a:p>
                      <a:r>
                        <a:rPr lang="en-GB" sz="2400" dirty="0"/>
                        <a:t>20</a:t>
                      </a:r>
                    </a:p>
                  </a:txBody>
                  <a:tcPr/>
                </a:tc>
                <a:extLst>
                  <a:ext uri="{0D108BD9-81ED-4DB2-BD59-A6C34878D82A}">
                    <a16:rowId xmlns:a16="http://schemas.microsoft.com/office/drawing/2014/main" val="1819897933"/>
                  </a:ext>
                </a:extLst>
              </a:tr>
              <a:tr h="370840">
                <a:tc>
                  <a:txBody>
                    <a:bodyPr/>
                    <a:lstStyle/>
                    <a:p>
                      <a:r>
                        <a:rPr lang="en-GB" sz="2400" dirty="0"/>
                        <a:t>Yemen</a:t>
                      </a:r>
                    </a:p>
                  </a:txBody>
                  <a:tcPr/>
                </a:tc>
                <a:tc>
                  <a:txBody>
                    <a:bodyPr/>
                    <a:lstStyle/>
                    <a:p>
                      <a:r>
                        <a:rPr lang="en-GB" sz="2400" dirty="0"/>
                        <a:t>2.17</a:t>
                      </a:r>
                    </a:p>
                  </a:txBody>
                  <a:tcPr/>
                </a:tc>
                <a:extLst>
                  <a:ext uri="{0D108BD9-81ED-4DB2-BD59-A6C34878D82A}">
                    <a16:rowId xmlns:a16="http://schemas.microsoft.com/office/drawing/2014/main" val="2115253634"/>
                  </a:ext>
                </a:extLst>
              </a:tr>
            </a:tbl>
          </a:graphicData>
        </a:graphic>
      </p:graphicFrame>
      <p:sp>
        <p:nvSpPr>
          <p:cNvPr id="9" name="TextBox 9">
            <a:extLst>
              <a:ext uri="{FF2B5EF4-FFF2-40B4-BE49-F238E27FC236}">
                <a16:creationId xmlns:a16="http://schemas.microsoft.com/office/drawing/2014/main" id="{EFFF4121-4B0B-4004-A7B0-F4034A79FA77}"/>
              </a:ext>
            </a:extLst>
          </p:cNvPr>
          <p:cNvSpPr txBox="1"/>
          <p:nvPr/>
        </p:nvSpPr>
        <p:spPr>
          <a:xfrm>
            <a:off x="7099722" y="470099"/>
            <a:ext cx="16129792" cy="64633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3600" b="1" dirty="0">
                <a:solidFill>
                  <a:srgbClr val="094985"/>
                </a:solidFill>
                <a:latin typeface="Arial"/>
                <a:cs typeface="Arial"/>
              </a:rPr>
              <a:t>Disability prevalence</a:t>
            </a:r>
          </a:p>
        </p:txBody>
      </p:sp>
      <p:sp>
        <p:nvSpPr>
          <p:cNvPr id="2" name="TextBox 1">
            <a:extLst>
              <a:ext uri="{FF2B5EF4-FFF2-40B4-BE49-F238E27FC236}">
                <a16:creationId xmlns:a16="http://schemas.microsoft.com/office/drawing/2014/main" id="{6CAA02DA-3135-4DE5-B096-96E38442E29C}"/>
              </a:ext>
            </a:extLst>
          </p:cNvPr>
          <p:cNvSpPr txBox="1"/>
          <p:nvPr/>
        </p:nvSpPr>
        <p:spPr>
          <a:xfrm>
            <a:off x="402978" y="2702347"/>
            <a:ext cx="11953328" cy="7342908"/>
          </a:xfrm>
          <a:prstGeom prst="rect">
            <a:avLst/>
          </a:prstGeom>
        </p:spPr>
        <p:txBody>
          <a:bodyPr vert="horz" wrap="square" lIns="0" tIns="0" rIns="0" bIns="0" rtlCol="0">
            <a:spAutoFit/>
          </a:bodyPr>
          <a:lstStyle/>
          <a:p>
            <a:pPr marL="457200" lvl="0" indent="-457200">
              <a:lnSpc>
                <a:spcPct val="107000"/>
              </a:lnSpc>
              <a:buFont typeface="Wingdings" panose="05000000000000000000" pitchFamily="2" charset="2"/>
              <a:buChar char="Ø"/>
            </a:pPr>
            <a:r>
              <a:rPr lang="en-GB" sz="2800" dirty="0">
                <a:effectLst/>
                <a:latin typeface="Arial" panose="020B0604020202020204" pitchFamily="34" charset="0"/>
                <a:ea typeface="Calibri" panose="020F0502020204030204" pitchFamily="34" charset="0"/>
                <a:cs typeface="Arial" panose="020B0604020202020204" pitchFamily="34" charset="0"/>
              </a:rPr>
              <a:t>WHO estimate of disability prevalence is 15% so it is likely that there is significant underreporting and people with disabilities may face barriers to state support.</a:t>
            </a:r>
          </a:p>
          <a:p>
            <a:pPr marL="457200" lvl="0" indent="-457200">
              <a:lnSpc>
                <a:spcPct val="107000"/>
              </a:lnSpc>
              <a:buFont typeface="Wingdings" panose="05000000000000000000" pitchFamily="2" charset="2"/>
              <a:buChar char="Ø"/>
            </a:pPr>
            <a:endParaRPr lang="en-GB" sz="2800" dirty="0">
              <a:effectLst/>
              <a:latin typeface="Arial" panose="020B0604020202020204" pitchFamily="34" charset="0"/>
              <a:ea typeface="Calibri" panose="020F0502020204030204" pitchFamily="34" charset="0"/>
              <a:cs typeface="Arial" panose="020B0604020202020204" pitchFamily="34" charset="0"/>
            </a:endParaRPr>
          </a:p>
          <a:p>
            <a:pPr marL="457200" lvl="0" indent="-457200">
              <a:lnSpc>
                <a:spcPct val="107000"/>
              </a:lnSpc>
              <a:buFont typeface="Wingdings" panose="05000000000000000000" pitchFamily="2" charset="2"/>
              <a:buChar char="Ø"/>
            </a:pPr>
            <a:r>
              <a:rPr lang="en-GB" sz="2800" dirty="0">
                <a:effectLst/>
                <a:latin typeface="Arial" panose="020B0604020202020204" pitchFamily="34" charset="0"/>
                <a:ea typeface="Calibri" panose="020F0502020204030204" pitchFamily="34" charset="0"/>
                <a:cs typeface="Arial" panose="020B0604020202020204" pitchFamily="34" charset="0"/>
              </a:rPr>
              <a:t>Disability data across the region is both patchy and often dated.</a:t>
            </a:r>
          </a:p>
          <a:p>
            <a:pPr marL="457200" lvl="0" indent="-457200">
              <a:lnSpc>
                <a:spcPct val="107000"/>
              </a:lnSpc>
              <a:buFont typeface="Wingdings" panose="05000000000000000000" pitchFamily="2" charset="2"/>
              <a:buChar char="Ø"/>
            </a:pPr>
            <a:endParaRPr lang="en-GB" sz="2800" dirty="0">
              <a:effectLst/>
              <a:latin typeface="Arial" panose="020B0604020202020204" pitchFamily="34" charset="0"/>
              <a:ea typeface="Calibri" panose="020F0502020204030204" pitchFamily="34" charset="0"/>
              <a:cs typeface="Arial" panose="020B0604020202020204" pitchFamily="34" charset="0"/>
            </a:endParaRPr>
          </a:p>
          <a:p>
            <a:pPr marL="457200" lvl="0" indent="-457200">
              <a:lnSpc>
                <a:spcPct val="107000"/>
              </a:lnSpc>
              <a:buFont typeface="Wingdings" panose="05000000000000000000" pitchFamily="2" charset="2"/>
              <a:buChar char="Ø"/>
            </a:pPr>
            <a:r>
              <a:rPr lang="en-GB" sz="2800" dirty="0">
                <a:latin typeface="Arial" panose="020B0604020202020204" pitchFamily="34" charset="0"/>
                <a:ea typeface="Calibri" panose="020F0502020204030204" pitchFamily="34" charset="0"/>
                <a:cs typeface="Arial" panose="020B0604020202020204" pitchFamily="34" charset="0"/>
              </a:rPr>
              <a:t>Few countries apply the Washington Group questions (Egypt, Morocco, Tunisia) recognised as best practice for identifying people with disabilities. Pre-screening questions that may discourage reporting are also often used (Egypt and Tunisia). </a:t>
            </a:r>
          </a:p>
          <a:p>
            <a:pPr marL="457200" lvl="0" indent="-457200">
              <a:lnSpc>
                <a:spcPct val="107000"/>
              </a:lnSpc>
              <a:buFont typeface="Wingdings" panose="05000000000000000000" pitchFamily="2" charset="2"/>
              <a:buChar char="Ø"/>
            </a:pPr>
            <a:endParaRPr lang="en-GB" sz="2800" dirty="0">
              <a:latin typeface="Arial" panose="020B0604020202020204" pitchFamily="34" charset="0"/>
              <a:ea typeface="Calibri" panose="020F0502020204030204" pitchFamily="34" charset="0"/>
              <a:cs typeface="Arial" panose="020B0604020202020204" pitchFamily="34" charset="0"/>
            </a:endParaRPr>
          </a:p>
          <a:p>
            <a:pPr marL="457200" lvl="0" indent="-457200">
              <a:lnSpc>
                <a:spcPct val="107000"/>
              </a:lnSpc>
              <a:buFont typeface="Wingdings" panose="05000000000000000000" pitchFamily="2" charset="2"/>
              <a:buChar char="Ø"/>
            </a:pPr>
            <a:r>
              <a:rPr lang="en-GB" sz="2800" dirty="0">
                <a:latin typeface="Arial" panose="020B0604020202020204" pitchFamily="34" charset="0"/>
                <a:ea typeface="Calibri" panose="020F0502020204030204" pitchFamily="34" charset="0"/>
                <a:cs typeface="Arial" panose="020B0604020202020204" pitchFamily="34" charset="0"/>
              </a:rPr>
              <a:t>Some disability data was collected pre-conflict (Libya, Syria), the prevalence of disability in conflict affected countries is likely to be higher</a:t>
            </a:r>
            <a:r>
              <a:rPr lang="en-US" sz="2800" dirty="0">
                <a:latin typeface="Arial" panose="020B0604020202020204" pitchFamily="34" charset="0"/>
                <a:cs typeface="Arial" panose="020B0604020202020204" pitchFamily="34" charset="0"/>
              </a:rPr>
              <a:t>. </a:t>
            </a:r>
          </a:p>
          <a:p>
            <a:pPr marL="457200" lvl="0" indent="-457200">
              <a:lnSpc>
                <a:spcPct val="107000"/>
              </a:lnSpc>
              <a:buFont typeface="Wingdings" panose="05000000000000000000" pitchFamily="2" charset="2"/>
              <a:buChar char="Ø"/>
            </a:pPr>
            <a:endParaRPr lang="en-US" sz="2800" dirty="0">
              <a:latin typeface="Arial" panose="020B0604020202020204" pitchFamily="34" charset="0"/>
              <a:cs typeface="Arial" panose="020B0604020202020204" pitchFamily="34" charset="0"/>
            </a:endParaRPr>
          </a:p>
          <a:p>
            <a:pPr marL="457200" lvl="0" indent="-457200">
              <a:lnSpc>
                <a:spcPct val="107000"/>
              </a:lnSpc>
              <a:buFont typeface="Wingdings" panose="05000000000000000000" pitchFamily="2" charset="2"/>
              <a:buChar char="Ø"/>
            </a:pPr>
            <a:r>
              <a:rPr lang="en-US" sz="2800" dirty="0">
                <a:latin typeface="Arial" panose="020B0604020202020204" pitchFamily="34" charset="0"/>
                <a:cs typeface="Arial" panose="020B0604020202020204" pitchFamily="34" charset="0"/>
              </a:rPr>
              <a:t>Conflicted definitions of disability including types and models, particularly for psychosocial disabilities and mental health conditions</a:t>
            </a:r>
          </a:p>
        </p:txBody>
      </p:sp>
    </p:spTree>
    <p:extLst>
      <p:ext uri="{BB962C8B-B14F-4D97-AF65-F5344CB8AC3E}">
        <p14:creationId xmlns:p14="http://schemas.microsoft.com/office/powerpoint/2010/main" val="11434979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9">
            <a:extLst>
              <a:ext uri="{FF2B5EF4-FFF2-40B4-BE49-F238E27FC236}">
                <a16:creationId xmlns:a16="http://schemas.microsoft.com/office/drawing/2014/main" id="{EFFF4121-4B0B-4004-A7B0-F4034A79FA77}"/>
              </a:ext>
            </a:extLst>
          </p:cNvPr>
          <p:cNvSpPr txBox="1"/>
          <p:nvPr/>
        </p:nvSpPr>
        <p:spPr>
          <a:xfrm>
            <a:off x="7171730" y="686123"/>
            <a:ext cx="16129792" cy="64633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3600" b="1" dirty="0">
                <a:solidFill>
                  <a:srgbClr val="094985"/>
                </a:solidFill>
                <a:latin typeface="Arial"/>
                <a:cs typeface="Arial"/>
              </a:rPr>
              <a:t>Where is there political will and progress - CRPD? </a:t>
            </a:r>
          </a:p>
        </p:txBody>
      </p:sp>
      <p:pic>
        <p:nvPicPr>
          <p:cNvPr id="1026" name="Picture 2" descr="IDPD 2018">
            <a:extLst>
              <a:ext uri="{FF2B5EF4-FFF2-40B4-BE49-F238E27FC236}">
                <a16:creationId xmlns:a16="http://schemas.microsoft.com/office/drawing/2014/main" id="{5DE154ED-0F0E-46F2-3D76-5EFFEA65DC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962" y="3350419"/>
            <a:ext cx="9085715" cy="604867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6">
            <a:extLst>
              <a:ext uri="{FF2B5EF4-FFF2-40B4-BE49-F238E27FC236}">
                <a16:creationId xmlns:a16="http://schemas.microsoft.com/office/drawing/2014/main" id="{BD1CF132-494C-5896-A87F-8D522A871171}"/>
              </a:ext>
            </a:extLst>
          </p:cNvPr>
          <p:cNvGraphicFramePr>
            <a:graphicFrameLocks noGrp="1"/>
          </p:cNvGraphicFramePr>
          <p:nvPr>
            <p:extLst>
              <p:ext uri="{D42A27DB-BD31-4B8C-83A1-F6EECF244321}">
                <p14:modId xmlns:p14="http://schemas.microsoft.com/office/powerpoint/2010/main" val="1702205845"/>
              </p:ext>
            </p:extLst>
          </p:nvPr>
        </p:nvGraphicFramePr>
        <p:xfrm>
          <a:off x="9620002" y="1454075"/>
          <a:ext cx="10009117" cy="9601200"/>
        </p:xfrm>
        <a:graphic>
          <a:graphicData uri="http://schemas.openxmlformats.org/drawingml/2006/table">
            <a:tbl>
              <a:tblPr firstRow="1" bandRow="1">
                <a:tableStyleId>{5C22544A-7EE6-4342-B048-85BDC9FD1C3A}</a:tableStyleId>
              </a:tblPr>
              <a:tblGrid>
                <a:gridCol w="3384376">
                  <a:extLst>
                    <a:ext uri="{9D8B030D-6E8A-4147-A177-3AD203B41FA5}">
                      <a16:colId xmlns:a16="http://schemas.microsoft.com/office/drawing/2014/main" val="3836260436"/>
                    </a:ext>
                  </a:extLst>
                </a:gridCol>
                <a:gridCol w="2808312">
                  <a:extLst>
                    <a:ext uri="{9D8B030D-6E8A-4147-A177-3AD203B41FA5}">
                      <a16:colId xmlns:a16="http://schemas.microsoft.com/office/drawing/2014/main" val="1127618256"/>
                    </a:ext>
                  </a:extLst>
                </a:gridCol>
                <a:gridCol w="3816429">
                  <a:extLst>
                    <a:ext uri="{9D8B030D-6E8A-4147-A177-3AD203B41FA5}">
                      <a16:colId xmlns:a16="http://schemas.microsoft.com/office/drawing/2014/main" val="725509804"/>
                    </a:ext>
                  </a:extLst>
                </a:gridCol>
              </a:tblGrid>
              <a:tr h="226824">
                <a:tc>
                  <a:txBody>
                    <a:bodyPr/>
                    <a:lstStyle/>
                    <a:p>
                      <a:r>
                        <a:rPr lang="en-GB" sz="2400" dirty="0"/>
                        <a:t>Country</a:t>
                      </a:r>
                    </a:p>
                  </a:txBody>
                  <a:tcPr/>
                </a:tc>
                <a:tc>
                  <a:txBody>
                    <a:bodyPr/>
                    <a:lstStyle/>
                    <a:p>
                      <a:pPr algn="l"/>
                      <a:r>
                        <a:rPr lang="en-GB" sz="2400" dirty="0"/>
                        <a:t>CRPD ratification</a:t>
                      </a:r>
                    </a:p>
                  </a:txBody>
                  <a:tcPr/>
                </a:tc>
                <a:tc>
                  <a:txBody>
                    <a:bodyPr/>
                    <a:lstStyle/>
                    <a:p>
                      <a:pPr algn="l"/>
                      <a:r>
                        <a:rPr lang="en-GB" sz="2400" dirty="0"/>
                        <a:t>CRPD Optional Protocol</a:t>
                      </a:r>
                    </a:p>
                  </a:txBody>
                  <a:tcPr/>
                </a:tc>
                <a:extLst>
                  <a:ext uri="{0D108BD9-81ED-4DB2-BD59-A6C34878D82A}">
                    <a16:rowId xmlns:a16="http://schemas.microsoft.com/office/drawing/2014/main" val="2288490646"/>
                  </a:ext>
                </a:extLst>
              </a:tr>
              <a:tr h="370840">
                <a:tc>
                  <a:txBody>
                    <a:bodyPr/>
                    <a:lstStyle/>
                    <a:p>
                      <a:r>
                        <a:rPr lang="en-GB" sz="2400" dirty="0"/>
                        <a:t>Algeria</a:t>
                      </a:r>
                    </a:p>
                  </a:txBody>
                  <a:tcPr/>
                </a:tc>
                <a:tc>
                  <a:txBody>
                    <a:bodyPr/>
                    <a:lstStyle/>
                    <a:p>
                      <a:r>
                        <a:rPr lang="en-GB" sz="2400" dirty="0"/>
                        <a:t>2009</a:t>
                      </a:r>
                    </a:p>
                  </a:txBody>
                  <a:tcPr/>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GB" sz="2400" dirty="0"/>
                        <a:t>2007(s)</a:t>
                      </a:r>
                    </a:p>
                  </a:txBody>
                  <a:tcPr/>
                </a:tc>
                <a:extLst>
                  <a:ext uri="{0D108BD9-81ED-4DB2-BD59-A6C34878D82A}">
                    <a16:rowId xmlns:a16="http://schemas.microsoft.com/office/drawing/2014/main" val="168323799"/>
                  </a:ext>
                </a:extLst>
              </a:tr>
              <a:tr h="370840">
                <a:tc>
                  <a:txBody>
                    <a:bodyPr/>
                    <a:lstStyle/>
                    <a:p>
                      <a:r>
                        <a:rPr lang="en-GB" sz="2400" dirty="0"/>
                        <a:t>Bahrain</a:t>
                      </a:r>
                    </a:p>
                  </a:txBody>
                  <a:tcPr/>
                </a:tc>
                <a:tc>
                  <a:txBody>
                    <a:bodyPr/>
                    <a:lstStyle/>
                    <a:p>
                      <a:r>
                        <a:rPr lang="en-GB" sz="2400" dirty="0"/>
                        <a:t>2007</a:t>
                      </a:r>
                    </a:p>
                  </a:txBody>
                  <a:tcPr/>
                </a:tc>
                <a:tc>
                  <a:txBody>
                    <a:bodyPr/>
                    <a:lstStyle/>
                    <a:p>
                      <a:r>
                        <a:rPr lang="en-GB" sz="2400" dirty="0"/>
                        <a:t>2011</a:t>
                      </a:r>
                    </a:p>
                  </a:txBody>
                  <a:tcPr/>
                </a:tc>
                <a:extLst>
                  <a:ext uri="{0D108BD9-81ED-4DB2-BD59-A6C34878D82A}">
                    <a16:rowId xmlns:a16="http://schemas.microsoft.com/office/drawing/2014/main" val="3267058148"/>
                  </a:ext>
                </a:extLst>
              </a:tr>
              <a:tr h="370840">
                <a:tc>
                  <a:txBody>
                    <a:bodyPr/>
                    <a:lstStyle/>
                    <a:p>
                      <a:r>
                        <a:rPr lang="en-GB" sz="2400" dirty="0"/>
                        <a:t>Egypt</a:t>
                      </a:r>
                    </a:p>
                  </a:txBody>
                  <a:tcPr/>
                </a:tc>
                <a:tc>
                  <a:txBody>
                    <a:bodyPr/>
                    <a:lstStyle/>
                    <a:p>
                      <a:pPr algn="l"/>
                      <a:r>
                        <a:rPr lang="en-GB" sz="2400" dirty="0"/>
                        <a:t>2008</a:t>
                      </a:r>
                    </a:p>
                  </a:txBody>
                  <a:tcPr/>
                </a:tc>
                <a:tc>
                  <a:txBody>
                    <a:bodyPr/>
                    <a:lstStyle/>
                    <a:p>
                      <a:pPr algn="l"/>
                      <a:r>
                        <a:rPr lang="en-GB" sz="2400" dirty="0"/>
                        <a:t>-</a:t>
                      </a:r>
                    </a:p>
                  </a:txBody>
                  <a:tcPr/>
                </a:tc>
                <a:extLst>
                  <a:ext uri="{0D108BD9-81ED-4DB2-BD59-A6C34878D82A}">
                    <a16:rowId xmlns:a16="http://schemas.microsoft.com/office/drawing/2014/main" val="1209098105"/>
                  </a:ext>
                </a:extLst>
              </a:tr>
              <a:tr h="370840">
                <a:tc>
                  <a:txBody>
                    <a:bodyPr/>
                    <a:lstStyle/>
                    <a:p>
                      <a:r>
                        <a:rPr lang="en-GB" sz="2400" dirty="0"/>
                        <a:t>Iran</a:t>
                      </a:r>
                    </a:p>
                  </a:txBody>
                  <a:tcPr/>
                </a:tc>
                <a:tc>
                  <a:txBody>
                    <a:bodyPr/>
                    <a:lstStyle/>
                    <a:p>
                      <a:pPr algn="l"/>
                      <a:r>
                        <a:rPr lang="en-GB" sz="2400" dirty="0"/>
                        <a:t>2009</a:t>
                      </a:r>
                    </a:p>
                  </a:txBody>
                  <a:tcPr/>
                </a:tc>
                <a:tc>
                  <a:txBody>
                    <a:bodyPr/>
                    <a:lstStyle/>
                    <a:p>
                      <a:pPr algn="l"/>
                      <a:r>
                        <a:rPr lang="en-GB" sz="2400" dirty="0"/>
                        <a:t>-</a:t>
                      </a:r>
                    </a:p>
                  </a:txBody>
                  <a:tcPr/>
                </a:tc>
                <a:extLst>
                  <a:ext uri="{0D108BD9-81ED-4DB2-BD59-A6C34878D82A}">
                    <a16:rowId xmlns:a16="http://schemas.microsoft.com/office/drawing/2014/main" val="4249568596"/>
                  </a:ext>
                </a:extLst>
              </a:tr>
              <a:tr h="370840">
                <a:tc>
                  <a:txBody>
                    <a:bodyPr/>
                    <a:lstStyle/>
                    <a:p>
                      <a:r>
                        <a:rPr lang="en-GB" sz="2400" dirty="0"/>
                        <a:t>Iraq</a:t>
                      </a:r>
                    </a:p>
                  </a:txBody>
                  <a:tcPr/>
                </a:tc>
                <a:tc>
                  <a:txBody>
                    <a:bodyPr/>
                    <a:lstStyle/>
                    <a:p>
                      <a:pPr algn="l"/>
                      <a:r>
                        <a:rPr lang="en-GB" sz="2400" dirty="0"/>
                        <a:t>2013</a:t>
                      </a:r>
                    </a:p>
                  </a:txBody>
                  <a:tcPr/>
                </a:tc>
                <a:tc>
                  <a:txBody>
                    <a:bodyPr/>
                    <a:lstStyle/>
                    <a:p>
                      <a:pPr algn="l"/>
                      <a:r>
                        <a:rPr lang="en-GB" sz="2400" dirty="0"/>
                        <a:t>-</a:t>
                      </a:r>
                    </a:p>
                  </a:txBody>
                  <a:tcPr/>
                </a:tc>
                <a:extLst>
                  <a:ext uri="{0D108BD9-81ED-4DB2-BD59-A6C34878D82A}">
                    <a16:rowId xmlns:a16="http://schemas.microsoft.com/office/drawing/2014/main" val="3902117399"/>
                  </a:ext>
                </a:extLst>
              </a:tr>
              <a:tr h="370840">
                <a:tc>
                  <a:txBody>
                    <a:bodyPr/>
                    <a:lstStyle/>
                    <a:p>
                      <a:r>
                        <a:rPr lang="en-GB" sz="2400" dirty="0"/>
                        <a:t>Israel</a:t>
                      </a:r>
                    </a:p>
                  </a:txBody>
                  <a:tcPr/>
                </a:tc>
                <a:tc>
                  <a:txBody>
                    <a:bodyPr/>
                    <a:lstStyle/>
                    <a:p>
                      <a:r>
                        <a:rPr lang="en-GB" sz="2400" dirty="0"/>
                        <a:t>2012</a:t>
                      </a:r>
                    </a:p>
                  </a:txBody>
                  <a:tcPr/>
                </a:tc>
                <a:tc>
                  <a:txBody>
                    <a:bodyPr/>
                    <a:lstStyle/>
                    <a:p>
                      <a:r>
                        <a:rPr lang="en-GB" sz="2400" dirty="0"/>
                        <a:t>-</a:t>
                      </a:r>
                    </a:p>
                  </a:txBody>
                  <a:tcPr/>
                </a:tc>
                <a:extLst>
                  <a:ext uri="{0D108BD9-81ED-4DB2-BD59-A6C34878D82A}">
                    <a16:rowId xmlns:a16="http://schemas.microsoft.com/office/drawing/2014/main" val="1423215227"/>
                  </a:ext>
                </a:extLst>
              </a:tr>
              <a:tr h="370840">
                <a:tc>
                  <a:txBody>
                    <a:bodyPr/>
                    <a:lstStyle/>
                    <a:p>
                      <a:r>
                        <a:rPr lang="en-GB" sz="2400" dirty="0"/>
                        <a:t>Jordan</a:t>
                      </a:r>
                    </a:p>
                  </a:txBody>
                  <a:tcPr/>
                </a:tc>
                <a:tc>
                  <a:txBody>
                    <a:bodyPr/>
                    <a:lstStyle/>
                    <a:p>
                      <a:pPr algn="l"/>
                      <a:r>
                        <a:rPr lang="en-GB" sz="2400" dirty="0"/>
                        <a:t>2008</a:t>
                      </a:r>
                    </a:p>
                  </a:txBody>
                  <a:tcPr/>
                </a:tc>
                <a:tc>
                  <a:txBody>
                    <a:bodyPr/>
                    <a:lstStyle/>
                    <a:p>
                      <a:pPr algn="l"/>
                      <a:r>
                        <a:rPr lang="en-GB" sz="2400" dirty="0"/>
                        <a:t>2007(s)</a:t>
                      </a:r>
                    </a:p>
                  </a:txBody>
                  <a:tcPr/>
                </a:tc>
                <a:extLst>
                  <a:ext uri="{0D108BD9-81ED-4DB2-BD59-A6C34878D82A}">
                    <a16:rowId xmlns:a16="http://schemas.microsoft.com/office/drawing/2014/main" val="4197256176"/>
                  </a:ext>
                </a:extLst>
              </a:tr>
              <a:tr h="370840">
                <a:tc>
                  <a:txBody>
                    <a:bodyPr/>
                    <a:lstStyle/>
                    <a:p>
                      <a:r>
                        <a:rPr lang="en-GB" sz="2400" dirty="0"/>
                        <a:t>Kuwait</a:t>
                      </a:r>
                    </a:p>
                  </a:txBody>
                  <a:tcPr/>
                </a:tc>
                <a:tc>
                  <a:txBody>
                    <a:bodyPr/>
                    <a:lstStyle/>
                    <a:p>
                      <a:r>
                        <a:rPr lang="en-GB" sz="2400" dirty="0"/>
                        <a:t>2013</a:t>
                      </a:r>
                    </a:p>
                  </a:txBody>
                  <a:tcPr/>
                </a:tc>
                <a:tc>
                  <a:txBody>
                    <a:bodyPr/>
                    <a:lstStyle/>
                    <a:p>
                      <a:r>
                        <a:rPr lang="en-GB" sz="2400" dirty="0"/>
                        <a:t>-</a:t>
                      </a:r>
                    </a:p>
                  </a:txBody>
                  <a:tcPr/>
                </a:tc>
                <a:extLst>
                  <a:ext uri="{0D108BD9-81ED-4DB2-BD59-A6C34878D82A}">
                    <a16:rowId xmlns:a16="http://schemas.microsoft.com/office/drawing/2014/main" val="3660826942"/>
                  </a:ext>
                </a:extLst>
              </a:tr>
              <a:tr h="370840">
                <a:tc>
                  <a:txBody>
                    <a:bodyPr/>
                    <a:lstStyle/>
                    <a:p>
                      <a:r>
                        <a:rPr lang="en-GB" sz="2400" dirty="0"/>
                        <a:t>Lebanon</a:t>
                      </a:r>
                    </a:p>
                  </a:txBody>
                  <a:tcPr/>
                </a:tc>
                <a:tc>
                  <a:txBody>
                    <a:bodyPr/>
                    <a:lstStyle/>
                    <a:p>
                      <a:pPr algn="l"/>
                      <a:r>
                        <a:rPr lang="en-GB" sz="2400" dirty="0"/>
                        <a:t>-</a:t>
                      </a:r>
                    </a:p>
                  </a:txBody>
                  <a:tcPr/>
                </a:tc>
                <a:tc>
                  <a:txBody>
                    <a:bodyPr/>
                    <a:lstStyle/>
                    <a:p>
                      <a:pPr algn="l"/>
                      <a:r>
                        <a:rPr lang="en-GB" sz="2400" dirty="0"/>
                        <a:t>-</a:t>
                      </a:r>
                    </a:p>
                  </a:txBody>
                  <a:tcPr/>
                </a:tc>
                <a:extLst>
                  <a:ext uri="{0D108BD9-81ED-4DB2-BD59-A6C34878D82A}">
                    <a16:rowId xmlns:a16="http://schemas.microsoft.com/office/drawing/2014/main" val="2877567086"/>
                  </a:ext>
                </a:extLst>
              </a:tr>
              <a:tr h="370840">
                <a:tc>
                  <a:txBody>
                    <a:bodyPr/>
                    <a:lstStyle/>
                    <a:p>
                      <a:r>
                        <a:rPr lang="en-GB" sz="2400" dirty="0"/>
                        <a:t>Libya</a:t>
                      </a:r>
                    </a:p>
                  </a:txBody>
                  <a:tcPr/>
                </a:tc>
                <a:tc>
                  <a:txBody>
                    <a:bodyPr/>
                    <a:lstStyle/>
                    <a:p>
                      <a:pPr algn="l"/>
                      <a:r>
                        <a:rPr lang="en-GB" sz="2400" dirty="0"/>
                        <a:t>2018</a:t>
                      </a:r>
                    </a:p>
                  </a:txBody>
                  <a:tcPr/>
                </a:tc>
                <a:tc>
                  <a:txBody>
                    <a:bodyPr/>
                    <a:lstStyle/>
                    <a:p>
                      <a:pPr algn="l"/>
                      <a:r>
                        <a:rPr lang="en-GB" sz="2400" dirty="0"/>
                        <a:t>-</a:t>
                      </a:r>
                    </a:p>
                  </a:txBody>
                  <a:tcPr/>
                </a:tc>
                <a:extLst>
                  <a:ext uri="{0D108BD9-81ED-4DB2-BD59-A6C34878D82A}">
                    <a16:rowId xmlns:a16="http://schemas.microsoft.com/office/drawing/2014/main" val="3862186164"/>
                  </a:ext>
                </a:extLst>
              </a:tr>
              <a:tr h="370840">
                <a:tc>
                  <a:txBody>
                    <a:bodyPr/>
                    <a:lstStyle/>
                    <a:p>
                      <a:r>
                        <a:rPr lang="en-GB" sz="2400" dirty="0"/>
                        <a:t>Morocco</a:t>
                      </a:r>
                    </a:p>
                  </a:txBody>
                  <a:tcPr/>
                </a:tc>
                <a:tc>
                  <a:txBody>
                    <a:bodyPr/>
                    <a:lstStyle/>
                    <a:p>
                      <a:pPr algn="l"/>
                      <a:r>
                        <a:rPr lang="en-GB" sz="2400" dirty="0"/>
                        <a:t>2009</a:t>
                      </a:r>
                    </a:p>
                  </a:txBody>
                  <a:tcPr/>
                </a:tc>
                <a:tc>
                  <a:txBody>
                    <a:bodyPr/>
                    <a:lstStyle/>
                    <a:p>
                      <a:pPr algn="l"/>
                      <a:r>
                        <a:rPr lang="en-GB" sz="2400" dirty="0"/>
                        <a:t>2009</a:t>
                      </a:r>
                    </a:p>
                  </a:txBody>
                  <a:tcPr/>
                </a:tc>
                <a:extLst>
                  <a:ext uri="{0D108BD9-81ED-4DB2-BD59-A6C34878D82A}">
                    <a16:rowId xmlns:a16="http://schemas.microsoft.com/office/drawing/2014/main" val="910905134"/>
                  </a:ext>
                </a:extLst>
              </a:tr>
              <a:tr h="370840">
                <a:tc>
                  <a:txBody>
                    <a:bodyPr/>
                    <a:lstStyle/>
                    <a:p>
                      <a:r>
                        <a:rPr lang="en-GB" sz="2400" dirty="0"/>
                        <a:t>Oman</a:t>
                      </a:r>
                    </a:p>
                  </a:txBody>
                  <a:tcPr/>
                </a:tc>
                <a:tc>
                  <a:txBody>
                    <a:bodyPr/>
                    <a:lstStyle/>
                    <a:p>
                      <a:r>
                        <a:rPr lang="en-GB" sz="2400" dirty="0"/>
                        <a:t>2009</a:t>
                      </a:r>
                    </a:p>
                  </a:txBody>
                  <a:tcPr/>
                </a:tc>
                <a:tc>
                  <a:txBody>
                    <a:bodyPr/>
                    <a:lstStyle/>
                    <a:p>
                      <a:r>
                        <a:rPr lang="en-GB" sz="2400" dirty="0"/>
                        <a:t>-</a:t>
                      </a:r>
                    </a:p>
                  </a:txBody>
                  <a:tcPr/>
                </a:tc>
                <a:extLst>
                  <a:ext uri="{0D108BD9-81ED-4DB2-BD59-A6C34878D82A}">
                    <a16:rowId xmlns:a16="http://schemas.microsoft.com/office/drawing/2014/main" val="830071602"/>
                  </a:ext>
                </a:extLst>
              </a:tr>
              <a:tr h="370840">
                <a:tc>
                  <a:txBody>
                    <a:bodyPr/>
                    <a:lstStyle/>
                    <a:p>
                      <a:r>
                        <a:rPr lang="en-GB" sz="2400" dirty="0"/>
                        <a:t>OPT</a:t>
                      </a:r>
                    </a:p>
                  </a:txBody>
                  <a:tcPr/>
                </a:tc>
                <a:tc>
                  <a:txBody>
                    <a:bodyPr/>
                    <a:lstStyle/>
                    <a:p>
                      <a:pPr algn="l"/>
                      <a:r>
                        <a:rPr lang="en-GB" sz="2400" dirty="0"/>
                        <a:t>2014</a:t>
                      </a:r>
                    </a:p>
                  </a:txBody>
                  <a:tcPr/>
                </a:tc>
                <a:tc>
                  <a:txBody>
                    <a:bodyPr/>
                    <a:lstStyle/>
                    <a:p>
                      <a:pPr algn="l"/>
                      <a:r>
                        <a:rPr lang="en-GB" sz="2400" dirty="0"/>
                        <a:t>2019</a:t>
                      </a:r>
                    </a:p>
                  </a:txBody>
                  <a:tcPr/>
                </a:tc>
                <a:extLst>
                  <a:ext uri="{0D108BD9-81ED-4DB2-BD59-A6C34878D82A}">
                    <a16:rowId xmlns:a16="http://schemas.microsoft.com/office/drawing/2014/main" val="1053125337"/>
                  </a:ext>
                </a:extLst>
              </a:tr>
              <a:tr h="370840">
                <a:tc>
                  <a:txBody>
                    <a:bodyPr/>
                    <a:lstStyle/>
                    <a:p>
                      <a:r>
                        <a:rPr lang="en-GB" sz="2400" dirty="0"/>
                        <a:t>Qatar</a:t>
                      </a:r>
                    </a:p>
                  </a:txBody>
                  <a:tcPr/>
                </a:tc>
                <a:tc>
                  <a:txBody>
                    <a:bodyPr/>
                    <a:lstStyle/>
                    <a:p>
                      <a:r>
                        <a:rPr lang="en-GB" sz="2400" dirty="0"/>
                        <a:t>2008</a:t>
                      </a:r>
                    </a:p>
                  </a:txBody>
                  <a:tcPr/>
                </a:tc>
                <a:tc>
                  <a:txBody>
                    <a:bodyPr/>
                    <a:lstStyle/>
                    <a:p>
                      <a:r>
                        <a:rPr lang="en-GB" sz="2400" dirty="0"/>
                        <a:t>-</a:t>
                      </a:r>
                    </a:p>
                  </a:txBody>
                  <a:tcPr/>
                </a:tc>
                <a:extLst>
                  <a:ext uri="{0D108BD9-81ED-4DB2-BD59-A6C34878D82A}">
                    <a16:rowId xmlns:a16="http://schemas.microsoft.com/office/drawing/2014/main" val="3148319244"/>
                  </a:ext>
                </a:extLst>
              </a:tr>
              <a:tr h="370840">
                <a:tc>
                  <a:txBody>
                    <a:bodyPr/>
                    <a:lstStyle/>
                    <a:p>
                      <a:r>
                        <a:rPr lang="en-GB" sz="2400" dirty="0"/>
                        <a:t>Saudi Arabia</a:t>
                      </a:r>
                    </a:p>
                  </a:txBody>
                  <a:tcPr/>
                </a:tc>
                <a:tc>
                  <a:txBody>
                    <a:bodyPr/>
                    <a:lstStyle/>
                    <a:p>
                      <a:r>
                        <a:rPr lang="en-GB" sz="2400" dirty="0"/>
                        <a:t>2008</a:t>
                      </a:r>
                    </a:p>
                  </a:txBody>
                  <a:tcPr/>
                </a:tc>
                <a:tc>
                  <a:txBody>
                    <a:bodyPr/>
                    <a:lstStyle/>
                    <a:p>
                      <a:r>
                        <a:rPr lang="en-GB" sz="2400" dirty="0"/>
                        <a:t>2008</a:t>
                      </a:r>
                    </a:p>
                  </a:txBody>
                  <a:tcPr/>
                </a:tc>
                <a:extLst>
                  <a:ext uri="{0D108BD9-81ED-4DB2-BD59-A6C34878D82A}">
                    <a16:rowId xmlns:a16="http://schemas.microsoft.com/office/drawing/2014/main" val="3489041702"/>
                  </a:ext>
                </a:extLst>
              </a:tr>
              <a:tr h="370840">
                <a:tc>
                  <a:txBody>
                    <a:bodyPr/>
                    <a:lstStyle/>
                    <a:p>
                      <a:r>
                        <a:rPr lang="en-GB" sz="2400" dirty="0"/>
                        <a:t>Syria</a:t>
                      </a:r>
                    </a:p>
                  </a:txBody>
                  <a:tcPr/>
                </a:tc>
                <a:tc>
                  <a:txBody>
                    <a:bodyPr/>
                    <a:lstStyle/>
                    <a:p>
                      <a:pPr algn="l"/>
                      <a:r>
                        <a:rPr lang="en-GB" sz="2400" dirty="0"/>
                        <a:t>2009</a:t>
                      </a:r>
                    </a:p>
                  </a:txBody>
                  <a:tcPr/>
                </a:tc>
                <a:tc>
                  <a:txBody>
                    <a:bodyPr/>
                    <a:lstStyle/>
                    <a:p>
                      <a:pPr algn="l"/>
                      <a:r>
                        <a:rPr lang="en-GB" sz="2400" dirty="0"/>
                        <a:t>2009</a:t>
                      </a:r>
                    </a:p>
                  </a:txBody>
                  <a:tcPr/>
                </a:tc>
                <a:extLst>
                  <a:ext uri="{0D108BD9-81ED-4DB2-BD59-A6C34878D82A}">
                    <a16:rowId xmlns:a16="http://schemas.microsoft.com/office/drawing/2014/main" val="2312347709"/>
                  </a:ext>
                </a:extLst>
              </a:tr>
              <a:tr h="370840">
                <a:tc>
                  <a:txBody>
                    <a:bodyPr/>
                    <a:lstStyle/>
                    <a:p>
                      <a:r>
                        <a:rPr lang="en-GB" sz="2400" dirty="0"/>
                        <a:t>Tunisia</a:t>
                      </a:r>
                    </a:p>
                  </a:txBody>
                  <a:tcPr/>
                </a:tc>
                <a:tc>
                  <a:txBody>
                    <a:bodyPr/>
                    <a:lstStyle/>
                    <a:p>
                      <a:pPr algn="l"/>
                      <a:r>
                        <a:rPr lang="en-GB" sz="2400" dirty="0"/>
                        <a:t>2008</a:t>
                      </a:r>
                    </a:p>
                  </a:txBody>
                  <a:tcPr/>
                </a:tc>
                <a:tc>
                  <a:txBody>
                    <a:bodyPr/>
                    <a:lstStyle/>
                    <a:p>
                      <a:pPr algn="l"/>
                      <a:r>
                        <a:rPr lang="en-GB" sz="2400" dirty="0"/>
                        <a:t>2008</a:t>
                      </a:r>
                    </a:p>
                  </a:txBody>
                  <a:tcPr/>
                </a:tc>
                <a:extLst>
                  <a:ext uri="{0D108BD9-81ED-4DB2-BD59-A6C34878D82A}">
                    <a16:rowId xmlns:a16="http://schemas.microsoft.com/office/drawing/2014/main" val="943357920"/>
                  </a:ext>
                </a:extLst>
              </a:tr>
              <a:tr h="370840">
                <a:tc>
                  <a:txBody>
                    <a:bodyPr/>
                    <a:lstStyle/>
                    <a:p>
                      <a:r>
                        <a:rPr lang="en-GB" sz="2400" dirty="0"/>
                        <a:t>Turkey</a:t>
                      </a:r>
                    </a:p>
                  </a:txBody>
                  <a:tcPr/>
                </a:tc>
                <a:tc>
                  <a:txBody>
                    <a:bodyPr/>
                    <a:lstStyle/>
                    <a:p>
                      <a:pPr algn="l"/>
                      <a:r>
                        <a:rPr lang="en-GB" sz="2400" dirty="0"/>
                        <a:t>2009</a:t>
                      </a:r>
                    </a:p>
                  </a:txBody>
                  <a:tcPr/>
                </a:tc>
                <a:tc>
                  <a:txBody>
                    <a:bodyPr/>
                    <a:lstStyle/>
                    <a:p>
                      <a:pPr algn="l"/>
                      <a:r>
                        <a:rPr lang="en-GB" sz="2400" dirty="0"/>
                        <a:t>2015</a:t>
                      </a:r>
                    </a:p>
                  </a:txBody>
                  <a:tcPr/>
                </a:tc>
                <a:extLst>
                  <a:ext uri="{0D108BD9-81ED-4DB2-BD59-A6C34878D82A}">
                    <a16:rowId xmlns:a16="http://schemas.microsoft.com/office/drawing/2014/main" val="57999185"/>
                  </a:ext>
                </a:extLst>
              </a:tr>
              <a:tr h="370840">
                <a:tc>
                  <a:txBody>
                    <a:bodyPr/>
                    <a:lstStyle/>
                    <a:p>
                      <a:r>
                        <a:rPr lang="en-GB" sz="2400" dirty="0"/>
                        <a:t>United Arab Emirates</a:t>
                      </a:r>
                    </a:p>
                  </a:txBody>
                  <a:tcPr/>
                </a:tc>
                <a:tc>
                  <a:txBody>
                    <a:bodyPr/>
                    <a:lstStyle/>
                    <a:p>
                      <a:r>
                        <a:rPr lang="en-GB" sz="2400" dirty="0"/>
                        <a:t>2010</a:t>
                      </a:r>
                    </a:p>
                  </a:txBody>
                  <a:tcPr/>
                </a:tc>
                <a:tc>
                  <a:txBody>
                    <a:bodyPr/>
                    <a:lstStyle/>
                    <a:p>
                      <a:r>
                        <a:rPr lang="en-GB" sz="2400" dirty="0"/>
                        <a:t>-</a:t>
                      </a:r>
                    </a:p>
                  </a:txBody>
                  <a:tcPr/>
                </a:tc>
                <a:extLst>
                  <a:ext uri="{0D108BD9-81ED-4DB2-BD59-A6C34878D82A}">
                    <a16:rowId xmlns:a16="http://schemas.microsoft.com/office/drawing/2014/main" val="1819897933"/>
                  </a:ext>
                </a:extLst>
              </a:tr>
              <a:tr h="370840">
                <a:tc>
                  <a:txBody>
                    <a:bodyPr/>
                    <a:lstStyle/>
                    <a:p>
                      <a:r>
                        <a:rPr lang="en-GB" sz="2400" dirty="0"/>
                        <a:t>Yemen</a:t>
                      </a:r>
                    </a:p>
                  </a:txBody>
                  <a:tcPr/>
                </a:tc>
                <a:tc>
                  <a:txBody>
                    <a:bodyPr/>
                    <a:lstStyle/>
                    <a:p>
                      <a:r>
                        <a:rPr lang="en-GB" sz="2400" dirty="0"/>
                        <a:t>2009</a:t>
                      </a:r>
                    </a:p>
                  </a:txBody>
                  <a:tcPr/>
                </a:tc>
                <a:tc>
                  <a:txBody>
                    <a:bodyPr/>
                    <a:lstStyle/>
                    <a:p>
                      <a:r>
                        <a:rPr lang="en-GB" sz="2400" dirty="0"/>
                        <a:t>2008(s)</a:t>
                      </a:r>
                    </a:p>
                  </a:txBody>
                  <a:tcPr/>
                </a:tc>
                <a:extLst>
                  <a:ext uri="{0D108BD9-81ED-4DB2-BD59-A6C34878D82A}">
                    <a16:rowId xmlns:a16="http://schemas.microsoft.com/office/drawing/2014/main" val="2115253634"/>
                  </a:ext>
                </a:extLst>
              </a:tr>
            </a:tbl>
          </a:graphicData>
        </a:graphic>
      </p:graphicFrame>
    </p:spTree>
    <p:extLst>
      <p:ext uri="{BB962C8B-B14F-4D97-AF65-F5344CB8AC3E}">
        <p14:creationId xmlns:p14="http://schemas.microsoft.com/office/powerpoint/2010/main" val="7664221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13974763" y="606425"/>
            <a:ext cx="6129337" cy="368300"/>
          </a:xfrm>
          <a:prstGeom prst="rect">
            <a:avLst/>
          </a:prstGeom>
        </p:spPr>
        <p:txBody>
          <a:bodyPr/>
          <a:lstStyle/>
          <a:p>
            <a:pPr algn="ctr"/>
            <a:r>
              <a:rPr lang="en-GB" dirty="0"/>
              <a:t>Status of disability inclusion in MENA: September 2022</a:t>
            </a:r>
          </a:p>
        </p:txBody>
      </p:sp>
      <p:sp>
        <p:nvSpPr>
          <p:cNvPr id="4" name="TextBox 3">
            <a:extLst>
              <a:ext uri="{FF2B5EF4-FFF2-40B4-BE49-F238E27FC236}">
                <a16:creationId xmlns:a16="http://schemas.microsoft.com/office/drawing/2014/main" id="{F1E7E46F-CC1D-A085-4E23-AF73C4293F69}"/>
              </a:ext>
            </a:extLst>
          </p:cNvPr>
          <p:cNvSpPr txBox="1"/>
          <p:nvPr/>
        </p:nvSpPr>
        <p:spPr>
          <a:xfrm>
            <a:off x="1555106" y="4574555"/>
            <a:ext cx="15841760" cy="4536948"/>
          </a:xfrm>
          <a:prstGeom prst="rect">
            <a:avLst/>
          </a:prstGeom>
        </p:spPr>
        <p:txBody>
          <a:bodyPr vert="horz" wrap="square" lIns="0" tIns="0" rIns="0" bIns="0" rtlCol="0">
            <a:spAutoFit/>
          </a:bodyPr>
          <a:lstStyle/>
          <a:p>
            <a:pPr marL="469900" marR="55244" indent="-457200">
              <a:lnSpc>
                <a:spcPts val="4200"/>
              </a:lnSpc>
              <a:spcBef>
                <a:spcPts val="695"/>
              </a:spcBef>
              <a:buFont typeface="Wingdings" panose="05000000000000000000" pitchFamily="2" charset="2"/>
              <a:buChar char="Ø"/>
            </a:pPr>
            <a:r>
              <a:rPr lang="en-GB" sz="3600" dirty="0">
                <a:solidFill>
                  <a:srgbClr val="094985"/>
                </a:solidFill>
                <a:latin typeface="+mj-lt"/>
                <a:cs typeface="Arial" panose="020B0604020202020204" pitchFamily="34" charset="0"/>
              </a:rPr>
              <a:t>Many countries declared  new disability inclusion policies in compliance with the UNCRPD and the SDGs within the last decade </a:t>
            </a:r>
          </a:p>
          <a:p>
            <a:pPr marL="469900" marR="55244" indent="-457200">
              <a:lnSpc>
                <a:spcPts val="4200"/>
              </a:lnSpc>
              <a:spcBef>
                <a:spcPts val="695"/>
              </a:spcBef>
              <a:buFont typeface="Wingdings" panose="05000000000000000000" pitchFamily="2" charset="2"/>
              <a:buChar char="Ø"/>
            </a:pPr>
            <a:r>
              <a:rPr lang="en-GB" sz="3600" dirty="0">
                <a:solidFill>
                  <a:srgbClr val="094985"/>
                </a:solidFill>
                <a:latin typeface="+mj-lt"/>
                <a:cs typeface="Arial" panose="020B0604020202020204" pitchFamily="34" charset="0"/>
              </a:rPr>
              <a:t>Adherence to the disability mainstreaming concept within some MENA region constitutions. </a:t>
            </a:r>
          </a:p>
          <a:p>
            <a:pPr marL="469900" marR="55244" indent="-457200">
              <a:lnSpc>
                <a:spcPts val="4200"/>
              </a:lnSpc>
              <a:spcBef>
                <a:spcPts val="695"/>
              </a:spcBef>
              <a:buFont typeface="Wingdings" panose="05000000000000000000" pitchFamily="2" charset="2"/>
              <a:buChar char="Ø"/>
            </a:pPr>
            <a:r>
              <a:rPr lang="en-GB" sz="3600" dirty="0">
                <a:solidFill>
                  <a:srgbClr val="094985"/>
                </a:solidFill>
                <a:latin typeface="+mj-lt"/>
                <a:cs typeface="Arial" panose="020B0604020202020204" pitchFamily="34" charset="0"/>
              </a:rPr>
              <a:t>Increased funding of various international organisations to support the inclusivity and efficiency of services for people with disabilities in their communities or to mainstream disability inclusion in other public services</a:t>
            </a:r>
            <a:r>
              <a:rPr lang="en-GB" sz="2400" dirty="0">
                <a:solidFill>
                  <a:srgbClr val="094985"/>
                </a:solidFill>
                <a:effectLst/>
                <a:latin typeface="+mj-lt"/>
                <a:ea typeface="Arial" panose="020B0604020202020204" pitchFamily="34" charset="0"/>
              </a:rPr>
              <a:t>. </a:t>
            </a:r>
            <a:r>
              <a:rPr lang="en-US" sz="2400" dirty="0">
                <a:solidFill>
                  <a:srgbClr val="094985"/>
                </a:solidFill>
                <a:effectLst/>
                <a:latin typeface="+mj-lt"/>
                <a:ea typeface="Arial" panose="020B0604020202020204" pitchFamily="34" charset="0"/>
              </a:rPr>
              <a:t> </a:t>
            </a:r>
          </a:p>
          <a:p>
            <a:pPr marL="12700" marR="55244">
              <a:lnSpc>
                <a:spcPts val="4200"/>
              </a:lnSpc>
              <a:spcBef>
                <a:spcPts val="695"/>
              </a:spcBef>
            </a:pPr>
            <a:endParaRPr lang="en-US" sz="3200" b="1" spc="110" dirty="0">
              <a:solidFill>
                <a:srgbClr val="5692CE"/>
              </a:solidFill>
              <a:latin typeface="Arial" panose="020B0604020202020204" pitchFamily="34" charset="0"/>
              <a:cs typeface="Arial" panose="020B0604020202020204" pitchFamily="34" charset="0"/>
            </a:endParaRPr>
          </a:p>
        </p:txBody>
      </p:sp>
      <p:sp>
        <p:nvSpPr>
          <p:cNvPr id="3" name="TextBox 9">
            <a:extLst>
              <a:ext uri="{FF2B5EF4-FFF2-40B4-BE49-F238E27FC236}">
                <a16:creationId xmlns:a16="http://schemas.microsoft.com/office/drawing/2014/main" id="{DECCF85C-9F26-9A0D-8B80-0616CE4417CA}"/>
              </a:ext>
            </a:extLst>
          </p:cNvPr>
          <p:cNvSpPr txBox="1"/>
          <p:nvPr/>
        </p:nvSpPr>
        <p:spPr>
          <a:xfrm>
            <a:off x="1627114" y="2106315"/>
            <a:ext cx="16129792" cy="120032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3600" b="1" dirty="0">
                <a:solidFill>
                  <a:srgbClr val="094985"/>
                </a:solidFill>
                <a:latin typeface="Arial"/>
                <a:cs typeface="Arial"/>
              </a:rPr>
              <a:t>Opportunities and mobilizers following the ratification of the CRPD and the Arab uprising</a:t>
            </a:r>
          </a:p>
        </p:txBody>
      </p:sp>
    </p:spTree>
    <p:extLst>
      <p:ext uri="{BB962C8B-B14F-4D97-AF65-F5344CB8AC3E}">
        <p14:creationId xmlns:p14="http://schemas.microsoft.com/office/powerpoint/2010/main" val="18628602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allout: Down Arrow 14">
            <a:extLst>
              <a:ext uri="{FF2B5EF4-FFF2-40B4-BE49-F238E27FC236}">
                <a16:creationId xmlns:a16="http://schemas.microsoft.com/office/drawing/2014/main" id="{2F05477D-8C83-4C6A-ADF2-9DF3EBEECD77}"/>
              </a:ext>
            </a:extLst>
          </p:cNvPr>
          <p:cNvSpPr/>
          <p:nvPr/>
        </p:nvSpPr>
        <p:spPr>
          <a:xfrm>
            <a:off x="13830426" y="1893099"/>
            <a:ext cx="5368542" cy="1581086"/>
          </a:xfrm>
          <a:prstGeom prst="downArrowCallout">
            <a:avLst/>
          </a:prstGeom>
          <a:solidFill>
            <a:srgbClr val="5692CE"/>
          </a:solidFill>
        </p:spPr>
        <p:txBody>
          <a:bodyPr wrap="square" lIns="0" tIns="0" rIns="0" bIns="0" rtlCol="0" anchor="ctr"/>
          <a:lstStyle/>
          <a:p>
            <a:pPr algn="ctr"/>
            <a:endParaRPr lang="en-GB" dirty="0"/>
          </a:p>
        </p:txBody>
      </p:sp>
      <p:sp>
        <p:nvSpPr>
          <p:cNvPr id="14" name="Callout: Down Arrow 13">
            <a:extLst>
              <a:ext uri="{FF2B5EF4-FFF2-40B4-BE49-F238E27FC236}">
                <a16:creationId xmlns:a16="http://schemas.microsoft.com/office/drawing/2014/main" id="{2F5850F8-8B14-4972-AD75-C1A335F65765}"/>
              </a:ext>
            </a:extLst>
          </p:cNvPr>
          <p:cNvSpPr/>
          <p:nvPr/>
        </p:nvSpPr>
        <p:spPr>
          <a:xfrm>
            <a:off x="7683672" y="1893099"/>
            <a:ext cx="5368542" cy="1581086"/>
          </a:xfrm>
          <a:prstGeom prst="downArrowCallout">
            <a:avLst/>
          </a:prstGeom>
          <a:solidFill>
            <a:srgbClr val="5692CE"/>
          </a:solidFill>
        </p:spPr>
        <p:txBody>
          <a:bodyPr wrap="square" lIns="0" tIns="0" rIns="0" bIns="0" rtlCol="0" anchor="ctr"/>
          <a:lstStyle/>
          <a:p>
            <a:pPr algn="ctr"/>
            <a:endParaRPr lang="en-GB" dirty="0"/>
          </a:p>
        </p:txBody>
      </p:sp>
      <p:sp>
        <p:nvSpPr>
          <p:cNvPr id="9" name="TextBox 9">
            <a:extLst>
              <a:ext uri="{FF2B5EF4-FFF2-40B4-BE49-F238E27FC236}">
                <a16:creationId xmlns:a16="http://schemas.microsoft.com/office/drawing/2014/main" id="{EFFF4121-4B0B-4004-A7B0-F4034A79FA77}"/>
              </a:ext>
            </a:extLst>
          </p:cNvPr>
          <p:cNvSpPr txBox="1"/>
          <p:nvPr/>
        </p:nvSpPr>
        <p:spPr>
          <a:xfrm>
            <a:off x="6938010" y="254075"/>
            <a:ext cx="12043032" cy="120032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3600" b="1" dirty="0">
                <a:solidFill>
                  <a:srgbClr val="094985"/>
                </a:solidFill>
                <a:latin typeface="Arial"/>
                <a:cs typeface="Arial"/>
              </a:rPr>
              <a:t>Status of disability inclusion in relation to the MENA strategy   </a:t>
            </a:r>
          </a:p>
        </p:txBody>
      </p:sp>
      <p:sp>
        <p:nvSpPr>
          <p:cNvPr id="2" name="Callout: Down Arrow 1">
            <a:extLst>
              <a:ext uri="{FF2B5EF4-FFF2-40B4-BE49-F238E27FC236}">
                <a16:creationId xmlns:a16="http://schemas.microsoft.com/office/drawing/2014/main" id="{80FDC481-BC6D-4891-98B8-A5E369CD21F0}"/>
              </a:ext>
            </a:extLst>
          </p:cNvPr>
          <p:cNvSpPr/>
          <p:nvPr/>
        </p:nvSpPr>
        <p:spPr>
          <a:xfrm>
            <a:off x="1411090" y="1899775"/>
            <a:ext cx="5368542" cy="1581086"/>
          </a:xfrm>
          <a:prstGeom prst="downArrowCallout">
            <a:avLst/>
          </a:prstGeom>
          <a:solidFill>
            <a:srgbClr val="5692CE"/>
          </a:solidFill>
        </p:spPr>
        <p:txBody>
          <a:bodyPr wrap="square" lIns="0" tIns="0" rIns="0" bIns="0" rtlCol="0" anchor="ctr"/>
          <a:lstStyle/>
          <a:p>
            <a:pPr algn="ctr"/>
            <a:endParaRPr lang="en-GB" dirty="0"/>
          </a:p>
        </p:txBody>
      </p:sp>
      <p:sp>
        <p:nvSpPr>
          <p:cNvPr id="4" name="TextBox 3">
            <a:extLst>
              <a:ext uri="{FF2B5EF4-FFF2-40B4-BE49-F238E27FC236}">
                <a16:creationId xmlns:a16="http://schemas.microsoft.com/office/drawing/2014/main" id="{7286A24B-E06E-4899-B920-B689EF740C0A}"/>
              </a:ext>
            </a:extLst>
          </p:cNvPr>
          <p:cNvSpPr txBox="1"/>
          <p:nvPr/>
        </p:nvSpPr>
        <p:spPr>
          <a:xfrm>
            <a:off x="1523044" y="1893099"/>
            <a:ext cx="5368542" cy="497380"/>
          </a:xfrm>
          <a:prstGeom prst="rect">
            <a:avLst/>
          </a:prstGeom>
        </p:spPr>
        <p:txBody>
          <a:bodyPr vert="horz" wrap="square" lIns="0" tIns="0" rIns="0" bIns="0" rtlCol="0">
            <a:spAutoFit/>
          </a:bodyPr>
          <a:lstStyle/>
          <a:p>
            <a:pPr marL="12700" marR="55244" algn="ctr">
              <a:lnSpc>
                <a:spcPts val="4200"/>
              </a:lnSpc>
              <a:spcBef>
                <a:spcPts val="695"/>
              </a:spcBef>
            </a:pPr>
            <a:r>
              <a:rPr lang="en-GB" sz="3200" b="1" spc="110" dirty="0">
                <a:solidFill>
                  <a:schemeClr val="bg1"/>
                </a:solidFill>
                <a:latin typeface="Arial" panose="020B0604020202020204" pitchFamily="34" charset="0"/>
                <a:cs typeface="Arial" panose="020B0604020202020204" pitchFamily="34" charset="0"/>
              </a:rPr>
              <a:t>Prosperity</a:t>
            </a:r>
          </a:p>
        </p:txBody>
      </p:sp>
      <p:sp>
        <p:nvSpPr>
          <p:cNvPr id="11" name="TextBox 10">
            <a:extLst>
              <a:ext uri="{FF2B5EF4-FFF2-40B4-BE49-F238E27FC236}">
                <a16:creationId xmlns:a16="http://schemas.microsoft.com/office/drawing/2014/main" id="{4307B75D-B1EC-4669-BE89-0DEB2F168F05}"/>
              </a:ext>
            </a:extLst>
          </p:cNvPr>
          <p:cNvSpPr txBox="1"/>
          <p:nvPr/>
        </p:nvSpPr>
        <p:spPr>
          <a:xfrm>
            <a:off x="7557844" y="1899775"/>
            <a:ext cx="5368542" cy="497380"/>
          </a:xfrm>
          <a:prstGeom prst="rect">
            <a:avLst/>
          </a:prstGeom>
        </p:spPr>
        <p:txBody>
          <a:bodyPr vert="horz" wrap="square" lIns="0" tIns="0" rIns="0" bIns="0" rtlCol="0">
            <a:spAutoFit/>
          </a:bodyPr>
          <a:lstStyle/>
          <a:p>
            <a:pPr marL="12700" marR="55244" algn="ctr">
              <a:lnSpc>
                <a:spcPts val="4200"/>
              </a:lnSpc>
              <a:spcBef>
                <a:spcPts val="695"/>
              </a:spcBef>
            </a:pPr>
            <a:r>
              <a:rPr lang="en-GB" sz="3200" b="1" spc="110" dirty="0">
                <a:solidFill>
                  <a:schemeClr val="bg1"/>
                </a:solidFill>
                <a:latin typeface="Arial" panose="020B0604020202020204" pitchFamily="34" charset="0"/>
                <a:cs typeface="Arial" panose="020B0604020202020204" pitchFamily="34" charset="0"/>
              </a:rPr>
              <a:t>Societal resilience</a:t>
            </a:r>
          </a:p>
        </p:txBody>
      </p:sp>
      <p:sp>
        <p:nvSpPr>
          <p:cNvPr id="12" name="TextBox 11">
            <a:extLst>
              <a:ext uri="{FF2B5EF4-FFF2-40B4-BE49-F238E27FC236}">
                <a16:creationId xmlns:a16="http://schemas.microsoft.com/office/drawing/2014/main" id="{187D52C1-82E7-4BE3-8686-319404A0E4B5}"/>
              </a:ext>
            </a:extLst>
          </p:cNvPr>
          <p:cNvSpPr txBox="1"/>
          <p:nvPr/>
        </p:nvSpPr>
        <p:spPr>
          <a:xfrm>
            <a:off x="13732346" y="1899775"/>
            <a:ext cx="5368542" cy="497380"/>
          </a:xfrm>
          <a:prstGeom prst="rect">
            <a:avLst/>
          </a:prstGeom>
        </p:spPr>
        <p:txBody>
          <a:bodyPr vert="horz" wrap="square" lIns="0" tIns="0" rIns="0" bIns="0" rtlCol="0">
            <a:spAutoFit/>
          </a:bodyPr>
          <a:lstStyle/>
          <a:p>
            <a:pPr marL="12700" marR="55244" algn="ctr">
              <a:lnSpc>
                <a:spcPts val="4200"/>
              </a:lnSpc>
              <a:spcBef>
                <a:spcPts val="695"/>
              </a:spcBef>
            </a:pPr>
            <a:r>
              <a:rPr lang="en-GB" sz="3200" b="1" spc="110" dirty="0">
                <a:solidFill>
                  <a:schemeClr val="bg1"/>
                </a:solidFill>
                <a:latin typeface="Arial" panose="020B0604020202020204" pitchFamily="34" charset="0"/>
                <a:cs typeface="Arial" panose="020B0604020202020204" pitchFamily="34" charset="0"/>
              </a:rPr>
              <a:t>Security and stability</a:t>
            </a:r>
          </a:p>
        </p:txBody>
      </p:sp>
      <p:sp>
        <p:nvSpPr>
          <p:cNvPr id="13" name="TextBox 12">
            <a:extLst>
              <a:ext uri="{FF2B5EF4-FFF2-40B4-BE49-F238E27FC236}">
                <a16:creationId xmlns:a16="http://schemas.microsoft.com/office/drawing/2014/main" id="{58528342-6563-47CE-8A53-541D2EBCE73B}"/>
              </a:ext>
            </a:extLst>
          </p:cNvPr>
          <p:cNvSpPr txBox="1"/>
          <p:nvPr/>
        </p:nvSpPr>
        <p:spPr>
          <a:xfrm>
            <a:off x="1523044" y="3491087"/>
            <a:ext cx="17577844" cy="6250884"/>
          </a:xfrm>
          <a:prstGeom prst="rect">
            <a:avLst/>
          </a:prstGeom>
          <a:ln w="38100">
            <a:solidFill>
              <a:srgbClr val="5692CE"/>
            </a:solidFill>
          </a:ln>
        </p:spPr>
        <p:txBody>
          <a:bodyPr vert="horz" wrap="square" lIns="0" tIns="0" rIns="0" bIns="0" rtlCol="0">
            <a:spAutoFit/>
          </a:bodyPr>
          <a:lstStyle/>
          <a:p>
            <a:pPr marL="12700" marR="55244">
              <a:lnSpc>
                <a:spcPts val="4200"/>
              </a:lnSpc>
              <a:spcBef>
                <a:spcPts val="695"/>
              </a:spcBef>
            </a:pPr>
            <a:endParaRPr lang="en-GB" sz="3200" b="1" spc="110" dirty="0">
              <a:solidFill>
                <a:srgbClr val="5692CE"/>
              </a:solidFill>
              <a:latin typeface="Arial" panose="020B0604020202020204" pitchFamily="34" charset="0"/>
              <a:cs typeface="Arial" panose="020B0604020202020204" pitchFamily="34" charset="0"/>
            </a:endParaRPr>
          </a:p>
        </p:txBody>
      </p:sp>
      <p:graphicFrame>
        <p:nvGraphicFramePr>
          <p:cNvPr id="5" name="Table 5">
            <a:extLst>
              <a:ext uri="{FF2B5EF4-FFF2-40B4-BE49-F238E27FC236}">
                <a16:creationId xmlns:a16="http://schemas.microsoft.com/office/drawing/2014/main" id="{744D9D96-6A96-445F-920F-71490AEEE41B}"/>
              </a:ext>
            </a:extLst>
          </p:cNvPr>
          <p:cNvGraphicFramePr>
            <a:graphicFrameLocks noGrp="1"/>
          </p:cNvGraphicFramePr>
          <p:nvPr>
            <p:extLst>
              <p:ext uri="{D42A27DB-BD31-4B8C-83A1-F6EECF244321}">
                <p14:modId xmlns:p14="http://schemas.microsoft.com/office/powerpoint/2010/main" val="188331837"/>
              </p:ext>
            </p:extLst>
          </p:nvPr>
        </p:nvGraphicFramePr>
        <p:xfrm>
          <a:off x="1411090" y="3365189"/>
          <a:ext cx="17787879" cy="7822241"/>
        </p:xfrm>
        <a:graphic>
          <a:graphicData uri="http://schemas.openxmlformats.org/drawingml/2006/table">
            <a:tbl>
              <a:tblPr firstRow="1" bandRow="1">
                <a:tableStyleId>{5C22544A-7EE6-4342-B048-85BDC9FD1C3A}</a:tableStyleId>
              </a:tblPr>
              <a:tblGrid>
                <a:gridCol w="5929293">
                  <a:extLst>
                    <a:ext uri="{9D8B030D-6E8A-4147-A177-3AD203B41FA5}">
                      <a16:colId xmlns:a16="http://schemas.microsoft.com/office/drawing/2014/main" val="547070355"/>
                    </a:ext>
                  </a:extLst>
                </a:gridCol>
                <a:gridCol w="5929293">
                  <a:extLst>
                    <a:ext uri="{9D8B030D-6E8A-4147-A177-3AD203B41FA5}">
                      <a16:colId xmlns:a16="http://schemas.microsoft.com/office/drawing/2014/main" val="1412113862"/>
                    </a:ext>
                  </a:extLst>
                </a:gridCol>
                <a:gridCol w="5929293">
                  <a:extLst>
                    <a:ext uri="{9D8B030D-6E8A-4147-A177-3AD203B41FA5}">
                      <a16:colId xmlns:a16="http://schemas.microsoft.com/office/drawing/2014/main" val="2589678712"/>
                    </a:ext>
                  </a:extLst>
                </a:gridCol>
              </a:tblGrid>
              <a:tr h="781361">
                <a:tc>
                  <a:txBody>
                    <a:bodyPr/>
                    <a:lstStyle/>
                    <a:p>
                      <a:r>
                        <a:rPr lang="en-GB" sz="2800" dirty="0"/>
                        <a:t>Environmental</a:t>
                      </a:r>
                    </a:p>
                  </a:txBody>
                  <a:tcPr/>
                </a:tc>
                <a:tc>
                  <a:txBody>
                    <a:bodyPr/>
                    <a:lstStyle/>
                    <a:p>
                      <a:r>
                        <a:rPr lang="en-GB" sz="2800" dirty="0"/>
                        <a:t>Attitudinal</a:t>
                      </a:r>
                    </a:p>
                  </a:txBody>
                  <a:tcPr/>
                </a:tc>
                <a:tc>
                  <a:txBody>
                    <a:bodyPr/>
                    <a:lstStyle/>
                    <a:p>
                      <a:r>
                        <a:rPr lang="en-GB" sz="2800" dirty="0"/>
                        <a:t>Institutional</a:t>
                      </a:r>
                    </a:p>
                  </a:txBody>
                  <a:tcPr/>
                </a:tc>
                <a:extLst>
                  <a:ext uri="{0D108BD9-81ED-4DB2-BD59-A6C34878D82A}">
                    <a16:rowId xmlns:a16="http://schemas.microsoft.com/office/drawing/2014/main" val="2419061309"/>
                  </a:ext>
                </a:extLst>
              </a:tr>
              <a:tr h="781361">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800" dirty="0">
                          <a:solidFill>
                            <a:schemeClr val="tx1"/>
                          </a:solidFill>
                        </a:rPr>
                        <a:t>Lack of national disability and inclusion strategies. </a:t>
                      </a:r>
                    </a:p>
                    <a:p>
                      <a:endParaRPr lang="en-GB" sz="2800" dirty="0">
                        <a:solidFill>
                          <a:schemeClr val="tx1"/>
                        </a:solidFill>
                      </a:endParaRPr>
                    </a:p>
                    <a:p>
                      <a:r>
                        <a:rPr lang="en-GB" sz="2800" dirty="0">
                          <a:solidFill>
                            <a:schemeClr val="tx1"/>
                          </a:solidFill>
                        </a:rPr>
                        <a:t>Lack of accessible infrastructure, including transport, offices, public buildings and schools.</a:t>
                      </a:r>
                    </a:p>
                    <a:p>
                      <a:endParaRPr lang="en-GB" sz="2800" dirty="0">
                        <a:solidFill>
                          <a:schemeClr val="tx1"/>
                        </a:solidFill>
                      </a:endParaRPr>
                    </a:p>
                    <a:p>
                      <a:r>
                        <a:rPr lang="en-GB" sz="2800" dirty="0">
                          <a:solidFill>
                            <a:schemeClr val="tx1"/>
                          </a:solidFill>
                        </a:rPr>
                        <a:t>Lack of inclusive education materials. </a:t>
                      </a:r>
                    </a:p>
                    <a:p>
                      <a:endParaRPr lang="en-GB" sz="2800" dirty="0">
                        <a:solidFill>
                          <a:schemeClr val="tx1"/>
                        </a:solidFill>
                      </a:endParaRPr>
                    </a:p>
                    <a:p>
                      <a:r>
                        <a:rPr lang="en-GB" sz="2800" dirty="0">
                          <a:solidFill>
                            <a:schemeClr val="tx1"/>
                          </a:solidFill>
                        </a:rPr>
                        <a:t>Lack of accessible information, including of available services. </a:t>
                      </a:r>
                    </a:p>
                    <a:p>
                      <a:endParaRPr lang="en-GB" sz="2800" dirty="0">
                        <a:solidFill>
                          <a:schemeClr val="tx1"/>
                        </a:solidFill>
                      </a:endParaRPr>
                    </a:p>
                    <a:p>
                      <a:r>
                        <a:rPr lang="en-GB" sz="2800" dirty="0">
                          <a:solidFill>
                            <a:schemeClr val="tx1"/>
                          </a:solidFill>
                        </a:rPr>
                        <a:t>Limited coverage of inclusive or disability-specific services in remote and marginalised areas.</a:t>
                      </a:r>
                    </a:p>
                  </a:txBody>
                  <a:tcPr/>
                </a:tc>
                <a:tc>
                  <a:txBody>
                    <a:bodyPr/>
                    <a:lstStyle/>
                    <a:p>
                      <a:r>
                        <a:rPr lang="en-GB" sz="2800" dirty="0"/>
                        <a:t>Existing gaps between people with disabilities and service providers which hinders access to opportunities.  </a:t>
                      </a:r>
                    </a:p>
                    <a:p>
                      <a:endParaRPr lang="en-GB" sz="2800" dirty="0"/>
                    </a:p>
                    <a:p>
                      <a:r>
                        <a:rPr lang="en-GB" sz="2800" dirty="0"/>
                        <a:t>Stigma and discrimination among service providers and employers. </a:t>
                      </a:r>
                    </a:p>
                    <a:p>
                      <a:endParaRPr lang="en-GB" sz="2800" dirty="0"/>
                    </a:p>
                    <a:p>
                      <a:r>
                        <a:rPr lang="en-GB" sz="2800" dirty="0"/>
                        <a:t>Lack of awareness of disability rights, including among persons with disabilities. </a:t>
                      </a:r>
                    </a:p>
                    <a:p>
                      <a:endParaRPr lang="en-GB" sz="2800" dirty="0"/>
                    </a:p>
                    <a:p>
                      <a:r>
                        <a:rPr lang="en-GB" sz="2800" dirty="0"/>
                        <a:t>Risk of violence and abuse; most cases committed by family members</a:t>
                      </a:r>
                      <a:r>
                        <a:rPr lang="en-GB" dirty="0"/>
                        <a:t>. </a:t>
                      </a:r>
                    </a:p>
                    <a:p>
                      <a:endParaRPr lang="en-GB" dirty="0"/>
                    </a:p>
                    <a:p>
                      <a:endParaRPr lang="en-GB" dirty="0"/>
                    </a:p>
                  </a:txBody>
                  <a:tcPr/>
                </a:tc>
                <a:tc>
                  <a:txBody>
                    <a:bodyPr/>
                    <a:lstStyle/>
                    <a:p>
                      <a:r>
                        <a:rPr lang="en-GB" sz="2800" strike="noStrike" dirty="0"/>
                        <a:t>Outdated and/ or contradictory legislation. </a:t>
                      </a:r>
                    </a:p>
                    <a:p>
                      <a:endParaRPr lang="en-GB" sz="2800" dirty="0"/>
                    </a:p>
                    <a:p>
                      <a:r>
                        <a:rPr lang="en-GB" sz="2800" dirty="0"/>
                        <a:t>Poor ministerial oversight, including limited strategies, policies and data. </a:t>
                      </a:r>
                    </a:p>
                    <a:p>
                      <a:endParaRPr lang="en-GB" sz="2800" dirty="0"/>
                    </a:p>
                    <a:p>
                      <a:r>
                        <a:rPr lang="en-GB" sz="2800" dirty="0"/>
                        <a:t>Poor monitoring mechanisms and/ or enforcement of legislation. </a:t>
                      </a:r>
                    </a:p>
                    <a:p>
                      <a:endParaRPr lang="en-GB" sz="2800" dirty="0"/>
                    </a:p>
                    <a:p>
                      <a:r>
                        <a:rPr lang="en-GB" sz="2800" dirty="0"/>
                        <a:t>Lack of coordination between responsible Ministries/ agencies. </a:t>
                      </a:r>
                    </a:p>
                    <a:p>
                      <a:endParaRPr lang="en-GB" sz="2800" dirty="0"/>
                    </a:p>
                    <a:p>
                      <a:r>
                        <a:rPr lang="en-GB" sz="2800" dirty="0"/>
                        <a:t>Lack of consultation with persons with disabilities.</a:t>
                      </a:r>
                    </a:p>
                  </a:txBody>
                  <a:tcPr/>
                </a:tc>
                <a:extLst>
                  <a:ext uri="{0D108BD9-81ED-4DB2-BD59-A6C34878D82A}">
                    <a16:rowId xmlns:a16="http://schemas.microsoft.com/office/drawing/2014/main" val="3503153659"/>
                  </a:ext>
                </a:extLst>
              </a:tr>
            </a:tbl>
          </a:graphicData>
        </a:graphic>
      </p:graphicFrame>
    </p:spTree>
    <p:extLst>
      <p:ext uri="{BB962C8B-B14F-4D97-AF65-F5344CB8AC3E}">
        <p14:creationId xmlns:p14="http://schemas.microsoft.com/office/powerpoint/2010/main" val="22053112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4CE13-A6AF-49F4-B3FB-80F12D52D9DA}"/>
              </a:ext>
            </a:extLst>
          </p:cNvPr>
          <p:cNvSpPr>
            <a:spLocks noGrp="1"/>
          </p:cNvSpPr>
          <p:nvPr>
            <p:ph type="ctrTitle"/>
          </p:nvPr>
        </p:nvSpPr>
        <p:spPr>
          <a:xfrm>
            <a:off x="1771130" y="5006603"/>
            <a:ext cx="16633848" cy="1296144"/>
          </a:xfrm>
        </p:spPr>
        <p:txBody>
          <a:bodyPr/>
          <a:lstStyle/>
          <a:p>
            <a:r>
              <a:rPr lang="en-GB" dirty="0"/>
              <a:t>Introducing disability inclusion</a:t>
            </a:r>
          </a:p>
        </p:txBody>
      </p:sp>
    </p:spTree>
    <p:extLst>
      <p:ext uri="{BB962C8B-B14F-4D97-AF65-F5344CB8AC3E}">
        <p14:creationId xmlns:p14="http://schemas.microsoft.com/office/powerpoint/2010/main" val="4436166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9">
            <a:extLst>
              <a:ext uri="{FF2B5EF4-FFF2-40B4-BE49-F238E27FC236}">
                <a16:creationId xmlns:a16="http://schemas.microsoft.com/office/drawing/2014/main" id="{EFFF4121-4B0B-4004-A7B0-F4034A79FA77}"/>
              </a:ext>
            </a:extLst>
          </p:cNvPr>
          <p:cNvSpPr txBox="1"/>
          <p:nvPr/>
        </p:nvSpPr>
        <p:spPr>
          <a:xfrm>
            <a:off x="1627114" y="2106315"/>
            <a:ext cx="16129792" cy="64633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3600" b="1" dirty="0">
                <a:solidFill>
                  <a:srgbClr val="094985"/>
                </a:solidFill>
                <a:latin typeface="Arial"/>
                <a:cs typeface="Arial"/>
              </a:rPr>
              <a:t>Status of disability inclusion in relation to the MENA strategy   </a:t>
            </a:r>
          </a:p>
        </p:txBody>
      </p:sp>
      <p:sp>
        <p:nvSpPr>
          <p:cNvPr id="2" name="Callout: Down Arrow 1">
            <a:extLst>
              <a:ext uri="{FF2B5EF4-FFF2-40B4-BE49-F238E27FC236}">
                <a16:creationId xmlns:a16="http://schemas.microsoft.com/office/drawing/2014/main" id="{80FDC481-BC6D-4891-98B8-A5E369CD21F0}"/>
              </a:ext>
            </a:extLst>
          </p:cNvPr>
          <p:cNvSpPr/>
          <p:nvPr/>
        </p:nvSpPr>
        <p:spPr>
          <a:xfrm>
            <a:off x="1547218" y="2997055"/>
            <a:ext cx="5368542" cy="1581086"/>
          </a:xfrm>
          <a:prstGeom prst="downArrowCallout">
            <a:avLst/>
          </a:prstGeom>
          <a:solidFill>
            <a:srgbClr val="5692CE"/>
          </a:solidFill>
        </p:spPr>
        <p:txBody>
          <a:bodyPr wrap="square" lIns="0" tIns="0" rIns="0" bIns="0" rtlCol="0" anchor="ctr"/>
          <a:lstStyle/>
          <a:p>
            <a:pPr algn="ctr"/>
            <a:endParaRPr lang="en-GB" dirty="0"/>
          </a:p>
        </p:txBody>
      </p:sp>
      <p:sp>
        <p:nvSpPr>
          <p:cNvPr id="3" name="Rectangle 2">
            <a:extLst>
              <a:ext uri="{FF2B5EF4-FFF2-40B4-BE49-F238E27FC236}">
                <a16:creationId xmlns:a16="http://schemas.microsoft.com/office/drawing/2014/main" id="{0C03C046-8AE5-4634-A953-C42C4116D69C}"/>
              </a:ext>
            </a:extLst>
          </p:cNvPr>
          <p:cNvSpPr/>
          <p:nvPr/>
        </p:nvSpPr>
        <p:spPr>
          <a:xfrm>
            <a:off x="7721720" y="2990555"/>
            <a:ext cx="5368542" cy="1008112"/>
          </a:xfrm>
          <a:prstGeom prst="rect">
            <a:avLst/>
          </a:prstGeom>
          <a:solidFill>
            <a:srgbClr val="5692CE"/>
          </a:solidFill>
        </p:spPr>
        <p:txBody>
          <a:bodyPr wrap="square" lIns="0" tIns="0" rIns="0" bIns="0" rtlCol="0" anchor="ctr"/>
          <a:lstStyle/>
          <a:p>
            <a:pPr algn="ctr"/>
            <a:endParaRPr lang="en-GB" dirty="0">
              <a:solidFill>
                <a:schemeClr val="bg1"/>
              </a:solidFill>
            </a:endParaRPr>
          </a:p>
        </p:txBody>
      </p:sp>
      <p:sp>
        <p:nvSpPr>
          <p:cNvPr id="10" name="Rectangle 9">
            <a:extLst>
              <a:ext uri="{FF2B5EF4-FFF2-40B4-BE49-F238E27FC236}">
                <a16:creationId xmlns:a16="http://schemas.microsoft.com/office/drawing/2014/main" id="{2E0EA224-5C48-4F0F-A6B1-34AE4EE5EB63}"/>
              </a:ext>
            </a:extLst>
          </p:cNvPr>
          <p:cNvSpPr/>
          <p:nvPr/>
        </p:nvSpPr>
        <p:spPr>
          <a:xfrm>
            <a:off x="13868474" y="2990379"/>
            <a:ext cx="5368542" cy="1008112"/>
          </a:xfrm>
          <a:prstGeom prst="rect">
            <a:avLst/>
          </a:prstGeom>
          <a:solidFill>
            <a:srgbClr val="5692CE"/>
          </a:solidFill>
        </p:spPr>
        <p:txBody>
          <a:bodyPr wrap="square" lIns="0" tIns="0" rIns="0" bIns="0" rtlCol="0" anchor="ctr"/>
          <a:lstStyle/>
          <a:p>
            <a:pPr algn="ctr"/>
            <a:endParaRPr lang="en-GB" dirty="0"/>
          </a:p>
        </p:txBody>
      </p:sp>
      <p:sp>
        <p:nvSpPr>
          <p:cNvPr id="4" name="TextBox 3">
            <a:extLst>
              <a:ext uri="{FF2B5EF4-FFF2-40B4-BE49-F238E27FC236}">
                <a16:creationId xmlns:a16="http://schemas.microsoft.com/office/drawing/2014/main" id="{7286A24B-E06E-4899-B920-B689EF740C0A}"/>
              </a:ext>
            </a:extLst>
          </p:cNvPr>
          <p:cNvSpPr txBox="1"/>
          <p:nvPr/>
        </p:nvSpPr>
        <p:spPr>
          <a:xfrm>
            <a:off x="1659172" y="2990379"/>
            <a:ext cx="5368542" cy="497380"/>
          </a:xfrm>
          <a:prstGeom prst="rect">
            <a:avLst/>
          </a:prstGeom>
        </p:spPr>
        <p:txBody>
          <a:bodyPr vert="horz" wrap="square" lIns="0" tIns="0" rIns="0" bIns="0" rtlCol="0">
            <a:spAutoFit/>
          </a:bodyPr>
          <a:lstStyle/>
          <a:p>
            <a:pPr marL="12700" marR="55244" algn="ctr">
              <a:lnSpc>
                <a:spcPts val="4200"/>
              </a:lnSpc>
              <a:spcBef>
                <a:spcPts val="695"/>
              </a:spcBef>
            </a:pPr>
            <a:r>
              <a:rPr lang="en-GB" sz="3200" b="1" spc="110" dirty="0">
                <a:solidFill>
                  <a:schemeClr val="bg1"/>
                </a:solidFill>
                <a:latin typeface="Arial" panose="020B0604020202020204" pitchFamily="34" charset="0"/>
                <a:cs typeface="Arial" panose="020B0604020202020204" pitchFamily="34" charset="0"/>
              </a:rPr>
              <a:t>Prosperity</a:t>
            </a:r>
          </a:p>
        </p:txBody>
      </p:sp>
      <p:sp>
        <p:nvSpPr>
          <p:cNvPr id="11" name="TextBox 10">
            <a:extLst>
              <a:ext uri="{FF2B5EF4-FFF2-40B4-BE49-F238E27FC236}">
                <a16:creationId xmlns:a16="http://schemas.microsoft.com/office/drawing/2014/main" id="{4307B75D-B1EC-4669-BE89-0DEB2F168F05}"/>
              </a:ext>
            </a:extLst>
          </p:cNvPr>
          <p:cNvSpPr txBox="1"/>
          <p:nvPr/>
        </p:nvSpPr>
        <p:spPr>
          <a:xfrm>
            <a:off x="7693972" y="2997055"/>
            <a:ext cx="5368542" cy="497380"/>
          </a:xfrm>
          <a:prstGeom prst="rect">
            <a:avLst/>
          </a:prstGeom>
        </p:spPr>
        <p:txBody>
          <a:bodyPr vert="horz" wrap="square" lIns="0" tIns="0" rIns="0" bIns="0" rtlCol="0">
            <a:spAutoFit/>
          </a:bodyPr>
          <a:lstStyle/>
          <a:p>
            <a:pPr marL="12700" marR="55244" algn="ctr">
              <a:lnSpc>
                <a:spcPts val="4200"/>
              </a:lnSpc>
              <a:spcBef>
                <a:spcPts val="695"/>
              </a:spcBef>
            </a:pPr>
            <a:r>
              <a:rPr lang="en-GB" sz="3200" b="1" spc="110" dirty="0">
                <a:solidFill>
                  <a:schemeClr val="bg1"/>
                </a:solidFill>
                <a:latin typeface="Arial" panose="020B0604020202020204" pitchFamily="34" charset="0"/>
                <a:cs typeface="Arial" panose="020B0604020202020204" pitchFamily="34" charset="0"/>
              </a:rPr>
              <a:t>Societal resilience</a:t>
            </a:r>
          </a:p>
        </p:txBody>
      </p:sp>
      <p:sp>
        <p:nvSpPr>
          <p:cNvPr id="12" name="TextBox 11">
            <a:extLst>
              <a:ext uri="{FF2B5EF4-FFF2-40B4-BE49-F238E27FC236}">
                <a16:creationId xmlns:a16="http://schemas.microsoft.com/office/drawing/2014/main" id="{187D52C1-82E7-4BE3-8686-319404A0E4B5}"/>
              </a:ext>
            </a:extLst>
          </p:cNvPr>
          <p:cNvSpPr txBox="1"/>
          <p:nvPr/>
        </p:nvSpPr>
        <p:spPr>
          <a:xfrm>
            <a:off x="13868474" y="2997055"/>
            <a:ext cx="5368542" cy="497380"/>
          </a:xfrm>
          <a:prstGeom prst="rect">
            <a:avLst/>
          </a:prstGeom>
        </p:spPr>
        <p:txBody>
          <a:bodyPr vert="horz" wrap="square" lIns="0" tIns="0" rIns="0" bIns="0" rtlCol="0">
            <a:spAutoFit/>
          </a:bodyPr>
          <a:lstStyle/>
          <a:p>
            <a:pPr marL="12700" marR="55244" algn="ctr">
              <a:lnSpc>
                <a:spcPts val="4200"/>
              </a:lnSpc>
              <a:spcBef>
                <a:spcPts val="695"/>
              </a:spcBef>
            </a:pPr>
            <a:r>
              <a:rPr lang="en-GB" sz="3200" b="1" spc="110" dirty="0">
                <a:solidFill>
                  <a:schemeClr val="bg1"/>
                </a:solidFill>
                <a:latin typeface="Arial" panose="020B0604020202020204" pitchFamily="34" charset="0"/>
                <a:cs typeface="Arial" panose="020B0604020202020204" pitchFamily="34" charset="0"/>
              </a:rPr>
              <a:t>Security and stability</a:t>
            </a:r>
          </a:p>
        </p:txBody>
      </p:sp>
      <p:sp>
        <p:nvSpPr>
          <p:cNvPr id="13" name="TextBox 12">
            <a:extLst>
              <a:ext uri="{FF2B5EF4-FFF2-40B4-BE49-F238E27FC236}">
                <a16:creationId xmlns:a16="http://schemas.microsoft.com/office/drawing/2014/main" id="{58528342-6563-47CE-8A53-541D2EBCE73B}"/>
              </a:ext>
            </a:extLst>
          </p:cNvPr>
          <p:cNvSpPr txBox="1"/>
          <p:nvPr/>
        </p:nvSpPr>
        <p:spPr>
          <a:xfrm>
            <a:off x="1659172" y="4588367"/>
            <a:ext cx="17577844" cy="6250884"/>
          </a:xfrm>
          <a:prstGeom prst="rect">
            <a:avLst/>
          </a:prstGeom>
          <a:ln w="38100">
            <a:solidFill>
              <a:srgbClr val="5692CE"/>
            </a:solidFill>
          </a:ln>
        </p:spPr>
        <p:txBody>
          <a:bodyPr vert="horz" wrap="square" lIns="0" tIns="0" rIns="0" bIns="0" rtlCol="0">
            <a:spAutoFit/>
          </a:bodyPr>
          <a:lstStyle/>
          <a:p>
            <a:pPr marL="12700" marR="55244">
              <a:lnSpc>
                <a:spcPts val="4200"/>
              </a:lnSpc>
              <a:spcBef>
                <a:spcPts val="695"/>
              </a:spcBef>
            </a:pPr>
            <a:endParaRPr lang="en-GB" sz="3200" b="1" spc="110" dirty="0">
              <a:solidFill>
                <a:srgbClr val="5692CE"/>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DA906409-C12D-4630-9005-2C25B524B44A}"/>
              </a:ext>
            </a:extLst>
          </p:cNvPr>
          <p:cNvSpPr txBox="1"/>
          <p:nvPr/>
        </p:nvSpPr>
        <p:spPr>
          <a:xfrm>
            <a:off x="1843138" y="4588367"/>
            <a:ext cx="17393878" cy="6511847"/>
          </a:xfrm>
          <a:prstGeom prst="rect">
            <a:avLst/>
          </a:prstGeom>
        </p:spPr>
        <p:txBody>
          <a:bodyPr vert="horz" wrap="square" lIns="0" tIns="0" rIns="0" bIns="0" rtlCol="0">
            <a:spAutoFit/>
          </a:bodyPr>
          <a:lstStyle/>
          <a:p>
            <a:pPr marL="12700" marR="55244">
              <a:lnSpc>
                <a:spcPts val="4200"/>
              </a:lnSpc>
              <a:spcBef>
                <a:spcPts val="695"/>
              </a:spcBef>
            </a:pPr>
            <a:r>
              <a:rPr lang="en-GB" sz="2800" b="1" spc="110" dirty="0">
                <a:cs typeface="Arial" panose="020B0604020202020204" pitchFamily="34" charset="0"/>
              </a:rPr>
              <a:t>Infrastructure and transport: </a:t>
            </a:r>
          </a:p>
          <a:p>
            <a:pPr marL="12700" marR="55244">
              <a:lnSpc>
                <a:spcPts val="4200"/>
              </a:lnSpc>
              <a:spcBef>
                <a:spcPts val="695"/>
              </a:spcBef>
            </a:pPr>
            <a:r>
              <a:rPr lang="en-GB" sz="2800" dirty="0">
                <a:effectLst/>
                <a:ea typeface="Calibri" panose="020F0502020204030204" pitchFamily="34" charset="0"/>
                <a:cs typeface="Arial" panose="020B0604020202020204" pitchFamily="34" charset="0"/>
              </a:rPr>
              <a:t>‘</a:t>
            </a:r>
            <a:r>
              <a:rPr lang="en-GB" sz="2800" i="1" dirty="0">
                <a:effectLst/>
                <a:ea typeface="Calibri" panose="020F0502020204030204" pitchFamily="34" charset="0"/>
                <a:cs typeface="Arial" panose="020B0604020202020204" pitchFamily="34" charset="0"/>
              </a:rPr>
              <a:t>Even when transport is available and persons with disabilities are able to pay, almost all of the transport is inaccessible to people who have visual impairments, use a wheelchair or have other disabilities; information that is easy to read for persons with learning disabilities is also absent…. Independent travel it seems, for persons with disabilities in the Middle East is extremely difficult and many times impossible</a:t>
            </a:r>
            <a:r>
              <a:rPr lang="en-GB" sz="2800" dirty="0">
                <a:effectLst/>
                <a:ea typeface="Calibri" panose="020F0502020204030204" pitchFamily="34" charset="0"/>
                <a:cs typeface="Arial" panose="020B0604020202020204" pitchFamily="34" charset="0"/>
              </a:rPr>
              <a:t>.’ </a:t>
            </a:r>
          </a:p>
          <a:p>
            <a:pPr marL="12700" marR="55244">
              <a:lnSpc>
                <a:spcPts val="4200"/>
              </a:lnSpc>
              <a:spcBef>
                <a:spcPts val="695"/>
              </a:spcBef>
            </a:pPr>
            <a:r>
              <a:rPr lang="en-GB" sz="2800" b="1" spc="110" dirty="0">
                <a:cs typeface="Arial" panose="020B0604020202020204" pitchFamily="34" charset="0"/>
              </a:rPr>
              <a:t>Employment: </a:t>
            </a:r>
            <a:r>
              <a:rPr lang="en-GB" sz="2800" b="1" spc="110" dirty="0">
                <a:highlight>
                  <a:srgbClr val="FFFF00"/>
                </a:highlight>
                <a:cs typeface="Arial" panose="020B0604020202020204" pitchFamily="34" charset="0"/>
              </a:rPr>
              <a:t> </a:t>
            </a:r>
          </a:p>
          <a:p>
            <a:pPr marL="469900" marR="55244" indent="-457200">
              <a:lnSpc>
                <a:spcPts val="4200"/>
              </a:lnSpc>
              <a:spcBef>
                <a:spcPts val="695"/>
              </a:spcBef>
              <a:buFont typeface="Wingdings" panose="05000000000000000000" pitchFamily="2" charset="2"/>
              <a:buChar char="Ø"/>
            </a:pPr>
            <a:r>
              <a:rPr lang="en-GB" sz="2800" spc="110" dirty="0">
                <a:cs typeface="Arial" panose="020B0604020202020204" pitchFamily="34" charset="0"/>
              </a:rPr>
              <a:t>High unemployment rates despite employment quotas.</a:t>
            </a:r>
          </a:p>
          <a:p>
            <a:pPr marL="469900" marR="55244" indent="-457200">
              <a:lnSpc>
                <a:spcPts val="4200"/>
              </a:lnSpc>
              <a:spcBef>
                <a:spcPts val="695"/>
              </a:spcBef>
              <a:buFont typeface="Wingdings" panose="05000000000000000000" pitchFamily="2" charset="2"/>
              <a:buChar char="Ø"/>
            </a:pPr>
            <a:r>
              <a:rPr lang="en-GB" sz="2800" spc="110" dirty="0">
                <a:cs typeface="Arial" panose="020B0604020202020204" pitchFamily="34" charset="0"/>
              </a:rPr>
              <a:t>Poor legislation and/ or enforcement is facilitating employment discrimination.</a:t>
            </a:r>
          </a:p>
          <a:p>
            <a:pPr marL="469900" marR="55244" indent="-457200">
              <a:lnSpc>
                <a:spcPts val="4200"/>
              </a:lnSpc>
              <a:spcBef>
                <a:spcPts val="695"/>
              </a:spcBef>
              <a:buFont typeface="Wingdings" panose="05000000000000000000" pitchFamily="2" charset="2"/>
              <a:buChar char="Ø"/>
            </a:pPr>
            <a:r>
              <a:rPr lang="en-GB" sz="2800" spc="110" dirty="0">
                <a:cs typeface="Arial" panose="020B0604020202020204" pitchFamily="34" charset="0"/>
              </a:rPr>
              <a:t>Disability-targeted vocational training and small loans.  </a:t>
            </a:r>
          </a:p>
          <a:p>
            <a:pPr marL="12700" marR="55244">
              <a:lnSpc>
                <a:spcPts val="4200"/>
              </a:lnSpc>
              <a:spcBef>
                <a:spcPts val="695"/>
              </a:spcBef>
            </a:pPr>
            <a:endParaRPr lang="en-GB" sz="2800" b="1" spc="110" dirty="0">
              <a:solidFill>
                <a:srgbClr val="5692CE"/>
              </a:solidFill>
              <a:cs typeface="Arial" panose="020B0604020202020204" pitchFamily="34" charset="0"/>
            </a:endParaRPr>
          </a:p>
          <a:p>
            <a:pPr marL="12700" marR="55244">
              <a:lnSpc>
                <a:spcPts val="4200"/>
              </a:lnSpc>
              <a:spcBef>
                <a:spcPts val="695"/>
              </a:spcBef>
            </a:pPr>
            <a:endParaRPr lang="en-GB" sz="3200" b="1" spc="110" dirty="0">
              <a:solidFill>
                <a:srgbClr val="5692C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7662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9">
            <a:extLst>
              <a:ext uri="{FF2B5EF4-FFF2-40B4-BE49-F238E27FC236}">
                <a16:creationId xmlns:a16="http://schemas.microsoft.com/office/drawing/2014/main" id="{EFFF4121-4B0B-4004-A7B0-F4034A79FA77}"/>
              </a:ext>
            </a:extLst>
          </p:cNvPr>
          <p:cNvSpPr txBox="1"/>
          <p:nvPr/>
        </p:nvSpPr>
        <p:spPr>
          <a:xfrm>
            <a:off x="1627114" y="2106315"/>
            <a:ext cx="16129792" cy="64633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3600" b="1" dirty="0">
                <a:solidFill>
                  <a:srgbClr val="094985"/>
                </a:solidFill>
                <a:latin typeface="Arial"/>
                <a:cs typeface="Arial"/>
              </a:rPr>
              <a:t>Status of disability inclusion in relation to the MENA strategy   </a:t>
            </a:r>
          </a:p>
        </p:txBody>
      </p:sp>
      <p:sp>
        <p:nvSpPr>
          <p:cNvPr id="2" name="Callout: Down Arrow 1">
            <a:extLst>
              <a:ext uri="{FF2B5EF4-FFF2-40B4-BE49-F238E27FC236}">
                <a16:creationId xmlns:a16="http://schemas.microsoft.com/office/drawing/2014/main" id="{80FDC481-BC6D-4891-98B8-A5E369CD21F0}"/>
              </a:ext>
            </a:extLst>
          </p:cNvPr>
          <p:cNvSpPr/>
          <p:nvPr/>
        </p:nvSpPr>
        <p:spPr>
          <a:xfrm>
            <a:off x="7763823" y="2993469"/>
            <a:ext cx="5368542" cy="1581086"/>
          </a:xfrm>
          <a:prstGeom prst="downArrowCallout">
            <a:avLst/>
          </a:prstGeom>
          <a:solidFill>
            <a:srgbClr val="5692CE"/>
          </a:solidFill>
        </p:spPr>
        <p:txBody>
          <a:bodyPr wrap="square" lIns="0" tIns="0" rIns="0" bIns="0" rtlCol="0" anchor="ctr"/>
          <a:lstStyle/>
          <a:p>
            <a:pPr algn="ctr"/>
            <a:endParaRPr lang="en-GB" dirty="0"/>
          </a:p>
        </p:txBody>
      </p:sp>
      <p:sp>
        <p:nvSpPr>
          <p:cNvPr id="3" name="Rectangle 2">
            <a:extLst>
              <a:ext uri="{FF2B5EF4-FFF2-40B4-BE49-F238E27FC236}">
                <a16:creationId xmlns:a16="http://schemas.microsoft.com/office/drawing/2014/main" id="{0C03C046-8AE5-4634-A953-C42C4116D69C}"/>
              </a:ext>
            </a:extLst>
          </p:cNvPr>
          <p:cNvSpPr/>
          <p:nvPr/>
        </p:nvSpPr>
        <p:spPr>
          <a:xfrm>
            <a:off x="1659172" y="2990379"/>
            <a:ext cx="5368542" cy="1008112"/>
          </a:xfrm>
          <a:prstGeom prst="rect">
            <a:avLst/>
          </a:prstGeom>
          <a:solidFill>
            <a:srgbClr val="5692CE"/>
          </a:solidFill>
        </p:spPr>
        <p:txBody>
          <a:bodyPr wrap="square" lIns="0" tIns="0" rIns="0" bIns="0" rtlCol="0" anchor="ctr"/>
          <a:lstStyle/>
          <a:p>
            <a:pPr algn="ctr"/>
            <a:endParaRPr lang="en-GB" dirty="0">
              <a:solidFill>
                <a:schemeClr val="bg1"/>
              </a:solidFill>
            </a:endParaRPr>
          </a:p>
        </p:txBody>
      </p:sp>
      <p:sp>
        <p:nvSpPr>
          <p:cNvPr id="10" name="Rectangle 9">
            <a:extLst>
              <a:ext uri="{FF2B5EF4-FFF2-40B4-BE49-F238E27FC236}">
                <a16:creationId xmlns:a16="http://schemas.microsoft.com/office/drawing/2014/main" id="{2E0EA224-5C48-4F0F-A6B1-34AE4EE5EB63}"/>
              </a:ext>
            </a:extLst>
          </p:cNvPr>
          <p:cNvSpPr/>
          <p:nvPr/>
        </p:nvSpPr>
        <p:spPr>
          <a:xfrm>
            <a:off x="13868474" y="2990379"/>
            <a:ext cx="5368542" cy="1008112"/>
          </a:xfrm>
          <a:prstGeom prst="rect">
            <a:avLst/>
          </a:prstGeom>
          <a:solidFill>
            <a:srgbClr val="5692CE"/>
          </a:solidFill>
        </p:spPr>
        <p:txBody>
          <a:bodyPr wrap="square" lIns="0" tIns="0" rIns="0" bIns="0" rtlCol="0" anchor="ctr"/>
          <a:lstStyle/>
          <a:p>
            <a:pPr algn="ctr"/>
            <a:endParaRPr lang="en-GB" dirty="0"/>
          </a:p>
        </p:txBody>
      </p:sp>
      <p:sp>
        <p:nvSpPr>
          <p:cNvPr id="4" name="TextBox 3">
            <a:extLst>
              <a:ext uri="{FF2B5EF4-FFF2-40B4-BE49-F238E27FC236}">
                <a16:creationId xmlns:a16="http://schemas.microsoft.com/office/drawing/2014/main" id="{7286A24B-E06E-4899-B920-B689EF740C0A}"/>
              </a:ext>
            </a:extLst>
          </p:cNvPr>
          <p:cNvSpPr txBox="1"/>
          <p:nvPr/>
        </p:nvSpPr>
        <p:spPr>
          <a:xfrm>
            <a:off x="1659172" y="2990379"/>
            <a:ext cx="5368542" cy="497380"/>
          </a:xfrm>
          <a:prstGeom prst="rect">
            <a:avLst/>
          </a:prstGeom>
        </p:spPr>
        <p:txBody>
          <a:bodyPr vert="horz" wrap="square" lIns="0" tIns="0" rIns="0" bIns="0" rtlCol="0">
            <a:spAutoFit/>
          </a:bodyPr>
          <a:lstStyle/>
          <a:p>
            <a:pPr marL="12700" marR="55244" algn="ctr">
              <a:lnSpc>
                <a:spcPts val="4200"/>
              </a:lnSpc>
              <a:spcBef>
                <a:spcPts val="695"/>
              </a:spcBef>
            </a:pPr>
            <a:r>
              <a:rPr lang="en-GB" sz="3200" b="1" spc="110" dirty="0">
                <a:solidFill>
                  <a:schemeClr val="bg1"/>
                </a:solidFill>
                <a:latin typeface="Arial" panose="020B0604020202020204" pitchFamily="34" charset="0"/>
                <a:cs typeface="Arial" panose="020B0604020202020204" pitchFamily="34" charset="0"/>
              </a:rPr>
              <a:t>Prosperity</a:t>
            </a:r>
          </a:p>
        </p:txBody>
      </p:sp>
      <p:sp>
        <p:nvSpPr>
          <p:cNvPr id="11" name="TextBox 10">
            <a:extLst>
              <a:ext uri="{FF2B5EF4-FFF2-40B4-BE49-F238E27FC236}">
                <a16:creationId xmlns:a16="http://schemas.microsoft.com/office/drawing/2014/main" id="{4307B75D-B1EC-4669-BE89-0DEB2F168F05}"/>
              </a:ext>
            </a:extLst>
          </p:cNvPr>
          <p:cNvSpPr txBox="1"/>
          <p:nvPr/>
        </p:nvSpPr>
        <p:spPr>
          <a:xfrm>
            <a:off x="7693972" y="2997055"/>
            <a:ext cx="5368542" cy="497380"/>
          </a:xfrm>
          <a:prstGeom prst="rect">
            <a:avLst/>
          </a:prstGeom>
        </p:spPr>
        <p:txBody>
          <a:bodyPr vert="horz" wrap="square" lIns="0" tIns="0" rIns="0" bIns="0" rtlCol="0">
            <a:spAutoFit/>
          </a:bodyPr>
          <a:lstStyle/>
          <a:p>
            <a:pPr marL="12700" marR="55244" algn="ctr">
              <a:lnSpc>
                <a:spcPts val="4200"/>
              </a:lnSpc>
              <a:spcBef>
                <a:spcPts val="695"/>
              </a:spcBef>
            </a:pPr>
            <a:r>
              <a:rPr lang="en-GB" sz="3200" b="1" spc="110" dirty="0">
                <a:solidFill>
                  <a:schemeClr val="bg1"/>
                </a:solidFill>
                <a:latin typeface="Arial" panose="020B0604020202020204" pitchFamily="34" charset="0"/>
                <a:cs typeface="Arial" panose="020B0604020202020204" pitchFamily="34" charset="0"/>
              </a:rPr>
              <a:t>Societal resilience</a:t>
            </a:r>
          </a:p>
        </p:txBody>
      </p:sp>
      <p:sp>
        <p:nvSpPr>
          <p:cNvPr id="12" name="TextBox 11">
            <a:extLst>
              <a:ext uri="{FF2B5EF4-FFF2-40B4-BE49-F238E27FC236}">
                <a16:creationId xmlns:a16="http://schemas.microsoft.com/office/drawing/2014/main" id="{187D52C1-82E7-4BE3-8686-319404A0E4B5}"/>
              </a:ext>
            </a:extLst>
          </p:cNvPr>
          <p:cNvSpPr txBox="1"/>
          <p:nvPr/>
        </p:nvSpPr>
        <p:spPr>
          <a:xfrm>
            <a:off x="13868474" y="2997055"/>
            <a:ext cx="5368542" cy="497380"/>
          </a:xfrm>
          <a:prstGeom prst="rect">
            <a:avLst/>
          </a:prstGeom>
        </p:spPr>
        <p:txBody>
          <a:bodyPr vert="horz" wrap="square" lIns="0" tIns="0" rIns="0" bIns="0" rtlCol="0">
            <a:spAutoFit/>
          </a:bodyPr>
          <a:lstStyle/>
          <a:p>
            <a:pPr marL="12700" marR="55244" algn="ctr">
              <a:lnSpc>
                <a:spcPts val="4200"/>
              </a:lnSpc>
              <a:spcBef>
                <a:spcPts val="695"/>
              </a:spcBef>
            </a:pPr>
            <a:r>
              <a:rPr lang="en-GB" sz="3200" b="1" spc="110" dirty="0">
                <a:solidFill>
                  <a:schemeClr val="bg1"/>
                </a:solidFill>
                <a:latin typeface="Arial" panose="020B0604020202020204" pitchFamily="34" charset="0"/>
                <a:cs typeface="Arial" panose="020B0604020202020204" pitchFamily="34" charset="0"/>
              </a:rPr>
              <a:t>Security and stability</a:t>
            </a:r>
          </a:p>
        </p:txBody>
      </p:sp>
      <p:sp>
        <p:nvSpPr>
          <p:cNvPr id="13" name="TextBox 12">
            <a:extLst>
              <a:ext uri="{FF2B5EF4-FFF2-40B4-BE49-F238E27FC236}">
                <a16:creationId xmlns:a16="http://schemas.microsoft.com/office/drawing/2014/main" id="{057A2429-32EB-43A2-88BF-8A13A78871F5}"/>
              </a:ext>
            </a:extLst>
          </p:cNvPr>
          <p:cNvSpPr txBox="1"/>
          <p:nvPr/>
        </p:nvSpPr>
        <p:spPr>
          <a:xfrm>
            <a:off x="1659172" y="4588367"/>
            <a:ext cx="17577844" cy="6250884"/>
          </a:xfrm>
          <a:prstGeom prst="rect">
            <a:avLst/>
          </a:prstGeom>
          <a:ln w="38100">
            <a:solidFill>
              <a:srgbClr val="5692CE"/>
            </a:solidFill>
          </a:ln>
        </p:spPr>
        <p:txBody>
          <a:bodyPr vert="horz" wrap="square" lIns="0" tIns="0" rIns="0" bIns="0" rtlCol="0">
            <a:spAutoFit/>
          </a:bodyPr>
          <a:lstStyle/>
          <a:p>
            <a:pPr marL="12700" marR="55244">
              <a:lnSpc>
                <a:spcPts val="4200"/>
              </a:lnSpc>
              <a:spcBef>
                <a:spcPts val="695"/>
              </a:spcBef>
            </a:pPr>
            <a:endParaRPr lang="en-GB" sz="3200" b="1" spc="110" dirty="0">
              <a:solidFill>
                <a:srgbClr val="5692CE"/>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DF222AA-8D3D-4C78-93FC-6E7C501D0CCF}"/>
              </a:ext>
            </a:extLst>
          </p:cNvPr>
          <p:cNvSpPr txBox="1"/>
          <p:nvPr/>
        </p:nvSpPr>
        <p:spPr>
          <a:xfrm>
            <a:off x="1659172" y="4588367"/>
            <a:ext cx="17577844" cy="5961568"/>
          </a:xfrm>
          <a:prstGeom prst="rect">
            <a:avLst/>
          </a:prstGeom>
        </p:spPr>
        <p:txBody>
          <a:bodyPr vert="horz" wrap="square" lIns="0" tIns="0" rIns="0" bIns="0" rtlCol="0">
            <a:spAutoFit/>
          </a:bodyPr>
          <a:lstStyle/>
          <a:p>
            <a:pPr marL="12700" marR="55244">
              <a:lnSpc>
                <a:spcPts val="4200"/>
              </a:lnSpc>
              <a:spcBef>
                <a:spcPts val="695"/>
              </a:spcBef>
            </a:pPr>
            <a:r>
              <a:rPr lang="en-GB" sz="2800" b="1" dirty="0">
                <a:ea typeface="Calibri" panose="020F0502020204030204" pitchFamily="34" charset="0"/>
                <a:cs typeface="Times New Roman" panose="02020603050405020304" pitchFamily="18" charset="0"/>
              </a:rPr>
              <a:t>Inclusive education:</a:t>
            </a:r>
          </a:p>
          <a:p>
            <a:pPr marL="469900" marR="55244" indent="-457200">
              <a:lnSpc>
                <a:spcPts val="4200"/>
              </a:lnSpc>
              <a:spcBef>
                <a:spcPts val="695"/>
              </a:spcBef>
              <a:buFont typeface="Wingdings" panose="05000000000000000000" pitchFamily="2" charset="2"/>
              <a:buChar char="Ø"/>
            </a:pPr>
            <a:r>
              <a:rPr lang="en-GB" sz="2800" dirty="0">
                <a:ea typeface="Calibri" panose="020F0502020204030204" pitchFamily="34" charset="0"/>
                <a:cs typeface="Times New Roman" panose="02020603050405020304" pitchFamily="18" charset="0"/>
              </a:rPr>
              <a:t>Morocco; moving from segregated schools to mainstream education</a:t>
            </a:r>
            <a:r>
              <a:rPr lang="en-GB" sz="2800" b="1" dirty="0">
                <a:ea typeface="Calibri" panose="020F0502020204030204" pitchFamily="34" charset="0"/>
                <a:cs typeface="Times New Roman" panose="02020603050405020304" pitchFamily="18" charset="0"/>
              </a:rPr>
              <a:t>.</a:t>
            </a:r>
          </a:p>
          <a:p>
            <a:pPr marL="469900" marR="55244" indent="-457200">
              <a:lnSpc>
                <a:spcPts val="4200"/>
              </a:lnSpc>
              <a:spcBef>
                <a:spcPts val="695"/>
              </a:spcBef>
              <a:buFont typeface="Wingdings" panose="05000000000000000000" pitchFamily="2" charset="2"/>
              <a:buChar char="Ø"/>
            </a:pPr>
            <a:r>
              <a:rPr lang="en-GB" sz="2800" dirty="0">
                <a:ea typeface="Calibri" panose="020F0502020204030204" pitchFamily="34" charset="0"/>
                <a:cs typeface="Times New Roman" panose="02020603050405020304" pitchFamily="18" charset="0"/>
              </a:rPr>
              <a:t>Iraq; national inclusive education framework. </a:t>
            </a:r>
          </a:p>
          <a:p>
            <a:pPr marL="12700" marR="55244">
              <a:lnSpc>
                <a:spcPts val="4200"/>
              </a:lnSpc>
              <a:spcBef>
                <a:spcPts val="695"/>
              </a:spcBef>
            </a:pPr>
            <a:r>
              <a:rPr lang="en-GB" sz="2800" b="1" dirty="0">
                <a:ea typeface="Calibri" panose="020F0502020204030204" pitchFamily="34" charset="0"/>
                <a:cs typeface="Times New Roman" panose="02020603050405020304" pitchFamily="18" charset="0"/>
              </a:rPr>
              <a:t>Political participation: </a:t>
            </a:r>
          </a:p>
          <a:p>
            <a:pPr marL="469900" marR="55244" indent="-457200">
              <a:lnSpc>
                <a:spcPts val="4200"/>
              </a:lnSpc>
              <a:spcBef>
                <a:spcPts val="695"/>
              </a:spcBef>
              <a:buFont typeface="Wingdings" panose="05000000000000000000" pitchFamily="2" charset="2"/>
              <a:buChar char="Ø"/>
            </a:pPr>
            <a:r>
              <a:rPr lang="en-GB" sz="2800" dirty="0">
                <a:effectLst/>
                <a:ea typeface="Calibri" panose="020F0502020204030204" pitchFamily="34" charset="0"/>
                <a:cs typeface="Times New Roman" panose="02020603050405020304" pitchFamily="18" charset="0"/>
              </a:rPr>
              <a:t>In Libya, 2012 General National Congress polling stations were not accessible. 2014 elections of the House of Representatives, had 165 polling stations equipped for persons with disabilities. </a:t>
            </a:r>
          </a:p>
          <a:p>
            <a:pPr marL="469900" marR="55244" indent="-457200">
              <a:lnSpc>
                <a:spcPts val="4200"/>
              </a:lnSpc>
              <a:spcBef>
                <a:spcPts val="695"/>
              </a:spcBef>
              <a:buFont typeface="Wingdings" panose="05000000000000000000" pitchFamily="2" charset="2"/>
              <a:buChar char="Ø"/>
            </a:pPr>
            <a:r>
              <a:rPr lang="en-GB" sz="2800" dirty="0">
                <a:ea typeface="Calibri" panose="020F0502020204030204" pitchFamily="34" charset="0"/>
                <a:cs typeface="Times New Roman" panose="02020603050405020304" pitchFamily="18" charset="0"/>
              </a:rPr>
              <a:t>In Egypt, the 2014 Constitution necessitates representation in the parliament, as a result 8 MPs with disabilities were appointed in the 2015 parliament </a:t>
            </a:r>
          </a:p>
          <a:p>
            <a:pPr marL="12700" marR="55244">
              <a:lnSpc>
                <a:spcPts val="4200"/>
              </a:lnSpc>
              <a:spcBef>
                <a:spcPts val="695"/>
              </a:spcBef>
            </a:pPr>
            <a:r>
              <a:rPr lang="en-GB" sz="2800" b="1" dirty="0">
                <a:ea typeface="Calibri" panose="020F0502020204030204" pitchFamily="34" charset="0"/>
                <a:cs typeface="Times New Roman" panose="02020603050405020304" pitchFamily="18" charset="0"/>
              </a:rPr>
              <a:t>Inclusive health services</a:t>
            </a:r>
          </a:p>
          <a:p>
            <a:pPr marL="469900" marR="55244" indent="-457200">
              <a:lnSpc>
                <a:spcPts val="4200"/>
              </a:lnSpc>
              <a:spcBef>
                <a:spcPts val="695"/>
              </a:spcBef>
              <a:buFont typeface="Wingdings" panose="05000000000000000000" pitchFamily="2" charset="2"/>
              <a:buChar char="Ø"/>
            </a:pPr>
            <a:r>
              <a:rPr lang="en-GB" sz="2800" dirty="0">
                <a:ea typeface="Calibri" panose="020F0502020204030204" pitchFamily="34" charset="0"/>
                <a:cs typeface="Times New Roman" panose="02020603050405020304" pitchFamily="18" charset="0"/>
              </a:rPr>
              <a:t>Broadly of poor quality and not CRPD aligned, despite government and NGOs</a:t>
            </a:r>
          </a:p>
        </p:txBody>
      </p:sp>
    </p:spTree>
    <p:extLst>
      <p:ext uri="{BB962C8B-B14F-4D97-AF65-F5344CB8AC3E}">
        <p14:creationId xmlns:p14="http://schemas.microsoft.com/office/powerpoint/2010/main" val="7773489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9">
            <a:extLst>
              <a:ext uri="{FF2B5EF4-FFF2-40B4-BE49-F238E27FC236}">
                <a16:creationId xmlns:a16="http://schemas.microsoft.com/office/drawing/2014/main" id="{EFFF4121-4B0B-4004-A7B0-F4034A79FA77}"/>
              </a:ext>
            </a:extLst>
          </p:cNvPr>
          <p:cNvSpPr txBox="1"/>
          <p:nvPr/>
        </p:nvSpPr>
        <p:spPr>
          <a:xfrm>
            <a:off x="1627114" y="2106315"/>
            <a:ext cx="16129792" cy="64633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3600" b="1" dirty="0">
                <a:solidFill>
                  <a:srgbClr val="094985"/>
                </a:solidFill>
                <a:latin typeface="Arial"/>
                <a:cs typeface="Arial"/>
              </a:rPr>
              <a:t>Status of disability inclusion in relation to the MENA strategy   </a:t>
            </a:r>
          </a:p>
        </p:txBody>
      </p:sp>
      <p:sp>
        <p:nvSpPr>
          <p:cNvPr id="2" name="Callout: Down Arrow 1">
            <a:extLst>
              <a:ext uri="{FF2B5EF4-FFF2-40B4-BE49-F238E27FC236}">
                <a16:creationId xmlns:a16="http://schemas.microsoft.com/office/drawing/2014/main" id="{80FDC481-BC6D-4891-98B8-A5E369CD21F0}"/>
              </a:ext>
            </a:extLst>
          </p:cNvPr>
          <p:cNvSpPr/>
          <p:nvPr/>
        </p:nvSpPr>
        <p:spPr>
          <a:xfrm>
            <a:off x="13868474" y="3007281"/>
            <a:ext cx="5368542" cy="1581086"/>
          </a:xfrm>
          <a:prstGeom prst="downArrowCallout">
            <a:avLst/>
          </a:prstGeom>
          <a:solidFill>
            <a:srgbClr val="5692CE"/>
          </a:solidFill>
        </p:spPr>
        <p:txBody>
          <a:bodyPr wrap="square" lIns="0" tIns="0" rIns="0" bIns="0" rtlCol="0" anchor="ctr"/>
          <a:lstStyle/>
          <a:p>
            <a:pPr algn="ctr"/>
            <a:endParaRPr lang="en-GB" dirty="0"/>
          </a:p>
        </p:txBody>
      </p:sp>
      <p:sp>
        <p:nvSpPr>
          <p:cNvPr id="3" name="Rectangle 2">
            <a:extLst>
              <a:ext uri="{FF2B5EF4-FFF2-40B4-BE49-F238E27FC236}">
                <a16:creationId xmlns:a16="http://schemas.microsoft.com/office/drawing/2014/main" id="{0C03C046-8AE5-4634-A953-C42C4116D69C}"/>
              </a:ext>
            </a:extLst>
          </p:cNvPr>
          <p:cNvSpPr/>
          <p:nvPr/>
        </p:nvSpPr>
        <p:spPr>
          <a:xfrm>
            <a:off x="1659172" y="2990379"/>
            <a:ext cx="5368542" cy="1008112"/>
          </a:xfrm>
          <a:prstGeom prst="rect">
            <a:avLst/>
          </a:prstGeom>
          <a:solidFill>
            <a:srgbClr val="5692CE"/>
          </a:solidFill>
        </p:spPr>
        <p:txBody>
          <a:bodyPr wrap="square" lIns="0" tIns="0" rIns="0" bIns="0" rtlCol="0" anchor="ctr"/>
          <a:lstStyle/>
          <a:p>
            <a:pPr algn="ctr"/>
            <a:endParaRPr lang="en-GB" dirty="0">
              <a:solidFill>
                <a:schemeClr val="bg1"/>
              </a:solidFill>
            </a:endParaRPr>
          </a:p>
        </p:txBody>
      </p:sp>
      <p:sp>
        <p:nvSpPr>
          <p:cNvPr id="10" name="Rectangle 9">
            <a:extLst>
              <a:ext uri="{FF2B5EF4-FFF2-40B4-BE49-F238E27FC236}">
                <a16:creationId xmlns:a16="http://schemas.microsoft.com/office/drawing/2014/main" id="{2E0EA224-5C48-4F0F-A6B1-34AE4EE5EB63}"/>
              </a:ext>
            </a:extLst>
          </p:cNvPr>
          <p:cNvSpPr/>
          <p:nvPr/>
        </p:nvSpPr>
        <p:spPr>
          <a:xfrm>
            <a:off x="7833674" y="2983703"/>
            <a:ext cx="5368542" cy="1008112"/>
          </a:xfrm>
          <a:prstGeom prst="rect">
            <a:avLst/>
          </a:prstGeom>
          <a:solidFill>
            <a:srgbClr val="5692CE"/>
          </a:solidFill>
        </p:spPr>
        <p:txBody>
          <a:bodyPr wrap="square" lIns="0" tIns="0" rIns="0" bIns="0" rtlCol="0" anchor="ctr"/>
          <a:lstStyle/>
          <a:p>
            <a:pPr algn="ctr"/>
            <a:endParaRPr lang="en-GB" dirty="0"/>
          </a:p>
        </p:txBody>
      </p:sp>
      <p:sp>
        <p:nvSpPr>
          <p:cNvPr id="4" name="TextBox 3">
            <a:extLst>
              <a:ext uri="{FF2B5EF4-FFF2-40B4-BE49-F238E27FC236}">
                <a16:creationId xmlns:a16="http://schemas.microsoft.com/office/drawing/2014/main" id="{7286A24B-E06E-4899-B920-B689EF740C0A}"/>
              </a:ext>
            </a:extLst>
          </p:cNvPr>
          <p:cNvSpPr txBox="1"/>
          <p:nvPr/>
        </p:nvSpPr>
        <p:spPr>
          <a:xfrm>
            <a:off x="1659172" y="2990379"/>
            <a:ext cx="5368542" cy="497380"/>
          </a:xfrm>
          <a:prstGeom prst="rect">
            <a:avLst/>
          </a:prstGeom>
        </p:spPr>
        <p:txBody>
          <a:bodyPr vert="horz" wrap="square" lIns="0" tIns="0" rIns="0" bIns="0" rtlCol="0">
            <a:spAutoFit/>
          </a:bodyPr>
          <a:lstStyle/>
          <a:p>
            <a:pPr marL="12700" marR="55244" algn="ctr">
              <a:lnSpc>
                <a:spcPts val="4200"/>
              </a:lnSpc>
              <a:spcBef>
                <a:spcPts val="695"/>
              </a:spcBef>
            </a:pPr>
            <a:r>
              <a:rPr lang="en-GB" sz="3200" b="1" spc="110" dirty="0">
                <a:solidFill>
                  <a:schemeClr val="bg1"/>
                </a:solidFill>
                <a:latin typeface="Arial" panose="020B0604020202020204" pitchFamily="34" charset="0"/>
                <a:cs typeface="Arial" panose="020B0604020202020204" pitchFamily="34" charset="0"/>
              </a:rPr>
              <a:t>Prosperity</a:t>
            </a:r>
          </a:p>
        </p:txBody>
      </p:sp>
      <p:sp>
        <p:nvSpPr>
          <p:cNvPr id="11" name="TextBox 10">
            <a:extLst>
              <a:ext uri="{FF2B5EF4-FFF2-40B4-BE49-F238E27FC236}">
                <a16:creationId xmlns:a16="http://schemas.microsoft.com/office/drawing/2014/main" id="{4307B75D-B1EC-4669-BE89-0DEB2F168F05}"/>
              </a:ext>
            </a:extLst>
          </p:cNvPr>
          <p:cNvSpPr txBox="1"/>
          <p:nvPr/>
        </p:nvSpPr>
        <p:spPr>
          <a:xfrm>
            <a:off x="7693972" y="2997055"/>
            <a:ext cx="5368542" cy="497380"/>
          </a:xfrm>
          <a:prstGeom prst="rect">
            <a:avLst/>
          </a:prstGeom>
        </p:spPr>
        <p:txBody>
          <a:bodyPr vert="horz" wrap="square" lIns="0" tIns="0" rIns="0" bIns="0" rtlCol="0">
            <a:spAutoFit/>
          </a:bodyPr>
          <a:lstStyle/>
          <a:p>
            <a:pPr marL="12700" marR="55244" algn="ctr">
              <a:lnSpc>
                <a:spcPts val="4200"/>
              </a:lnSpc>
              <a:spcBef>
                <a:spcPts val="695"/>
              </a:spcBef>
            </a:pPr>
            <a:r>
              <a:rPr lang="en-GB" sz="3200" b="1" spc="110" dirty="0">
                <a:solidFill>
                  <a:schemeClr val="bg1"/>
                </a:solidFill>
                <a:latin typeface="Arial" panose="020B0604020202020204" pitchFamily="34" charset="0"/>
                <a:cs typeface="Arial" panose="020B0604020202020204" pitchFamily="34" charset="0"/>
              </a:rPr>
              <a:t>Societal resilience</a:t>
            </a:r>
          </a:p>
        </p:txBody>
      </p:sp>
      <p:sp>
        <p:nvSpPr>
          <p:cNvPr id="12" name="TextBox 11">
            <a:extLst>
              <a:ext uri="{FF2B5EF4-FFF2-40B4-BE49-F238E27FC236}">
                <a16:creationId xmlns:a16="http://schemas.microsoft.com/office/drawing/2014/main" id="{187D52C1-82E7-4BE3-8686-319404A0E4B5}"/>
              </a:ext>
            </a:extLst>
          </p:cNvPr>
          <p:cNvSpPr txBox="1"/>
          <p:nvPr/>
        </p:nvSpPr>
        <p:spPr>
          <a:xfrm>
            <a:off x="13868474" y="2997055"/>
            <a:ext cx="5368542" cy="497380"/>
          </a:xfrm>
          <a:prstGeom prst="rect">
            <a:avLst/>
          </a:prstGeom>
        </p:spPr>
        <p:txBody>
          <a:bodyPr vert="horz" wrap="square" lIns="0" tIns="0" rIns="0" bIns="0" rtlCol="0">
            <a:spAutoFit/>
          </a:bodyPr>
          <a:lstStyle/>
          <a:p>
            <a:pPr marL="12700" marR="55244" algn="ctr">
              <a:lnSpc>
                <a:spcPts val="4200"/>
              </a:lnSpc>
              <a:spcBef>
                <a:spcPts val="695"/>
              </a:spcBef>
            </a:pPr>
            <a:r>
              <a:rPr lang="en-GB" sz="3200" b="1" spc="110" dirty="0">
                <a:solidFill>
                  <a:schemeClr val="bg1"/>
                </a:solidFill>
                <a:latin typeface="Arial" panose="020B0604020202020204" pitchFamily="34" charset="0"/>
                <a:cs typeface="Arial" panose="020B0604020202020204" pitchFamily="34" charset="0"/>
              </a:rPr>
              <a:t>Security and stability</a:t>
            </a:r>
          </a:p>
        </p:txBody>
      </p:sp>
      <p:sp>
        <p:nvSpPr>
          <p:cNvPr id="5" name="TextBox 4">
            <a:extLst>
              <a:ext uri="{FF2B5EF4-FFF2-40B4-BE49-F238E27FC236}">
                <a16:creationId xmlns:a16="http://schemas.microsoft.com/office/drawing/2014/main" id="{A0AF8C73-F608-4F64-8441-9875E9955AE9}"/>
              </a:ext>
            </a:extLst>
          </p:cNvPr>
          <p:cNvSpPr txBox="1"/>
          <p:nvPr/>
        </p:nvSpPr>
        <p:spPr>
          <a:xfrm>
            <a:off x="1659172" y="4588367"/>
            <a:ext cx="17577844" cy="6250884"/>
          </a:xfrm>
          <a:prstGeom prst="rect">
            <a:avLst/>
          </a:prstGeom>
          <a:ln w="38100">
            <a:solidFill>
              <a:srgbClr val="5692CE"/>
            </a:solidFill>
          </a:ln>
        </p:spPr>
        <p:txBody>
          <a:bodyPr vert="horz" wrap="square" lIns="0" tIns="0" rIns="0" bIns="0" rtlCol="0">
            <a:spAutoFit/>
          </a:bodyPr>
          <a:lstStyle/>
          <a:p>
            <a:pPr marL="12700" marR="55244">
              <a:lnSpc>
                <a:spcPts val="4200"/>
              </a:lnSpc>
              <a:spcBef>
                <a:spcPts val="695"/>
              </a:spcBef>
            </a:pPr>
            <a:endParaRPr lang="en-GB" sz="3200" b="1" spc="110" dirty="0">
              <a:solidFill>
                <a:srgbClr val="5692CE"/>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941FC114-600A-41DF-96F0-3C0BAC01E81D}"/>
              </a:ext>
            </a:extLst>
          </p:cNvPr>
          <p:cNvSpPr txBox="1"/>
          <p:nvPr/>
        </p:nvSpPr>
        <p:spPr>
          <a:xfrm>
            <a:off x="1843138" y="4595043"/>
            <a:ext cx="17393878" cy="5959837"/>
          </a:xfrm>
          <a:prstGeom prst="rect">
            <a:avLst/>
          </a:prstGeom>
        </p:spPr>
        <p:txBody>
          <a:bodyPr vert="horz" wrap="square" lIns="0" tIns="0" rIns="0" bIns="0" rtlCol="0">
            <a:spAutoFit/>
          </a:bodyPr>
          <a:lstStyle/>
          <a:p>
            <a:pPr lvl="0">
              <a:lnSpc>
                <a:spcPct val="107000"/>
              </a:lnSpc>
            </a:pPr>
            <a:r>
              <a:rPr lang="en-GB" sz="2800" b="1" dirty="0">
                <a:ea typeface="Calibri" panose="020F0502020204030204" pitchFamily="34" charset="0"/>
                <a:cs typeface="Times New Roman" panose="02020603050405020304" pitchFamily="18" charset="0"/>
              </a:rPr>
              <a:t>Conflict/ fragile settings and disability:</a:t>
            </a:r>
          </a:p>
          <a:p>
            <a:pPr marL="457200" lvl="0" indent="-457200">
              <a:lnSpc>
                <a:spcPct val="107000"/>
              </a:lnSpc>
              <a:buFont typeface="Wingdings" panose="05000000000000000000" pitchFamily="2" charset="2"/>
              <a:buChar char="Ø"/>
            </a:pPr>
            <a:r>
              <a:rPr lang="en-GB" sz="2800" dirty="0">
                <a:ea typeface="Calibri" panose="020F0502020204030204" pitchFamily="34" charset="0"/>
                <a:cs typeface="Times New Roman" panose="02020603050405020304" pitchFamily="18" charset="0"/>
              </a:rPr>
              <a:t>Instability increases disability prevalence. </a:t>
            </a:r>
            <a:endParaRPr lang="en-GB" sz="2800" dirty="0">
              <a:effectLst/>
              <a:ea typeface="Calibri" panose="020F0502020204030204" pitchFamily="34" charset="0"/>
              <a:cs typeface="Times New Roman" panose="02020603050405020304" pitchFamily="18" charset="0"/>
            </a:endParaRPr>
          </a:p>
          <a:p>
            <a:pPr marL="457200" lvl="0" indent="-457200">
              <a:lnSpc>
                <a:spcPct val="107000"/>
              </a:lnSpc>
              <a:buFont typeface="Wingdings" panose="05000000000000000000" pitchFamily="2" charset="2"/>
              <a:buChar char="Ø"/>
            </a:pPr>
            <a:r>
              <a:rPr lang="en-GB" sz="2800" dirty="0">
                <a:ea typeface="Calibri" panose="020F0502020204030204" pitchFamily="34" charset="0"/>
                <a:cs typeface="Times New Roman" panose="02020603050405020304" pitchFamily="18" charset="0"/>
              </a:rPr>
              <a:t>The impact of instability is also greater on persons with disabilities.</a:t>
            </a:r>
          </a:p>
          <a:p>
            <a:pPr>
              <a:lnSpc>
                <a:spcPct val="107000"/>
              </a:lnSpc>
            </a:pPr>
            <a:r>
              <a:rPr lang="en-GB" sz="2800" b="1" dirty="0">
                <a:ea typeface="Calibri" panose="020F0502020204030204" pitchFamily="34" charset="0"/>
                <a:cs typeface="Times New Roman" panose="02020603050405020304" pitchFamily="18" charset="0"/>
              </a:rPr>
              <a:t>Disaster Risk Reduction (DRR) strategies </a:t>
            </a:r>
          </a:p>
          <a:p>
            <a:pPr marL="457200" indent="-457200">
              <a:lnSpc>
                <a:spcPct val="107000"/>
              </a:lnSpc>
              <a:buFont typeface="Wingdings" panose="05000000000000000000" pitchFamily="2" charset="2"/>
              <a:buChar char="Ø"/>
            </a:pPr>
            <a:r>
              <a:rPr lang="en-GB" sz="2800" dirty="0">
                <a:cs typeface="Times New Roman" panose="02020603050405020304" pitchFamily="18" charset="0"/>
              </a:rPr>
              <a:t>National strategies lacks</a:t>
            </a:r>
            <a:r>
              <a:rPr lang="en-GB" sz="2800" dirty="0">
                <a:ea typeface="Calibri" panose="020F0502020204030204" pitchFamily="34" charset="0"/>
                <a:cs typeface="Times New Roman" panose="02020603050405020304" pitchFamily="18" charset="0"/>
              </a:rPr>
              <a:t> consideration of the rights and demands of people with disabilities</a:t>
            </a:r>
          </a:p>
          <a:p>
            <a:pPr marL="457200" indent="-457200">
              <a:lnSpc>
                <a:spcPct val="107000"/>
              </a:lnSpc>
              <a:buFont typeface="Wingdings" panose="05000000000000000000" pitchFamily="2" charset="2"/>
              <a:buChar char="Ø"/>
            </a:pPr>
            <a:r>
              <a:rPr lang="en-GB" sz="2800" dirty="0">
                <a:ea typeface="Calibri" panose="020F0502020204030204" pitchFamily="34" charset="0"/>
                <a:cs typeface="Times New Roman" panose="02020603050405020304" pitchFamily="18" charset="0"/>
              </a:rPr>
              <a:t>Voices of people with disabilities are not heard enough during DRR planning process </a:t>
            </a:r>
          </a:p>
          <a:p>
            <a:pPr lvl="0">
              <a:lnSpc>
                <a:spcPct val="107000"/>
              </a:lnSpc>
            </a:pPr>
            <a:r>
              <a:rPr lang="en-GB" sz="2800" b="1" dirty="0">
                <a:ea typeface="Calibri" panose="020F0502020204030204" pitchFamily="34" charset="0"/>
                <a:cs typeface="Times New Roman" panose="02020603050405020304" pitchFamily="18" charset="0"/>
              </a:rPr>
              <a:t>Climate change is a ‘threat multiplier’:</a:t>
            </a:r>
          </a:p>
          <a:p>
            <a:pPr marL="457200" indent="-457200">
              <a:lnSpc>
                <a:spcPct val="107000"/>
              </a:lnSpc>
              <a:buFont typeface="Wingdings" panose="05000000000000000000" pitchFamily="2" charset="2"/>
              <a:buChar char="Ø"/>
            </a:pPr>
            <a:r>
              <a:rPr lang="en-GB" sz="2800" dirty="0">
                <a:ea typeface="Calibri" panose="020F0502020204030204" pitchFamily="34" charset="0"/>
                <a:cs typeface="Times New Roman" panose="02020603050405020304" pitchFamily="18" charset="0"/>
              </a:rPr>
              <a:t>People with disabilities are at particular risk of the impacts of climate change, not because of inherent vulnerabilities, but because of less resilience to its impacts.</a:t>
            </a:r>
          </a:p>
          <a:p>
            <a:pPr marL="457200" indent="-457200">
              <a:lnSpc>
                <a:spcPct val="107000"/>
              </a:lnSpc>
              <a:buFont typeface="Wingdings" panose="05000000000000000000" pitchFamily="2" charset="2"/>
              <a:buChar char="Ø"/>
            </a:pPr>
            <a:r>
              <a:rPr lang="en-GB" sz="2800" dirty="0">
                <a:ea typeface="Calibri" panose="020F0502020204030204" pitchFamily="34" charset="0"/>
                <a:cs typeface="Times New Roman" panose="02020603050405020304" pitchFamily="18" charset="0"/>
              </a:rPr>
              <a:t>Requires Disability Inclusive Climate Adaptation and Disaster Risk Reduction</a:t>
            </a:r>
            <a:endParaRPr lang="en-GB" sz="2800" b="1" dirty="0">
              <a:ea typeface="Calibri" panose="020F0502020204030204" pitchFamily="34" charset="0"/>
              <a:cs typeface="Times New Roman" panose="02020603050405020304" pitchFamily="18" charset="0"/>
            </a:endParaRPr>
          </a:p>
          <a:p>
            <a:pPr lvl="0">
              <a:lnSpc>
                <a:spcPct val="107000"/>
              </a:lnSpc>
            </a:pPr>
            <a:r>
              <a:rPr lang="en-GB" sz="2800" b="1" dirty="0">
                <a:ea typeface="Calibri" panose="020F0502020204030204" pitchFamily="34" charset="0"/>
                <a:cs typeface="Times New Roman" panose="02020603050405020304" pitchFamily="18" charset="0"/>
              </a:rPr>
              <a:t>COVID-19 is a compounding factor: </a:t>
            </a:r>
          </a:p>
          <a:p>
            <a:pPr marL="457200" lvl="0" indent="-457200">
              <a:lnSpc>
                <a:spcPct val="107000"/>
              </a:lnSpc>
              <a:buFont typeface="Wingdings" panose="05000000000000000000" pitchFamily="2" charset="2"/>
              <a:buChar char="Ø"/>
            </a:pPr>
            <a:r>
              <a:rPr lang="en-US" sz="2800" dirty="0"/>
              <a:t>Persons with disabilities are at greater risk from COVID. </a:t>
            </a:r>
          </a:p>
          <a:p>
            <a:pPr marL="457200" lvl="0" indent="-457200">
              <a:lnSpc>
                <a:spcPct val="107000"/>
              </a:lnSpc>
              <a:buFont typeface="Wingdings" panose="05000000000000000000" pitchFamily="2" charset="2"/>
              <a:buChar char="Ø"/>
            </a:pPr>
            <a:r>
              <a:rPr lang="en-US" sz="2800" dirty="0"/>
              <a:t>Disproportionate impact of non-health related risk. </a:t>
            </a:r>
          </a:p>
        </p:txBody>
      </p:sp>
    </p:spTree>
    <p:extLst>
      <p:ext uri="{BB962C8B-B14F-4D97-AF65-F5344CB8AC3E}">
        <p14:creationId xmlns:p14="http://schemas.microsoft.com/office/powerpoint/2010/main" val="37310472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9">
            <a:extLst>
              <a:ext uri="{FF2B5EF4-FFF2-40B4-BE49-F238E27FC236}">
                <a16:creationId xmlns:a16="http://schemas.microsoft.com/office/drawing/2014/main" id="{021E94B7-F225-3F48-978C-F5E40C19326C}"/>
              </a:ext>
            </a:extLst>
          </p:cNvPr>
          <p:cNvSpPr txBox="1"/>
          <p:nvPr/>
        </p:nvSpPr>
        <p:spPr>
          <a:xfrm>
            <a:off x="7171730" y="470099"/>
            <a:ext cx="16129792" cy="64633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3600" b="1" dirty="0">
                <a:solidFill>
                  <a:srgbClr val="094985"/>
                </a:solidFill>
                <a:latin typeface="Arial"/>
                <a:cs typeface="Arial"/>
              </a:rPr>
              <a:t>Intersection of gender and disability</a:t>
            </a:r>
          </a:p>
        </p:txBody>
      </p:sp>
      <p:sp>
        <p:nvSpPr>
          <p:cNvPr id="5" name="TextBox 4">
            <a:extLst>
              <a:ext uri="{FF2B5EF4-FFF2-40B4-BE49-F238E27FC236}">
                <a16:creationId xmlns:a16="http://schemas.microsoft.com/office/drawing/2014/main" id="{26DEA267-EAA4-E09C-214E-1D01273DFB63}"/>
              </a:ext>
            </a:extLst>
          </p:cNvPr>
          <p:cNvSpPr txBox="1"/>
          <p:nvPr/>
        </p:nvSpPr>
        <p:spPr>
          <a:xfrm>
            <a:off x="1411090" y="2054275"/>
            <a:ext cx="18002000" cy="9923037"/>
          </a:xfrm>
          <a:prstGeom prst="rect">
            <a:avLst/>
          </a:prstGeom>
        </p:spPr>
        <p:txBody>
          <a:bodyPr vert="horz" wrap="square" lIns="0" tIns="0" rIns="0" bIns="0" rtlCol="0">
            <a:spAutoFit/>
          </a:bodyPr>
          <a:lstStyle/>
          <a:p>
            <a:pPr marL="469900" marR="55244" indent="-457200">
              <a:lnSpc>
                <a:spcPts val="4200"/>
              </a:lnSpc>
              <a:spcBef>
                <a:spcPts val="695"/>
              </a:spcBef>
              <a:buFont typeface="Arial" panose="020B0604020202020204" pitchFamily="34" charset="0"/>
              <a:buChar char="•"/>
            </a:pPr>
            <a:r>
              <a:rPr lang="en-US" sz="3200" b="1" spc="110" dirty="0">
                <a:solidFill>
                  <a:srgbClr val="5692CE"/>
                </a:solidFill>
                <a:latin typeface="Arial" panose="020B0604020202020204" pitchFamily="34" charset="0"/>
                <a:cs typeface="Arial" panose="020B0604020202020204" pitchFamily="34" charset="0"/>
              </a:rPr>
              <a:t>Women with disabilities face more marginalization and violence </a:t>
            </a:r>
          </a:p>
          <a:p>
            <a:pPr marL="927100" marR="55244" lvl="1" indent="-457200">
              <a:lnSpc>
                <a:spcPts val="4200"/>
              </a:lnSpc>
              <a:spcBef>
                <a:spcPts val="695"/>
              </a:spcBef>
              <a:buFont typeface="Arial" panose="020B0604020202020204" pitchFamily="34" charset="0"/>
              <a:buChar char="•"/>
            </a:pPr>
            <a:r>
              <a:rPr lang="en-US" sz="3000" dirty="0">
                <a:solidFill>
                  <a:srgbClr val="094985"/>
                </a:solidFill>
                <a:cs typeface="Times New Roman" panose="02020603050405020304" pitchFamily="18" charset="0"/>
              </a:rPr>
              <a:t>In Lebanon </a:t>
            </a:r>
            <a:r>
              <a:rPr lang="en-GB" sz="3000" dirty="0">
                <a:solidFill>
                  <a:srgbClr val="094985"/>
                </a:solidFill>
                <a:cs typeface="Times New Roman" panose="02020603050405020304" pitchFamily="18" charset="0"/>
              </a:rPr>
              <a:t>w</a:t>
            </a:r>
            <a:r>
              <a:rPr lang="en-GB" sz="3000" b="0" dirty="0">
                <a:solidFill>
                  <a:srgbClr val="094985"/>
                </a:solidFill>
                <a:effectLst/>
                <a:latin typeface="+mn-lt"/>
                <a:ea typeface="Calibri" panose="020F0502020204030204" pitchFamily="34" charset="0"/>
                <a:cs typeface="Times New Roman" panose="02020603050405020304" pitchFamily="18" charset="0"/>
              </a:rPr>
              <a:t>omen with disabilities experience more verbal abuse than other women, respondents also believe that women with disabilities experience more physical violence than women without disabilities (</a:t>
            </a:r>
            <a:r>
              <a:rPr lang="en-GB" sz="3000" dirty="0" err="1">
                <a:solidFill>
                  <a:srgbClr val="094985"/>
                </a:solidFill>
                <a:effectLst/>
                <a:latin typeface="+mn-lt"/>
                <a:ea typeface="+mn-ea"/>
                <a:cs typeface="+mn-cs"/>
              </a:rPr>
              <a:t>Sayrafi</a:t>
            </a:r>
            <a:r>
              <a:rPr lang="en-GB" sz="3000" dirty="0">
                <a:solidFill>
                  <a:srgbClr val="094985"/>
                </a:solidFill>
                <a:effectLst/>
                <a:latin typeface="+mn-lt"/>
                <a:ea typeface="+mn-ea"/>
                <a:cs typeface="+mn-cs"/>
              </a:rPr>
              <a:t>, 2013</a:t>
            </a:r>
            <a:r>
              <a:rPr lang="en-GB" sz="3000" dirty="0">
                <a:solidFill>
                  <a:srgbClr val="094985"/>
                </a:solidFill>
              </a:rPr>
              <a:t>)</a:t>
            </a:r>
            <a:r>
              <a:rPr lang="en-GB" sz="3000" b="0" dirty="0">
                <a:solidFill>
                  <a:srgbClr val="094985"/>
                </a:solidFill>
                <a:effectLst/>
                <a:latin typeface="+mn-lt"/>
                <a:ea typeface="Calibri" panose="020F0502020204030204" pitchFamily="34" charset="0"/>
                <a:cs typeface="Times New Roman" panose="02020603050405020304" pitchFamily="18" charset="0"/>
              </a:rPr>
              <a:t>.</a:t>
            </a:r>
            <a:endParaRPr lang="en-US" sz="3000" dirty="0">
              <a:solidFill>
                <a:srgbClr val="094985"/>
              </a:solidFill>
              <a:cs typeface="Times New Roman" panose="02020603050405020304" pitchFamily="18" charset="0"/>
            </a:endParaRPr>
          </a:p>
          <a:p>
            <a:pPr marL="927100" marR="55244" lvl="1" indent="-457200">
              <a:lnSpc>
                <a:spcPts val="4200"/>
              </a:lnSpc>
              <a:spcBef>
                <a:spcPts val="695"/>
              </a:spcBef>
              <a:buFont typeface="Arial" panose="020B0604020202020204" pitchFamily="34" charset="0"/>
              <a:buChar char="•"/>
            </a:pPr>
            <a:r>
              <a:rPr lang="en-US" sz="3000" dirty="0">
                <a:solidFill>
                  <a:srgbClr val="094985"/>
                </a:solidFill>
                <a:cs typeface="Times New Roman" panose="02020603050405020304" pitchFamily="18" charset="0"/>
              </a:rPr>
              <a:t>In Syria - g</a:t>
            </a:r>
            <a:r>
              <a:rPr lang="en-GB" sz="3000" dirty="0" err="1">
                <a:solidFill>
                  <a:srgbClr val="094985"/>
                </a:solidFill>
                <a:cs typeface="Times New Roman" panose="02020603050405020304" pitchFamily="18" charset="0"/>
              </a:rPr>
              <a:t>irls</a:t>
            </a:r>
            <a:r>
              <a:rPr lang="en-GB" sz="3000" dirty="0">
                <a:solidFill>
                  <a:srgbClr val="094985"/>
                </a:solidFill>
                <a:cs typeface="Times New Roman" panose="02020603050405020304" pitchFamily="18" charset="0"/>
              </a:rPr>
              <a:t> and women with disabilities were at high risk of violence, including physical, emotional, and sexual </a:t>
            </a:r>
            <a:r>
              <a:rPr lang="en-GB" sz="3000" b="0" dirty="0">
                <a:solidFill>
                  <a:srgbClr val="094985"/>
                </a:solidFill>
                <a:effectLst/>
                <a:latin typeface="+mn-lt"/>
                <a:ea typeface="Calibri" panose="020F0502020204030204" pitchFamily="34" charset="0"/>
                <a:cs typeface="Times New Roman" panose="02020603050405020304" pitchFamily="18" charset="0"/>
              </a:rPr>
              <a:t>violence, and exclusion from education and other services  (UNFPA, 2021)</a:t>
            </a:r>
          </a:p>
          <a:p>
            <a:pPr marL="927100" marR="55244" lvl="1" indent="-457200">
              <a:lnSpc>
                <a:spcPts val="4200"/>
              </a:lnSpc>
              <a:spcBef>
                <a:spcPts val="695"/>
              </a:spcBef>
              <a:buFont typeface="Arial" panose="020B0604020202020204" pitchFamily="34" charset="0"/>
              <a:buChar char="•"/>
            </a:pPr>
            <a:r>
              <a:rPr lang="en-GB" sz="3000" dirty="0">
                <a:solidFill>
                  <a:srgbClr val="094985"/>
                </a:solidFill>
                <a:ea typeface="Calibri" panose="020F0502020204030204" pitchFamily="34" charset="0"/>
                <a:cs typeface="Times New Roman" panose="02020603050405020304" pitchFamily="18" charset="0"/>
              </a:rPr>
              <a:t>In Gaza, </a:t>
            </a:r>
            <a:r>
              <a:rPr lang="en-GB" sz="3000" b="0" dirty="0">
                <a:solidFill>
                  <a:srgbClr val="094985"/>
                </a:solidFill>
                <a:effectLst/>
                <a:latin typeface="+mn-lt"/>
                <a:ea typeface="Calibri" panose="020F0502020204030204" pitchFamily="34" charset="0"/>
                <a:cs typeface="Times New Roman" panose="02020603050405020304" pitchFamily="18" charset="0"/>
              </a:rPr>
              <a:t>GBV services reportedly fail to consider women with disabilities, including a lack of clear strategies to mainstream disability in emergency plans and a lack of accessible information and services (Fraser et al, 2017</a:t>
            </a:r>
            <a:r>
              <a:rPr lang="en-GB" sz="3000" dirty="0">
                <a:solidFill>
                  <a:srgbClr val="094985"/>
                </a:solidFill>
              </a:rPr>
              <a:t>)</a:t>
            </a:r>
            <a:r>
              <a:rPr lang="en-GB" sz="3000" b="0" dirty="0">
                <a:solidFill>
                  <a:srgbClr val="094985"/>
                </a:solidFill>
                <a:effectLst/>
                <a:latin typeface="+mn-lt"/>
                <a:ea typeface="Calibri" panose="020F0502020204030204" pitchFamily="34" charset="0"/>
                <a:cs typeface="Times New Roman" panose="02020603050405020304" pitchFamily="18" charset="0"/>
              </a:rPr>
              <a:t>. </a:t>
            </a:r>
          </a:p>
          <a:p>
            <a:pPr marL="469900" marR="55244" indent="-457200">
              <a:lnSpc>
                <a:spcPts val="4200"/>
              </a:lnSpc>
              <a:spcBef>
                <a:spcPts val="695"/>
              </a:spcBef>
              <a:buFont typeface="Arial" panose="020B0604020202020204" pitchFamily="34" charset="0"/>
              <a:buChar char="•"/>
            </a:pPr>
            <a:r>
              <a:rPr lang="en-US" sz="3200" b="1" spc="110" dirty="0">
                <a:solidFill>
                  <a:srgbClr val="5692CE"/>
                </a:solidFill>
                <a:latin typeface="Arial" panose="020B0604020202020204" pitchFamily="34" charset="0"/>
                <a:cs typeface="Arial" panose="020B0604020202020204" pitchFamily="34" charset="0"/>
              </a:rPr>
              <a:t>Unequal access to access to education and employment opportunities</a:t>
            </a:r>
          </a:p>
          <a:p>
            <a:pPr marL="927100" marR="55244" lvl="1" indent="-457200">
              <a:lnSpc>
                <a:spcPts val="4200"/>
              </a:lnSpc>
              <a:spcBef>
                <a:spcPts val="695"/>
              </a:spcBef>
              <a:buFont typeface="Arial" panose="020B0604020202020204" pitchFamily="34" charset="0"/>
              <a:buChar char="•"/>
            </a:pPr>
            <a:r>
              <a:rPr lang="en-GB" sz="3000" b="0" dirty="0">
                <a:solidFill>
                  <a:srgbClr val="094985"/>
                </a:solidFill>
                <a:effectLst/>
                <a:latin typeface="+mn-lt"/>
                <a:ea typeface="Calibri" panose="020F0502020204030204" pitchFamily="34" charset="0"/>
                <a:cs typeface="Times New Roman" panose="02020603050405020304" pitchFamily="18" charset="0"/>
              </a:rPr>
              <a:t>In Gaza, women with disabilities and those with intellectual disabilities are disproportionately excluded from training and work initiatives, including women survivors of GBV (Humanity &amp; Inclusion, 2019</a:t>
            </a:r>
            <a:r>
              <a:rPr lang="en-GB" sz="3000" dirty="0">
                <a:solidFill>
                  <a:srgbClr val="094985"/>
                </a:solidFill>
              </a:rPr>
              <a:t>)</a:t>
            </a:r>
            <a:r>
              <a:rPr lang="en-GB" sz="3000" b="0" dirty="0">
                <a:solidFill>
                  <a:srgbClr val="094985"/>
                </a:solidFill>
                <a:effectLst/>
                <a:latin typeface="+mn-lt"/>
                <a:ea typeface="Calibri" panose="020F0502020204030204" pitchFamily="34" charset="0"/>
                <a:cs typeface="Times New Roman" panose="02020603050405020304" pitchFamily="18" charset="0"/>
              </a:rPr>
              <a:t>. </a:t>
            </a:r>
          </a:p>
          <a:p>
            <a:pPr marL="469900" marR="55244" indent="-457200">
              <a:lnSpc>
                <a:spcPts val="4200"/>
              </a:lnSpc>
              <a:spcBef>
                <a:spcPts val="695"/>
              </a:spcBef>
              <a:buFont typeface="Arial" panose="020B0604020202020204" pitchFamily="34" charset="0"/>
              <a:buChar char="•"/>
            </a:pPr>
            <a:r>
              <a:rPr lang="en-US" sz="3200" b="1" spc="110" dirty="0">
                <a:solidFill>
                  <a:srgbClr val="5692CE"/>
                </a:solidFill>
                <a:latin typeface="Arial" panose="020B0604020202020204" pitchFamily="34" charset="0"/>
                <a:cs typeface="Arial" panose="020B0604020202020204" pitchFamily="34" charset="0"/>
              </a:rPr>
              <a:t>Absence of disaggregated data about disability and gender </a:t>
            </a:r>
          </a:p>
          <a:p>
            <a:pPr marL="12700" marR="55244">
              <a:lnSpc>
                <a:spcPts val="4200"/>
              </a:lnSpc>
              <a:spcBef>
                <a:spcPts val="695"/>
              </a:spcBef>
            </a:pPr>
            <a:endParaRPr lang="en-US" sz="3200" b="1" spc="110" dirty="0">
              <a:solidFill>
                <a:srgbClr val="5692CE"/>
              </a:solidFill>
              <a:latin typeface="Arial" panose="020B0604020202020204" pitchFamily="34" charset="0"/>
              <a:cs typeface="Arial" panose="020B0604020202020204" pitchFamily="34" charset="0"/>
            </a:endParaRPr>
          </a:p>
          <a:p>
            <a:pPr marL="12700" marR="55244">
              <a:lnSpc>
                <a:spcPts val="4200"/>
              </a:lnSpc>
              <a:spcBef>
                <a:spcPts val="695"/>
              </a:spcBef>
            </a:pPr>
            <a:endParaRPr lang="en-US" sz="3200" b="1" spc="110" dirty="0">
              <a:solidFill>
                <a:srgbClr val="5692CE"/>
              </a:solidFill>
              <a:latin typeface="Arial" panose="020B0604020202020204" pitchFamily="34" charset="0"/>
              <a:cs typeface="Arial" panose="020B0604020202020204" pitchFamily="34" charset="0"/>
            </a:endParaRPr>
          </a:p>
          <a:p>
            <a:pPr marL="12700" marR="55244">
              <a:lnSpc>
                <a:spcPts val="4200"/>
              </a:lnSpc>
              <a:spcBef>
                <a:spcPts val="695"/>
              </a:spcBef>
            </a:pPr>
            <a:endParaRPr lang="en-US" sz="3200" b="1" spc="110" dirty="0">
              <a:solidFill>
                <a:srgbClr val="5692C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06802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7CBD2CAB-E215-4F6C-A850-6D0B6AB088D5}"/>
              </a:ext>
            </a:extLst>
          </p:cNvPr>
          <p:cNvGraphicFramePr>
            <a:graphicFrameLocks noGrp="1"/>
          </p:cNvGraphicFramePr>
          <p:nvPr>
            <p:extLst>
              <p:ext uri="{D42A27DB-BD31-4B8C-83A1-F6EECF244321}">
                <p14:modId xmlns:p14="http://schemas.microsoft.com/office/powerpoint/2010/main" val="17875713"/>
              </p:ext>
            </p:extLst>
          </p:nvPr>
        </p:nvGraphicFramePr>
        <p:xfrm>
          <a:off x="1627114" y="1544588"/>
          <a:ext cx="18146016" cy="9949054"/>
        </p:xfrm>
        <a:graphic>
          <a:graphicData uri="http://schemas.openxmlformats.org/drawingml/2006/table">
            <a:tbl>
              <a:tblPr firstRow="1" bandRow="1">
                <a:tableStyleId>{5C22544A-7EE6-4342-B048-85BDC9FD1C3A}</a:tableStyleId>
              </a:tblPr>
              <a:tblGrid>
                <a:gridCol w="1483392">
                  <a:extLst>
                    <a:ext uri="{9D8B030D-6E8A-4147-A177-3AD203B41FA5}">
                      <a16:colId xmlns:a16="http://schemas.microsoft.com/office/drawing/2014/main" val="3836260436"/>
                    </a:ext>
                  </a:extLst>
                </a:gridCol>
                <a:gridCol w="16662624">
                  <a:extLst>
                    <a:ext uri="{9D8B030D-6E8A-4147-A177-3AD203B41FA5}">
                      <a16:colId xmlns:a16="http://schemas.microsoft.com/office/drawing/2014/main" val="2656886201"/>
                    </a:ext>
                  </a:extLst>
                </a:gridCol>
              </a:tblGrid>
              <a:tr h="514479">
                <a:tc>
                  <a:txBody>
                    <a:bodyPr/>
                    <a:lstStyle/>
                    <a:p>
                      <a:r>
                        <a:rPr lang="en-GB" sz="2400" dirty="0"/>
                        <a:t>Country</a:t>
                      </a:r>
                    </a:p>
                  </a:txBody>
                  <a:tcPr/>
                </a:tc>
                <a:tc>
                  <a:txBody>
                    <a:bodyPr/>
                    <a:lstStyle/>
                    <a:p>
                      <a:r>
                        <a:rPr lang="en-GB" sz="2400" dirty="0"/>
                        <a:t>National legislation</a:t>
                      </a:r>
                    </a:p>
                  </a:txBody>
                  <a:tcPr/>
                </a:tc>
                <a:extLst>
                  <a:ext uri="{0D108BD9-81ED-4DB2-BD59-A6C34878D82A}">
                    <a16:rowId xmlns:a16="http://schemas.microsoft.com/office/drawing/2014/main" val="2288490646"/>
                  </a:ext>
                </a:extLst>
              </a:tr>
              <a:tr h="926062">
                <a:tc>
                  <a:txBody>
                    <a:bodyPr/>
                    <a:lstStyle/>
                    <a:p>
                      <a:r>
                        <a:rPr lang="en-GB" sz="2400" dirty="0"/>
                        <a:t>Algeria</a:t>
                      </a:r>
                    </a:p>
                  </a:txBody>
                  <a:tcPr/>
                </a:tc>
                <a:tc>
                  <a:txBody>
                    <a:bodyPr/>
                    <a:lstStyle/>
                    <a:p>
                      <a:pPr marL="342900" indent="-342900">
                        <a:buFontTx/>
                        <a:buChar char="-"/>
                      </a:pPr>
                      <a:r>
                        <a:rPr lang="en-GB" sz="2400" dirty="0"/>
                        <a:t>Non-discrimination legislation and state obliged to promote equal access to vocational training, but not effectively enforced. </a:t>
                      </a:r>
                    </a:p>
                  </a:txBody>
                  <a:tcPr/>
                </a:tc>
                <a:extLst>
                  <a:ext uri="{0D108BD9-81ED-4DB2-BD59-A6C34878D82A}">
                    <a16:rowId xmlns:a16="http://schemas.microsoft.com/office/drawing/2014/main" val="168323799"/>
                  </a:ext>
                </a:extLst>
              </a:tr>
              <a:tr h="1337646">
                <a:tc>
                  <a:txBody>
                    <a:bodyPr/>
                    <a:lstStyle/>
                    <a:p>
                      <a:r>
                        <a:rPr lang="en-GB" sz="2400" dirty="0"/>
                        <a:t>Egypt</a:t>
                      </a:r>
                    </a:p>
                  </a:txBody>
                  <a:tcPr/>
                </a:tc>
                <a:tc>
                  <a:txBody>
                    <a:bodyPr/>
                    <a:lstStyle/>
                    <a:p>
                      <a:pPr marL="342900" indent="-342900">
                        <a:buFontTx/>
                        <a:buChar char="-"/>
                      </a:pPr>
                      <a:r>
                        <a:rPr lang="en-GB" sz="2400" dirty="0"/>
                        <a:t>2014 Constitution mainstreams rights of persons with disabilities.</a:t>
                      </a:r>
                    </a:p>
                    <a:p>
                      <a:pPr marL="342900" indent="-342900">
                        <a:buFontTx/>
                        <a:buChar char="-"/>
                      </a:pPr>
                      <a:r>
                        <a:rPr lang="en-GB" sz="2400" dirty="0"/>
                        <a:t>Parliament, 8 seats reserved for MPs with disabilities.</a:t>
                      </a:r>
                    </a:p>
                    <a:p>
                      <a:pPr marL="342900" indent="-342900">
                        <a:buFontTx/>
                        <a:buChar char="-"/>
                      </a:pPr>
                      <a:r>
                        <a:rPr lang="en-GB" sz="2400" dirty="0"/>
                        <a:t>2018 law recognises rights, covering housing, employment, education and health insurance etc. </a:t>
                      </a:r>
                    </a:p>
                  </a:txBody>
                  <a:tcPr/>
                </a:tc>
                <a:extLst>
                  <a:ext uri="{0D108BD9-81ED-4DB2-BD59-A6C34878D82A}">
                    <a16:rowId xmlns:a16="http://schemas.microsoft.com/office/drawing/2014/main" val="1209098105"/>
                  </a:ext>
                </a:extLst>
              </a:tr>
              <a:tr h="894221">
                <a:tc>
                  <a:txBody>
                    <a:bodyPr/>
                    <a:lstStyle/>
                    <a:p>
                      <a:r>
                        <a:rPr lang="en-GB" sz="2400" dirty="0"/>
                        <a:t>Iran</a:t>
                      </a:r>
                    </a:p>
                  </a:txBody>
                  <a:tcPr/>
                </a:tc>
                <a:tc>
                  <a:txBody>
                    <a:bodyPr/>
                    <a:lstStyle/>
                    <a:p>
                      <a:pPr marL="342900" indent="-342900">
                        <a:buFontTx/>
                        <a:buChar char="-"/>
                      </a:pPr>
                      <a:r>
                        <a:rPr lang="en-GB" sz="2400" dirty="0"/>
                        <a:t>2018 Law to Protect the Rights of the Disabled. Criticised for being unenforced and following a charity model approach and containing discriminatory language</a:t>
                      </a:r>
                    </a:p>
                  </a:txBody>
                  <a:tcPr/>
                </a:tc>
                <a:extLst>
                  <a:ext uri="{0D108BD9-81ED-4DB2-BD59-A6C34878D82A}">
                    <a16:rowId xmlns:a16="http://schemas.microsoft.com/office/drawing/2014/main" val="636043931"/>
                  </a:ext>
                </a:extLst>
              </a:tr>
              <a:tr h="1337646">
                <a:tc>
                  <a:txBody>
                    <a:bodyPr/>
                    <a:lstStyle/>
                    <a:p>
                      <a:r>
                        <a:rPr lang="en-GB" sz="2400" dirty="0"/>
                        <a:t>Iraq</a:t>
                      </a:r>
                    </a:p>
                  </a:txBody>
                  <a:tcPr/>
                </a:tc>
                <a:tc>
                  <a:txBody>
                    <a:bodyPr/>
                    <a:lstStyle/>
                    <a:p>
                      <a:pPr marL="342900" indent="-342900">
                        <a:buFontTx/>
                        <a:buChar char="-"/>
                      </a:pPr>
                      <a:r>
                        <a:rPr lang="en-GB" sz="2400" dirty="0"/>
                        <a:t>Law No.22 on Persons with Disabilities and Special Needs (2011); Law No.38 on Welfare of disabled people (2013). Poor implementation. </a:t>
                      </a:r>
                    </a:p>
                    <a:p>
                      <a:pPr marL="342900" indent="-342900">
                        <a:buFontTx/>
                        <a:buChar char="-"/>
                      </a:pPr>
                      <a:r>
                        <a:rPr lang="en-GB" sz="2400" dirty="0"/>
                        <a:t>2017, 60billion Dinars allocated to welfare of persons with disabilities. </a:t>
                      </a:r>
                    </a:p>
                  </a:txBody>
                  <a:tcPr/>
                </a:tc>
                <a:extLst>
                  <a:ext uri="{0D108BD9-81ED-4DB2-BD59-A6C34878D82A}">
                    <a16:rowId xmlns:a16="http://schemas.microsoft.com/office/drawing/2014/main" val="3902117399"/>
                  </a:ext>
                </a:extLst>
              </a:tr>
              <a:tr h="1749229">
                <a:tc>
                  <a:txBody>
                    <a:bodyPr/>
                    <a:lstStyle/>
                    <a:p>
                      <a:r>
                        <a:rPr lang="en-GB" sz="2400" dirty="0"/>
                        <a:t>Jordan</a:t>
                      </a:r>
                    </a:p>
                  </a:txBody>
                  <a:tcPr/>
                </a:tc>
                <a:tc>
                  <a:txBody>
                    <a:bodyPr/>
                    <a:lstStyle/>
                    <a:p>
                      <a:pPr marL="285750" marR="0" lvl="0" indent="-285750" defTabSz="914400" eaLnBrk="1" fontAlgn="auto" latinLnBrk="0" hangingPunct="1">
                        <a:lnSpc>
                          <a:spcPct val="100000"/>
                        </a:lnSpc>
                        <a:spcBef>
                          <a:spcPts val="0"/>
                        </a:spcBef>
                        <a:spcAft>
                          <a:spcPts val="0"/>
                        </a:spcAft>
                        <a:buClrTx/>
                        <a:buSzTx/>
                        <a:buFontTx/>
                        <a:buChar char="-"/>
                        <a:tabLst/>
                        <a:defRPr/>
                      </a:pPr>
                      <a:r>
                        <a:rPr lang="en-GB" sz="2400" dirty="0">
                          <a:solidFill>
                            <a:schemeClr val="dk1"/>
                          </a:solidFill>
                          <a:effectLst/>
                          <a:latin typeface="+mn-lt"/>
                          <a:ea typeface="+mn-ea"/>
                          <a:cs typeface="+mn-cs"/>
                        </a:rPr>
                        <a:t>Updated 2017 Disabled People’s Rights Act (No. 20) includes anti-discrimination principles and a commitment to making all public facilities accessible within 10 years. </a:t>
                      </a:r>
                    </a:p>
                    <a:p>
                      <a:pPr marL="285750" marR="0" lvl="0" indent="-285750" defTabSz="914400" eaLnBrk="1" fontAlgn="auto" latinLnBrk="0" hangingPunct="1">
                        <a:lnSpc>
                          <a:spcPct val="100000"/>
                        </a:lnSpc>
                        <a:spcBef>
                          <a:spcPts val="0"/>
                        </a:spcBef>
                        <a:spcAft>
                          <a:spcPts val="0"/>
                        </a:spcAft>
                        <a:buClrTx/>
                        <a:buSzTx/>
                        <a:buFontTx/>
                        <a:buChar char="-"/>
                        <a:tabLst/>
                        <a:defRPr/>
                      </a:pPr>
                      <a:r>
                        <a:rPr lang="en-GB" sz="2400" dirty="0">
                          <a:solidFill>
                            <a:schemeClr val="dk1"/>
                          </a:solidFill>
                          <a:effectLst/>
                          <a:latin typeface="+mn-lt"/>
                          <a:ea typeface="+mn-ea"/>
                          <a:cs typeface="+mn-cs"/>
                        </a:rPr>
                        <a:t>Established a Higher Council for Persons with Disabilities as an independent national institution responsible for policy-making and planning for disability inclusion. </a:t>
                      </a:r>
                    </a:p>
                  </a:txBody>
                  <a:tcPr/>
                </a:tc>
                <a:extLst>
                  <a:ext uri="{0D108BD9-81ED-4DB2-BD59-A6C34878D82A}">
                    <a16:rowId xmlns:a16="http://schemas.microsoft.com/office/drawing/2014/main" val="4197256176"/>
                  </a:ext>
                </a:extLst>
              </a:tr>
              <a:tr h="1337646">
                <a:tc>
                  <a:txBody>
                    <a:bodyPr/>
                    <a:lstStyle/>
                    <a:p>
                      <a:r>
                        <a:rPr lang="en-GB" sz="2400" dirty="0"/>
                        <a:t>Lebanon</a:t>
                      </a:r>
                    </a:p>
                  </a:txBody>
                  <a:tcPr/>
                </a:tc>
                <a:tc>
                  <a:txBody>
                    <a:bodyPr/>
                    <a:lstStyle/>
                    <a:p>
                      <a:pPr marL="285750" indent="-285750">
                        <a:buFontTx/>
                        <a:buChar char="-"/>
                      </a:pPr>
                      <a:r>
                        <a:rPr lang="en-GB" sz="2400" dirty="0">
                          <a:solidFill>
                            <a:schemeClr val="dk1"/>
                          </a:solidFill>
                          <a:effectLst/>
                          <a:latin typeface="+mn-lt"/>
                          <a:ea typeface="+mn-ea"/>
                          <a:cs typeface="+mn-cs"/>
                        </a:rPr>
                        <a:t>Lebanon introduced Law 220/2000 on the rights of persons with disabilities (2000) emphasises the rights of </a:t>
                      </a:r>
                      <a:r>
                        <a:rPr lang="en-GB" sz="2400" dirty="0"/>
                        <a:t>persons with disabilities</a:t>
                      </a:r>
                      <a:r>
                        <a:rPr lang="en-GB" sz="2400" dirty="0">
                          <a:solidFill>
                            <a:schemeClr val="dk1"/>
                          </a:solidFill>
                          <a:effectLst/>
                          <a:latin typeface="+mn-lt"/>
                          <a:ea typeface="+mn-ea"/>
                          <a:cs typeface="+mn-cs"/>
                        </a:rPr>
                        <a:t>, but criticised for entrenching segregated services (e.g. segregated psychiatric wards, live-in rehabilitation centres, and segregated schools). </a:t>
                      </a:r>
                      <a:endParaRPr lang="en-GB" sz="2400" dirty="0"/>
                    </a:p>
                  </a:txBody>
                  <a:tcPr/>
                </a:tc>
                <a:extLst>
                  <a:ext uri="{0D108BD9-81ED-4DB2-BD59-A6C34878D82A}">
                    <a16:rowId xmlns:a16="http://schemas.microsoft.com/office/drawing/2014/main" val="2877567086"/>
                  </a:ext>
                </a:extLst>
              </a:tr>
              <a:tr h="514479">
                <a:tc>
                  <a:txBody>
                    <a:bodyPr/>
                    <a:lstStyle/>
                    <a:p>
                      <a:r>
                        <a:rPr lang="en-GB" sz="2400" dirty="0"/>
                        <a:t>Libya</a:t>
                      </a:r>
                    </a:p>
                  </a:txBody>
                  <a:tcPr/>
                </a:tc>
                <a:tc>
                  <a:txBody>
                    <a:bodyPr/>
                    <a:lstStyle/>
                    <a:p>
                      <a:pPr marL="285750" marR="0" lvl="0" indent="-285750" defTabSz="914400" eaLnBrk="1" fontAlgn="auto" latinLnBrk="0" hangingPunct="1">
                        <a:lnSpc>
                          <a:spcPct val="100000"/>
                        </a:lnSpc>
                        <a:spcBef>
                          <a:spcPts val="0"/>
                        </a:spcBef>
                        <a:spcAft>
                          <a:spcPts val="0"/>
                        </a:spcAft>
                        <a:buClrTx/>
                        <a:buSzTx/>
                        <a:buFontTx/>
                        <a:buChar char="-"/>
                        <a:tabLst/>
                        <a:defRPr/>
                      </a:pPr>
                      <a:r>
                        <a:rPr lang="en-GB" sz="2400" dirty="0">
                          <a:solidFill>
                            <a:schemeClr val="dk1"/>
                          </a:solidFill>
                          <a:effectLst/>
                          <a:latin typeface="+mn-lt"/>
                          <a:ea typeface="+mn-ea"/>
                          <a:cs typeface="+mn-cs"/>
                        </a:rPr>
                        <a:t>No new disability law to comply with the CRPD principles, currently uses the 1987 Law no. 5.</a:t>
                      </a:r>
                    </a:p>
                  </a:txBody>
                  <a:tcPr/>
                </a:tc>
                <a:extLst>
                  <a:ext uri="{0D108BD9-81ED-4DB2-BD59-A6C34878D82A}">
                    <a16:rowId xmlns:a16="http://schemas.microsoft.com/office/drawing/2014/main" val="3862186164"/>
                  </a:ext>
                </a:extLst>
              </a:tr>
              <a:tr h="1337646">
                <a:tc>
                  <a:txBody>
                    <a:bodyPr/>
                    <a:lstStyle/>
                    <a:p>
                      <a:r>
                        <a:rPr lang="en-GB" sz="2400" dirty="0"/>
                        <a:t>Morocco</a:t>
                      </a:r>
                    </a:p>
                  </a:txBody>
                  <a:tcPr/>
                </a:tc>
                <a:tc>
                  <a:txBody>
                    <a:bodyPr/>
                    <a:lstStyle/>
                    <a:p>
                      <a:pPr marL="285750" indent="-285750">
                        <a:buFontTx/>
                        <a:buChar char="-"/>
                      </a:pPr>
                      <a:r>
                        <a:rPr lang="en-GB" sz="2400" dirty="0">
                          <a:solidFill>
                            <a:schemeClr val="dk1"/>
                          </a:solidFill>
                          <a:effectLst/>
                          <a:latin typeface="+mn-lt"/>
                          <a:ea typeface="+mn-ea"/>
                          <a:cs typeface="+mn-cs"/>
                        </a:rPr>
                        <a:t>Framework Law 97-13 (2016) sought to harmonise legislation with the CRPD, but law emphasises diagnosis and prevention rather than participation and inclusion of people with disabilities. Concerns exist  that the law fails to clarify legal capacity and fails to guarantee access to inclusive education. </a:t>
                      </a:r>
                    </a:p>
                  </a:txBody>
                  <a:tcPr/>
                </a:tc>
                <a:extLst>
                  <a:ext uri="{0D108BD9-81ED-4DB2-BD59-A6C34878D82A}">
                    <a16:rowId xmlns:a16="http://schemas.microsoft.com/office/drawing/2014/main" val="910905134"/>
                  </a:ext>
                </a:extLst>
              </a:tr>
            </a:tbl>
          </a:graphicData>
        </a:graphic>
      </p:graphicFrame>
      <p:sp>
        <p:nvSpPr>
          <p:cNvPr id="9" name="TextBox 9">
            <a:extLst>
              <a:ext uri="{FF2B5EF4-FFF2-40B4-BE49-F238E27FC236}">
                <a16:creationId xmlns:a16="http://schemas.microsoft.com/office/drawing/2014/main" id="{EFFF4121-4B0B-4004-A7B0-F4034A79FA77}"/>
              </a:ext>
            </a:extLst>
          </p:cNvPr>
          <p:cNvSpPr txBox="1"/>
          <p:nvPr/>
        </p:nvSpPr>
        <p:spPr>
          <a:xfrm>
            <a:off x="7027714" y="344259"/>
            <a:ext cx="12216569" cy="64633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3600" b="1" dirty="0">
                <a:solidFill>
                  <a:srgbClr val="094985"/>
                </a:solidFill>
                <a:latin typeface="Arial"/>
                <a:cs typeface="Arial"/>
              </a:rPr>
              <a:t>National legislation and policy? </a:t>
            </a:r>
          </a:p>
        </p:txBody>
      </p:sp>
      <p:sp>
        <p:nvSpPr>
          <p:cNvPr id="2" name="Arrow: Right 1">
            <a:extLst>
              <a:ext uri="{FF2B5EF4-FFF2-40B4-BE49-F238E27FC236}">
                <a16:creationId xmlns:a16="http://schemas.microsoft.com/office/drawing/2014/main" id="{300BF90B-A92D-4470-96BF-316DE30183A5}"/>
              </a:ext>
            </a:extLst>
          </p:cNvPr>
          <p:cNvSpPr/>
          <p:nvPr/>
        </p:nvSpPr>
        <p:spPr>
          <a:xfrm>
            <a:off x="319757" y="3566443"/>
            <a:ext cx="1080120" cy="576064"/>
          </a:xfrm>
          <a:prstGeom prst="rightArrow">
            <a:avLst/>
          </a:prstGeom>
          <a:solidFill>
            <a:srgbClr val="92D050"/>
          </a:solidFill>
          <a:ln>
            <a:solidFill>
              <a:srgbClr val="92D050"/>
            </a:solidFill>
          </a:ln>
        </p:spPr>
        <p:txBody>
          <a:bodyPr wrap="square" lIns="0" tIns="0" rIns="0" bIns="0" rtlCol="0" anchor="ctr"/>
          <a:lstStyle/>
          <a:p>
            <a:pPr algn="ctr"/>
            <a:endParaRPr lang="en-GB" dirty="0"/>
          </a:p>
        </p:txBody>
      </p:sp>
      <p:sp>
        <p:nvSpPr>
          <p:cNvPr id="5" name="Arrow: Right 4">
            <a:extLst>
              <a:ext uri="{FF2B5EF4-FFF2-40B4-BE49-F238E27FC236}">
                <a16:creationId xmlns:a16="http://schemas.microsoft.com/office/drawing/2014/main" id="{945F17A8-D32D-4615-84BE-CBFC38F8586D}"/>
              </a:ext>
            </a:extLst>
          </p:cNvPr>
          <p:cNvSpPr/>
          <p:nvPr/>
        </p:nvSpPr>
        <p:spPr>
          <a:xfrm>
            <a:off x="330970" y="6464961"/>
            <a:ext cx="1080120" cy="576064"/>
          </a:xfrm>
          <a:prstGeom prst="rightArrow">
            <a:avLst/>
          </a:prstGeom>
          <a:solidFill>
            <a:srgbClr val="92D050"/>
          </a:solidFill>
          <a:ln>
            <a:solidFill>
              <a:srgbClr val="92D050"/>
            </a:solidFill>
          </a:ln>
        </p:spPr>
        <p:txBody>
          <a:bodyPr wrap="square" lIns="0" tIns="0" rIns="0" bIns="0" rtlCol="0" anchor="ctr"/>
          <a:lstStyle/>
          <a:p>
            <a:pPr algn="ctr"/>
            <a:endParaRPr lang="en-GB" dirty="0"/>
          </a:p>
        </p:txBody>
      </p:sp>
      <p:sp>
        <p:nvSpPr>
          <p:cNvPr id="7" name="Arrow: Right 6">
            <a:extLst>
              <a:ext uri="{FF2B5EF4-FFF2-40B4-BE49-F238E27FC236}">
                <a16:creationId xmlns:a16="http://schemas.microsoft.com/office/drawing/2014/main" id="{4193361C-93CC-46C1-9605-EA9E890B6048}"/>
              </a:ext>
            </a:extLst>
          </p:cNvPr>
          <p:cNvSpPr/>
          <p:nvPr/>
        </p:nvSpPr>
        <p:spPr>
          <a:xfrm>
            <a:off x="330970" y="9380915"/>
            <a:ext cx="1080120" cy="576064"/>
          </a:xfrm>
          <a:prstGeom prst="rightArrow">
            <a:avLst/>
          </a:prstGeom>
          <a:solidFill>
            <a:srgbClr val="FF0000"/>
          </a:solidFill>
          <a:ln>
            <a:solidFill>
              <a:srgbClr val="FF0000"/>
            </a:solidFill>
          </a:ln>
        </p:spPr>
        <p:txBody>
          <a:bodyPr wrap="square" lIns="0" tIns="0" rIns="0" bIns="0" rtlCol="0" anchor="ctr"/>
          <a:lstStyle/>
          <a:p>
            <a:pPr algn="ctr"/>
            <a:endParaRPr lang="en-GB" dirty="0"/>
          </a:p>
        </p:txBody>
      </p:sp>
    </p:spTree>
    <p:extLst>
      <p:ext uri="{BB962C8B-B14F-4D97-AF65-F5344CB8AC3E}">
        <p14:creationId xmlns:p14="http://schemas.microsoft.com/office/powerpoint/2010/main" val="2407231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2"/>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5"/>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5" grpId="0" animBg="1"/>
      <p:bldP spid="5" grpId="1"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7CBD2CAB-E215-4F6C-A850-6D0B6AB088D5}"/>
              </a:ext>
            </a:extLst>
          </p:cNvPr>
          <p:cNvGraphicFramePr>
            <a:graphicFrameLocks noGrp="1"/>
          </p:cNvGraphicFramePr>
          <p:nvPr>
            <p:extLst>
              <p:ext uri="{D42A27DB-BD31-4B8C-83A1-F6EECF244321}">
                <p14:modId xmlns:p14="http://schemas.microsoft.com/office/powerpoint/2010/main" val="3444894151"/>
              </p:ext>
            </p:extLst>
          </p:nvPr>
        </p:nvGraphicFramePr>
        <p:xfrm>
          <a:off x="1627114" y="2054275"/>
          <a:ext cx="17617169" cy="9093696"/>
        </p:xfrm>
        <a:graphic>
          <a:graphicData uri="http://schemas.openxmlformats.org/drawingml/2006/table">
            <a:tbl>
              <a:tblPr firstRow="1" bandRow="1">
                <a:tableStyleId>{5C22544A-7EE6-4342-B048-85BDC9FD1C3A}</a:tableStyleId>
              </a:tblPr>
              <a:tblGrid>
                <a:gridCol w="1440160">
                  <a:extLst>
                    <a:ext uri="{9D8B030D-6E8A-4147-A177-3AD203B41FA5}">
                      <a16:colId xmlns:a16="http://schemas.microsoft.com/office/drawing/2014/main" val="3836260436"/>
                    </a:ext>
                  </a:extLst>
                </a:gridCol>
                <a:gridCol w="16177009">
                  <a:extLst>
                    <a:ext uri="{9D8B030D-6E8A-4147-A177-3AD203B41FA5}">
                      <a16:colId xmlns:a16="http://schemas.microsoft.com/office/drawing/2014/main" val="2656886201"/>
                    </a:ext>
                  </a:extLst>
                </a:gridCol>
              </a:tblGrid>
              <a:tr h="505205">
                <a:tc>
                  <a:txBody>
                    <a:bodyPr/>
                    <a:lstStyle/>
                    <a:p>
                      <a:r>
                        <a:rPr lang="en-GB" sz="2400" dirty="0"/>
                        <a:t>Country</a:t>
                      </a:r>
                    </a:p>
                  </a:txBody>
                  <a:tcPr/>
                </a:tc>
                <a:tc>
                  <a:txBody>
                    <a:bodyPr/>
                    <a:lstStyle/>
                    <a:p>
                      <a:r>
                        <a:rPr lang="en-GB" sz="2400" dirty="0"/>
                        <a:t>National legislation</a:t>
                      </a:r>
                    </a:p>
                  </a:txBody>
                  <a:tcPr/>
                </a:tc>
                <a:extLst>
                  <a:ext uri="{0D108BD9-81ED-4DB2-BD59-A6C34878D82A}">
                    <a16:rowId xmlns:a16="http://schemas.microsoft.com/office/drawing/2014/main" val="2288490646"/>
                  </a:ext>
                </a:extLst>
              </a:tr>
              <a:tr h="1717698">
                <a:tc>
                  <a:txBody>
                    <a:bodyPr/>
                    <a:lstStyle/>
                    <a:p>
                      <a:r>
                        <a:rPr lang="en-GB" sz="2400" dirty="0"/>
                        <a:t>OPT</a:t>
                      </a:r>
                    </a:p>
                  </a:txBody>
                  <a:tcPr/>
                </a:tc>
                <a:tc>
                  <a:txBody>
                    <a:bodyPr/>
                    <a:lstStyle/>
                    <a:p>
                      <a:pPr marL="285750" marR="0" lvl="0" indent="-285750" defTabSz="914400" eaLnBrk="1" fontAlgn="auto" latinLnBrk="0" hangingPunct="1">
                        <a:lnSpc>
                          <a:spcPct val="100000"/>
                        </a:lnSpc>
                        <a:spcBef>
                          <a:spcPts val="0"/>
                        </a:spcBef>
                        <a:spcAft>
                          <a:spcPts val="0"/>
                        </a:spcAft>
                        <a:buClrTx/>
                        <a:buSzTx/>
                        <a:buFontTx/>
                        <a:buChar char="-"/>
                        <a:tabLst/>
                        <a:defRPr/>
                      </a:pPr>
                      <a:r>
                        <a:rPr lang="en-GB" sz="2400" dirty="0">
                          <a:solidFill>
                            <a:schemeClr val="dk1"/>
                          </a:solidFill>
                          <a:effectLst/>
                          <a:latin typeface="+mn-lt"/>
                          <a:ea typeface="+mn-ea"/>
                          <a:cs typeface="+mn-cs"/>
                        </a:rPr>
                        <a:t>Palestinian Disability Law No. 4 affirms the rights of disabled people to equality before the law, non-discrimination, housing, health care, travel, work, participation in cultural life and sport. </a:t>
                      </a:r>
                    </a:p>
                    <a:p>
                      <a:pPr marL="285750" marR="0" lvl="0" indent="-285750" defTabSz="914400" eaLnBrk="1" fontAlgn="auto" latinLnBrk="0" hangingPunct="1">
                        <a:lnSpc>
                          <a:spcPct val="100000"/>
                        </a:lnSpc>
                        <a:spcBef>
                          <a:spcPts val="0"/>
                        </a:spcBef>
                        <a:spcAft>
                          <a:spcPts val="0"/>
                        </a:spcAft>
                        <a:buClrTx/>
                        <a:buSzTx/>
                        <a:buFontTx/>
                        <a:buChar char="-"/>
                        <a:tabLst/>
                        <a:defRPr/>
                      </a:pPr>
                      <a:r>
                        <a:rPr lang="en-GB" sz="2400" dirty="0">
                          <a:solidFill>
                            <a:schemeClr val="dk1"/>
                          </a:solidFill>
                          <a:effectLst/>
                          <a:latin typeface="+mn-lt"/>
                          <a:ea typeface="+mn-ea"/>
                          <a:cs typeface="+mn-cs"/>
                        </a:rPr>
                        <a:t>National plans for rehabilitation of disabled people have been produced, which have been financed by the World Bank, but implementation has been limited.</a:t>
                      </a:r>
                    </a:p>
                  </a:txBody>
                  <a:tcPr/>
                </a:tc>
                <a:extLst>
                  <a:ext uri="{0D108BD9-81ED-4DB2-BD59-A6C34878D82A}">
                    <a16:rowId xmlns:a16="http://schemas.microsoft.com/office/drawing/2014/main" val="1053125337"/>
                  </a:ext>
                </a:extLst>
              </a:tr>
              <a:tr h="1313534">
                <a:tc>
                  <a:txBody>
                    <a:bodyPr/>
                    <a:lstStyle/>
                    <a:p>
                      <a:r>
                        <a:rPr lang="en-GB" sz="2400" dirty="0"/>
                        <a:t>Syria</a:t>
                      </a:r>
                    </a:p>
                  </a:txBody>
                  <a:tcPr/>
                </a:tc>
                <a:tc>
                  <a:txBody>
                    <a:bodyPr/>
                    <a:lstStyle/>
                    <a:p>
                      <a:pPr marL="342900" indent="-342900">
                        <a:buFontTx/>
                        <a:buChar char="-"/>
                      </a:pPr>
                      <a:r>
                        <a:rPr lang="en-US" sz="2400" dirty="0"/>
                        <a:t>National Disability Law No. 34 (2004).</a:t>
                      </a:r>
                    </a:p>
                    <a:p>
                      <a:pPr marL="342900" indent="-342900">
                        <a:buFontTx/>
                        <a:buChar char="-"/>
                      </a:pPr>
                      <a:r>
                        <a:rPr lang="en-US" sz="2400" dirty="0"/>
                        <a:t>Damascus approved to become first accessible governorate in Syria (pre-crisis) </a:t>
                      </a:r>
                    </a:p>
                    <a:p>
                      <a:pPr marL="342900" indent="-342900">
                        <a:buFontTx/>
                        <a:buChar char="-"/>
                      </a:pPr>
                      <a:r>
                        <a:rPr lang="en-US" sz="2400" dirty="0"/>
                        <a:t>Registration system for </a:t>
                      </a:r>
                      <a:r>
                        <a:rPr lang="en-GB" sz="2400" dirty="0"/>
                        <a:t>persons with disabilities</a:t>
                      </a:r>
                      <a:r>
                        <a:rPr lang="en-US" sz="2400" dirty="0"/>
                        <a:t> created by Ministry of Social Affairs and Labor in Syria MoSAL</a:t>
                      </a:r>
                    </a:p>
                  </a:txBody>
                  <a:tcPr/>
                </a:tc>
                <a:extLst>
                  <a:ext uri="{0D108BD9-81ED-4DB2-BD59-A6C34878D82A}">
                    <a16:rowId xmlns:a16="http://schemas.microsoft.com/office/drawing/2014/main" val="2312347709"/>
                  </a:ext>
                </a:extLst>
              </a:tr>
              <a:tr h="1313534">
                <a:tc>
                  <a:txBody>
                    <a:bodyPr/>
                    <a:lstStyle/>
                    <a:p>
                      <a:r>
                        <a:rPr lang="en-GB" sz="2400" dirty="0"/>
                        <a:t>Tunisia</a:t>
                      </a:r>
                    </a:p>
                  </a:txBody>
                  <a:tcPr/>
                </a:tc>
                <a:tc>
                  <a:txBody>
                    <a:bodyPr/>
                    <a:lstStyle/>
                    <a:p>
                      <a:pPr marL="342900" indent="-342900">
                        <a:buFontTx/>
                        <a:buChar char="-"/>
                      </a:pPr>
                      <a:r>
                        <a:rPr lang="en-GB" sz="2400" dirty="0"/>
                        <a:t>Tunisian National Charter on the Rights of persons with disabilities changed discourse to a human rights perspective. </a:t>
                      </a:r>
                    </a:p>
                    <a:p>
                      <a:pPr marL="342900" indent="-342900">
                        <a:buFontTx/>
                        <a:buChar char="-"/>
                      </a:pPr>
                      <a:r>
                        <a:rPr lang="en-GB" sz="2400" dirty="0"/>
                        <a:t>2014 Constitution (following Arab Spring), aligned with CRPD. </a:t>
                      </a:r>
                    </a:p>
                  </a:txBody>
                  <a:tcPr/>
                </a:tc>
                <a:extLst>
                  <a:ext uri="{0D108BD9-81ED-4DB2-BD59-A6C34878D82A}">
                    <a16:rowId xmlns:a16="http://schemas.microsoft.com/office/drawing/2014/main" val="943357920"/>
                  </a:ext>
                </a:extLst>
              </a:tr>
              <a:tr h="1313534">
                <a:tc>
                  <a:txBody>
                    <a:bodyPr/>
                    <a:lstStyle/>
                    <a:p>
                      <a:r>
                        <a:rPr lang="en-GB" sz="2400" dirty="0"/>
                        <a:t>Turkey</a:t>
                      </a:r>
                    </a:p>
                  </a:txBody>
                  <a:tcPr/>
                </a:tc>
                <a:tc>
                  <a:txBody>
                    <a:bodyPr/>
                    <a:lstStyle/>
                    <a:p>
                      <a:pPr marL="285750" indent="-285750">
                        <a:buFontTx/>
                        <a:buChar char="-"/>
                      </a:pPr>
                      <a:r>
                        <a:rPr lang="en-GB" sz="2400" dirty="0">
                          <a:solidFill>
                            <a:schemeClr val="dk1"/>
                          </a:solidFill>
                          <a:effectLst/>
                          <a:latin typeface="+mn-lt"/>
                          <a:ea typeface="+mn-ea"/>
                          <a:cs typeface="+mn-cs"/>
                        </a:rPr>
                        <a:t>Turkish Disability Act (2014) reaffirms the rights of disabled people in line with the CRPD. </a:t>
                      </a:r>
                    </a:p>
                    <a:p>
                      <a:pPr marL="285750" indent="-285750">
                        <a:buFontTx/>
                        <a:buChar char="-"/>
                      </a:pPr>
                      <a:r>
                        <a:rPr lang="en-GB" sz="2400" dirty="0">
                          <a:solidFill>
                            <a:schemeClr val="dk1"/>
                          </a:solidFill>
                          <a:effectLst/>
                          <a:latin typeface="+mn-lt"/>
                          <a:ea typeface="+mn-ea"/>
                          <a:cs typeface="+mn-cs"/>
                        </a:rPr>
                        <a:t>In 2020, Turkey was drafting the “National Strategy Document and Action Plan on the Rights of Persons with Disabilities” to plan practical measures to implement the CRPD. </a:t>
                      </a:r>
                      <a:endParaRPr lang="en-GB" sz="2400" dirty="0"/>
                    </a:p>
                  </a:txBody>
                  <a:tcPr/>
                </a:tc>
                <a:extLst>
                  <a:ext uri="{0D108BD9-81ED-4DB2-BD59-A6C34878D82A}">
                    <a16:rowId xmlns:a16="http://schemas.microsoft.com/office/drawing/2014/main" val="57999185"/>
                  </a:ext>
                </a:extLst>
              </a:tr>
              <a:tr h="2930191">
                <a:tc>
                  <a:txBody>
                    <a:bodyPr/>
                    <a:lstStyle/>
                    <a:p>
                      <a:r>
                        <a:rPr lang="en-GB" sz="2400" dirty="0"/>
                        <a:t>Yemen</a:t>
                      </a:r>
                    </a:p>
                  </a:txBody>
                  <a:tcPr/>
                </a:tc>
                <a:tc>
                  <a:txBody>
                    <a:bodyPr/>
                    <a:lstStyle/>
                    <a:p>
                      <a:pPr marL="285750" marR="0" lvl="0" indent="-285750" defTabSz="914400" eaLnBrk="1" fontAlgn="auto" latinLnBrk="0" hangingPunct="1">
                        <a:lnSpc>
                          <a:spcPct val="100000"/>
                        </a:lnSpc>
                        <a:spcBef>
                          <a:spcPts val="0"/>
                        </a:spcBef>
                        <a:spcAft>
                          <a:spcPts val="0"/>
                        </a:spcAft>
                        <a:buClrTx/>
                        <a:buSzTx/>
                        <a:buFontTx/>
                        <a:buChar char="-"/>
                        <a:tabLst/>
                        <a:defRPr/>
                      </a:pPr>
                      <a:r>
                        <a:rPr lang="en-GB" sz="2400" dirty="0">
                          <a:solidFill>
                            <a:schemeClr val="dk1"/>
                          </a:solidFill>
                          <a:effectLst/>
                          <a:latin typeface="+mn-lt"/>
                          <a:ea typeface="+mn-ea"/>
                          <a:cs typeface="+mn-cs"/>
                        </a:rPr>
                        <a:t>National disability strategy affirms its commitment to the rights of disabled people </a:t>
                      </a:r>
                    </a:p>
                    <a:p>
                      <a:pPr marL="285750" marR="0" lvl="0" indent="-285750" defTabSz="914400" eaLnBrk="1" fontAlgn="auto" latinLnBrk="0" hangingPunct="1">
                        <a:lnSpc>
                          <a:spcPct val="100000"/>
                        </a:lnSpc>
                        <a:spcBef>
                          <a:spcPts val="0"/>
                        </a:spcBef>
                        <a:spcAft>
                          <a:spcPts val="0"/>
                        </a:spcAft>
                        <a:buClrTx/>
                        <a:buSzTx/>
                        <a:buFontTx/>
                        <a:buChar char="-"/>
                        <a:tabLst/>
                        <a:defRPr/>
                      </a:pPr>
                      <a:r>
                        <a:rPr lang="en-GB" sz="2400" dirty="0">
                          <a:solidFill>
                            <a:schemeClr val="dk1"/>
                          </a:solidFill>
                          <a:effectLst/>
                          <a:latin typeface="+mn-lt"/>
                          <a:ea typeface="+mn-ea"/>
                          <a:cs typeface="+mn-cs"/>
                        </a:rPr>
                        <a:t>Social Welfare Fund and Handicapped Welfare and Rehabilitation Fund, however ongoing armed conflict has affected implementation. </a:t>
                      </a:r>
                    </a:p>
                    <a:p>
                      <a:pPr marL="285750" marR="0" lvl="0" indent="-285750" defTabSz="914400" eaLnBrk="1" fontAlgn="auto" latinLnBrk="0" hangingPunct="1">
                        <a:lnSpc>
                          <a:spcPct val="100000"/>
                        </a:lnSpc>
                        <a:spcBef>
                          <a:spcPts val="0"/>
                        </a:spcBef>
                        <a:spcAft>
                          <a:spcPts val="0"/>
                        </a:spcAft>
                        <a:buClrTx/>
                        <a:buSzTx/>
                        <a:buFontTx/>
                        <a:buChar char="-"/>
                        <a:tabLst/>
                        <a:defRPr/>
                      </a:pPr>
                      <a:r>
                        <a:rPr lang="en-GB" sz="2400" dirty="0">
                          <a:solidFill>
                            <a:schemeClr val="dk1"/>
                          </a:solidFill>
                          <a:effectLst/>
                          <a:latin typeface="+mn-lt"/>
                          <a:ea typeface="+mn-ea"/>
                          <a:cs typeface="+mn-cs"/>
                        </a:rPr>
                        <a:t>Ministry for Social Affairs and Labour mandated to develop a national awareness raising plan in order to enable their participation in society on an equal basis with others, but current legislation (Law No. 5, 1991) contravenes the CRPD as it does not take a rights-based approach.</a:t>
                      </a:r>
                    </a:p>
                    <a:p>
                      <a:endParaRPr lang="en-GB" sz="2400" dirty="0"/>
                    </a:p>
                  </a:txBody>
                  <a:tcPr/>
                </a:tc>
                <a:extLst>
                  <a:ext uri="{0D108BD9-81ED-4DB2-BD59-A6C34878D82A}">
                    <a16:rowId xmlns:a16="http://schemas.microsoft.com/office/drawing/2014/main" val="2115253634"/>
                  </a:ext>
                </a:extLst>
              </a:tr>
            </a:tbl>
          </a:graphicData>
        </a:graphic>
      </p:graphicFrame>
      <p:sp>
        <p:nvSpPr>
          <p:cNvPr id="9" name="TextBox 9">
            <a:extLst>
              <a:ext uri="{FF2B5EF4-FFF2-40B4-BE49-F238E27FC236}">
                <a16:creationId xmlns:a16="http://schemas.microsoft.com/office/drawing/2014/main" id="{EFFF4121-4B0B-4004-A7B0-F4034A79FA77}"/>
              </a:ext>
            </a:extLst>
          </p:cNvPr>
          <p:cNvSpPr txBox="1"/>
          <p:nvPr/>
        </p:nvSpPr>
        <p:spPr>
          <a:xfrm>
            <a:off x="6883698" y="398091"/>
            <a:ext cx="12529392" cy="64633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3600" b="1" dirty="0">
                <a:solidFill>
                  <a:srgbClr val="094985"/>
                </a:solidFill>
                <a:latin typeface="Arial"/>
                <a:cs typeface="Arial"/>
              </a:rPr>
              <a:t>National legislation and policy? </a:t>
            </a:r>
          </a:p>
        </p:txBody>
      </p:sp>
      <p:sp>
        <p:nvSpPr>
          <p:cNvPr id="4" name="Arrow: Right 3">
            <a:extLst>
              <a:ext uri="{FF2B5EF4-FFF2-40B4-BE49-F238E27FC236}">
                <a16:creationId xmlns:a16="http://schemas.microsoft.com/office/drawing/2014/main" id="{C7E79B66-88FD-422D-A938-C30E02E6222C}"/>
              </a:ext>
            </a:extLst>
          </p:cNvPr>
          <p:cNvSpPr/>
          <p:nvPr/>
        </p:nvSpPr>
        <p:spPr>
          <a:xfrm>
            <a:off x="319757" y="5798691"/>
            <a:ext cx="1080120" cy="576064"/>
          </a:xfrm>
          <a:prstGeom prst="rightArrow">
            <a:avLst/>
          </a:prstGeom>
          <a:solidFill>
            <a:srgbClr val="92D050"/>
          </a:solidFill>
          <a:ln>
            <a:solidFill>
              <a:srgbClr val="92D050"/>
            </a:solidFill>
          </a:ln>
        </p:spPr>
        <p:txBody>
          <a:bodyPr wrap="square" lIns="0" tIns="0" rIns="0" bIns="0" rtlCol="0" anchor="ctr"/>
          <a:lstStyle/>
          <a:p>
            <a:pPr algn="ctr"/>
            <a:endParaRPr lang="en-GB" dirty="0"/>
          </a:p>
        </p:txBody>
      </p:sp>
    </p:spTree>
    <p:extLst>
      <p:ext uri="{BB962C8B-B14F-4D97-AF65-F5344CB8AC3E}">
        <p14:creationId xmlns:p14="http://schemas.microsoft.com/office/powerpoint/2010/main" val="1623094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AB099-5CC8-CE8F-DEB7-4462982D2550}"/>
              </a:ext>
            </a:extLst>
          </p:cNvPr>
          <p:cNvSpPr>
            <a:spLocks noGrp="1"/>
          </p:cNvSpPr>
          <p:nvPr>
            <p:ph type="ctrTitle"/>
          </p:nvPr>
        </p:nvSpPr>
        <p:spPr>
          <a:xfrm>
            <a:off x="1771130" y="5006603"/>
            <a:ext cx="16705856" cy="1296144"/>
          </a:xfrm>
        </p:spPr>
        <p:txBody>
          <a:bodyPr/>
          <a:lstStyle/>
          <a:p>
            <a:r>
              <a:rPr lang="en-GB" dirty="0"/>
              <a:t>Inclusive Workplace Practices</a:t>
            </a:r>
          </a:p>
        </p:txBody>
      </p:sp>
      <p:sp>
        <p:nvSpPr>
          <p:cNvPr id="3" name="Content Placeholder 2">
            <a:extLst>
              <a:ext uri="{FF2B5EF4-FFF2-40B4-BE49-F238E27FC236}">
                <a16:creationId xmlns:a16="http://schemas.microsoft.com/office/drawing/2014/main" id="{9CA21AB4-134F-1B92-62CF-B66D41FF6304}"/>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4379314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9">
            <a:extLst>
              <a:ext uri="{FF2B5EF4-FFF2-40B4-BE49-F238E27FC236}">
                <a16:creationId xmlns:a16="http://schemas.microsoft.com/office/drawing/2014/main" id="{021E94B7-F225-3F48-978C-F5E40C19326C}"/>
              </a:ext>
            </a:extLst>
          </p:cNvPr>
          <p:cNvSpPr txBox="1"/>
          <p:nvPr/>
        </p:nvSpPr>
        <p:spPr>
          <a:xfrm>
            <a:off x="7409963" y="542107"/>
            <a:ext cx="17281920" cy="64633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3600" b="1" dirty="0">
                <a:solidFill>
                  <a:srgbClr val="094985"/>
                </a:solidFill>
                <a:latin typeface="Arial"/>
                <a:cs typeface="Arial"/>
              </a:rPr>
              <a:t>Examples of barriers in the workplace</a:t>
            </a:r>
          </a:p>
        </p:txBody>
      </p:sp>
      <p:graphicFrame>
        <p:nvGraphicFramePr>
          <p:cNvPr id="5" name="Content Placeholder 10">
            <a:extLst>
              <a:ext uri="{FF2B5EF4-FFF2-40B4-BE49-F238E27FC236}">
                <a16:creationId xmlns:a16="http://schemas.microsoft.com/office/drawing/2014/main" id="{4C868ECB-26DE-4681-A87F-FC4ED2DCD96C}"/>
              </a:ext>
            </a:extLst>
          </p:cNvPr>
          <p:cNvGraphicFramePr>
            <a:graphicFrameLocks/>
          </p:cNvGraphicFramePr>
          <p:nvPr>
            <p:extLst>
              <p:ext uri="{D42A27DB-BD31-4B8C-83A1-F6EECF244321}">
                <p14:modId xmlns:p14="http://schemas.microsoft.com/office/powerpoint/2010/main" val="3507421680"/>
              </p:ext>
            </p:extLst>
          </p:nvPr>
        </p:nvGraphicFramePr>
        <p:xfrm>
          <a:off x="4053177" y="2393208"/>
          <a:ext cx="11997746" cy="87196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976615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56AC2C-8682-E4E8-00A7-D6AE4BF5F304}"/>
              </a:ext>
            </a:extLst>
          </p:cNvPr>
          <p:cNvSpPr>
            <a:spLocks noGrp="1"/>
          </p:cNvSpPr>
          <p:nvPr>
            <p:ph type="body" sz="quarter" idx="11"/>
          </p:nvPr>
        </p:nvSpPr>
        <p:spPr/>
        <p:txBody>
          <a:bodyPr>
            <a:normAutofit fontScale="62500" lnSpcReduction="20000"/>
          </a:bodyPr>
          <a:lstStyle/>
          <a:p>
            <a:pPr marL="0" indent="0">
              <a:buNone/>
            </a:pPr>
            <a:r>
              <a:rPr lang="en-US" sz="4617" dirty="0">
                <a:solidFill>
                  <a:srgbClr val="094985"/>
                </a:solidFill>
                <a:latin typeface="Arial" panose="020B0604020202020204" pitchFamily="34" charset="0"/>
              </a:rPr>
              <a:t>Individuals with mobility impairments </a:t>
            </a:r>
            <a:endParaRPr lang="en-US" sz="4617" dirty="0">
              <a:solidFill>
                <a:srgbClr val="094985"/>
              </a:solidFill>
            </a:endParaRPr>
          </a:p>
          <a:p>
            <a:pPr marL="685800" indent="-685800" fontAlgn="base">
              <a:spcBef>
                <a:spcPts val="1732"/>
              </a:spcBef>
              <a:buFont typeface="Wingdings" panose="05000000000000000000" pitchFamily="2" charset="2"/>
              <a:buChar char="Ø"/>
            </a:pPr>
            <a:r>
              <a:rPr lang="en-US" sz="4617" b="0" dirty="0">
                <a:solidFill>
                  <a:srgbClr val="094985"/>
                </a:solidFill>
                <a:latin typeface="Arial" panose="020B0604020202020204" pitchFamily="34" charset="0"/>
              </a:rPr>
              <a:t>Do not touch a person’s mobility equipment</a:t>
            </a:r>
          </a:p>
          <a:p>
            <a:pPr marL="685800" indent="-685800" fontAlgn="base">
              <a:buFont typeface="Wingdings" panose="05000000000000000000" pitchFamily="2" charset="2"/>
              <a:buChar char="Ø"/>
            </a:pPr>
            <a:r>
              <a:rPr lang="en-US" sz="4617" b="0" dirty="0">
                <a:solidFill>
                  <a:srgbClr val="094985"/>
                </a:solidFill>
                <a:latin typeface="Arial" panose="020B0604020202020204" pitchFamily="34" charset="0"/>
              </a:rPr>
              <a:t>Be sensitive about physical contact in consideration of possible pain, balance, or post-traumatic stress issues</a:t>
            </a:r>
          </a:p>
          <a:p>
            <a:pPr marL="685800" indent="-685800" fontAlgn="base">
              <a:buFont typeface="Wingdings" panose="05000000000000000000" pitchFamily="2" charset="2"/>
              <a:buChar char="Ø"/>
            </a:pPr>
            <a:r>
              <a:rPr lang="en-US" sz="4617" b="0" dirty="0">
                <a:solidFill>
                  <a:srgbClr val="094985"/>
                </a:solidFill>
                <a:latin typeface="Arial" panose="020B0604020202020204" pitchFamily="34" charset="0"/>
              </a:rPr>
              <a:t>Always direct your conversation that is meant for the person with a disability to them and not to their personal assistant, interpreter, companion or colleague</a:t>
            </a:r>
          </a:p>
          <a:p>
            <a:pPr marL="685800" indent="-685800" fontAlgn="base">
              <a:spcAft>
                <a:spcPts val="1732"/>
              </a:spcAft>
              <a:buFont typeface="Wingdings" panose="05000000000000000000" pitchFamily="2" charset="2"/>
              <a:buChar char="Ø"/>
            </a:pPr>
            <a:r>
              <a:rPr lang="en-US" sz="4617" b="0" dirty="0">
                <a:solidFill>
                  <a:srgbClr val="094985"/>
                </a:solidFill>
                <a:latin typeface="Arial" panose="020B0604020202020204" pitchFamily="34" charset="0"/>
              </a:rPr>
              <a:t>If convenient and natural, put yourself at the person’s eye level when engaging in a conversation; rather than kneeling, pull up a chair</a:t>
            </a:r>
          </a:p>
          <a:p>
            <a:pPr marL="0" indent="0">
              <a:spcAft>
                <a:spcPts val="1855"/>
              </a:spcAft>
              <a:buNone/>
            </a:pPr>
            <a:r>
              <a:rPr lang="en-US" sz="4617" dirty="0">
                <a:solidFill>
                  <a:srgbClr val="094985"/>
                </a:solidFill>
                <a:latin typeface="Arial" panose="020B0604020202020204" pitchFamily="34" charset="0"/>
              </a:rPr>
              <a:t>Individuals who are blind or have low vision</a:t>
            </a:r>
            <a:endParaRPr lang="en-US" sz="4617" dirty="0">
              <a:solidFill>
                <a:srgbClr val="094985"/>
              </a:solidFill>
            </a:endParaRPr>
          </a:p>
          <a:p>
            <a:pPr marL="685800" indent="-685800" fontAlgn="base">
              <a:spcBef>
                <a:spcPts val="1732"/>
              </a:spcBef>
              <a:buFont typeface="Wingdings" panose="05000000000000000000" pitchFamily="2" charset="2"/>
              <a:buChar char="Ø"/>
            </a:pPr>
            <a:r>
              <a:rPr lang="en-US" sz="4617" b="0" dirty="0">
                <a:solidFill>
                  <a:srgbClr val="094985"/>
                </a:solidFill>
                <a:latin typeface="Arial" panose="020B0604020202020204" pitchFamily="34" charset="0"/>
              </a:rPr>
              <a:t>Identify yourself when approaching the person or entering an ongoing conversation; announce when you leave the conversation or the room</a:t>
            </a:r>
          </a:p>
          <a:p>
            <a:pPr marL="685800" indent="-685800" fontAlgn="base">
              <a:buFont typeface="Wingdings" panose="05000000000000000000" pitchFamily="2" charset="2"/>
              <a:buChar char="Ø"/>
            </a:pPr>
            <a:r>
              <a:rPr lang="en-US" sz="4617" b="0" dirty="0">
                <a:solidFill>
                  <a:srgbClr val="094985"/>
                </a:solidFill>
                <a:latin typeface="Arial" panose="020B0604020202020204" pitchFamily="34" charset="0"/>
              </a:rPr>
              <a:t>When serving as a sighted guide, offer your arm or shoulder rather than grabbing the person’s arm or pushing the person from the back</a:t>
            </a:r>
          </a:p>
          <a:p>
            <a:pPr marL="685800" indent="-685800" fontAlgn="base">
              <a:buFont typeface="Wingdings" panose="05000000000000000000" pitchFamily="2" charset="2"/>
              <a:buChar char="Ø"/>
            </a:pPr>
            <a:r>
              <a:rPr lang="en-US" sz="4617" b="0" dirty="0">
                <a:solidFill>
                  <a:srgbClr val="094985"/>
                </a:solidFill>
                <a:latin typeface="Arial" panose="020B0604020202020204" pitchFamily="34" charset="0"/>
              </a:rPr>
              <a:t>Describe the setting, environment, and obstacles when serving as a sighted guide</a:t>
            </a:r>
          </a:p>
          <a:p>
            <a:pPr marL="685800" indent="-685800" fontAlgn="base">
              <a:spcAft>
                <a:spcPts val="1732"/>
              </a:spcAft>
              <a:buFont typeface="Wingdings" panose="05000000000000000000" pitchFamily="2" charset="2"/>
              <a:buChar char="Ø"/>
            </a:pPr>
            <a:r>
              <a:rPr lang="en-US" sz="4617" b="0" dirty="0">
                <a:solidFill>
                  <a:srgbClr val="094985"/>
                </a:solidFill>
                <a:latin typeface="Arial" panose="020B0604020202020204" pitchFamily="34" charset="0"/>
              </a:rPr>
              <a:t>Offer to read the information if the occasion naturally arises such as during a roundtable or a meal</a:t>
            </a:r>
          </a:p>
          <a:p>
            <a:endParaRPr lang="en-US" dirty="0"/>
          </a:p>
        </p:txBody>
      </p:sp>
      <p:sp>
        <p:nvSpPr>
          <p:cNvPr id="2" name="Title 1">
            <a:extLst>
              <a:ext uri="{FF2B5EF4-FFF2-40B4-BE49-F238E27FC236}">
                <a16:creationId xmlns:a16="http://schemas.microsoft.com/office/drawing/2014/main" id="{52226FC6-419B-0AE2-B442-5BC402145607}"/>
              </a:ext>
            </a:extLst>
          </p:cNvPr>
          <p:cNvSpPr>
            <a:spLocks noGrp="1"/>
          </p:cNvSpPr>
          <p:nvPr>
            <p:ph type="title" idx="4294967295"/>
          </p:nvPr>
        </p:nvSpPr>
        <p:spPr>
          <a:xfrm>
            <a:off x="6955706" y="614115"/>
            <a:ext cx="13004800" cy="1262187"/>
          </a:xfrm>
        </p:spPr>
        <p:txBody>
          <a:bodyPr>
            <a:normAutofit fontScale="90000"/>
          </a:bodyPr>
          <a:lstStyle/>
          <a:p>
            <a:r>
              <a:rPr lang="en-US" sz="4000" b="1" kern="1200" dirty="0">
                <a:solidFill>
                  <a:srgbClr val="094985"/>
                </a:solidFill>
                <a:latin typeface="Arial"/>
                <a:ea typeface="+mn-ea"/>
                <a:cs typeface="Arial"/>
              </a:rPr>
              <a:t>Disability etiquette</a:t>
            </a:r>
            <a:br>
              <a:rPr lang="en-US" sz="4000" b="1" kern="1200" dirty="0">
                <a:solidFill>
                  <a:srgbClr val="094985"/>
                </a:solidFill>
                <a:latin typeface="Arial"/>
                <a:ea typeface="+mn-ea"/>
                <a:cs typeface="Arial"/>
              </a:rPr>
            </a:br>
            <a:br>
              <a:rPr lang="en-US" sz="7256" dirty="0"/>
            </a:br>
            <a:endParaRPr lang="en-US" dirty="0"/>
          </a:p>
        </p:txBody>
      </p:sp>
    </p:spTree>
    <p:extLst>
      <p:ext uri="{BB962C8B-B14F-4D97-AF65-F5344CB8AC3E}">
        <p14:creationId xmlns:p14="http://schemas.microsoft.com/office/powerpoint/2010/main" val="22711398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22C80E-4C40-5014-EA9E-90C1B9C877A9}"/>
              </a:ext>
            </a:extLst>
          </p:cNvPr>
          <p:cNvSpPr>
            <a:spLocks noGrp="1"/>
          </p:cNvSpPr>
          <p:nvPr>
            <p:ph type="body" sz="quarter" idx="11"/>
          </p:nvPr>
        </p:nvSpPr>
        <p:spPr>
          <a:xfrm>
            <a:off x="1123058" y="2054275"/>
            <a:ext cx="17497944" cy="7966075"/>
          </a:xfrm>
        </p:spPr>
        <p:txBody>
          <a:bodyPr>
            <a:noAutofit/>
          </a:bodyPr>
          <a:lstStyle/>
          <a:p>
            <a:pPr marL="0" indent="0">
              <a:lnSpc>
                <a:spcPct val="120000"/>
              </a:lnSpc>
              <a:spcAft>
                <a:spcPts val="1855"/>
              </a:spcAft>
              <a:buNone/>
            </a:pPr>
            <a:r>
              <a:rPr lang="en-US" sz="2200" dirty="0">
                <a:solidFill>
                  <a:srgbClr val="094985"/>
                </a:solidFill>
                <a:latin typeface="Arial" panose="020B0604020202020204" pitchFamily="34" charset="0"/>
                <a:cs typeface="Arial" panose="020B0604020202020204" pitchFamily="34" charset="0"/>
              </a:rPr>
              <a:t>Individuals who are Deaf or Hard of Hearing</a:t>
            </a:r>
          </a:p>
          <a:p>
            <a:pPr marL="857250" indent="-857250" fontAlgn="base">
              <a:lnSpc>
                <a:spcPct val="120000"/>
              </a:lnSpc>
              <a:spcBef>
                <a:spcPts val="1732"/>
              </a:spcBef>
              <a:buFont typeface="Wingdings" panose="05000000000000000000" pitchFamily="2" charset="2"/>
              <a:buChar char="Ø"/>
            </a:pPr>
            <a:r>
              <a:rPr lang="en-US" sz="2200" b="0" dirty="0">
                <a:solidFill>
                  <a:srgbClr val="094985"/>
                </a:solidFill>
                <a:latin typeface="Arial" panose="020B0604020202020204" pitchFamily="34" charset="0"/>
                <a:cs typeface="Arial" panose="020B0604020202020204" pitchFamily="34" charset="0"/>
              </a:rPr>
              <a:t>Gain the person’s attention before starting a conversation (e.g., tap the person gently on the shoulder or arm or by a hand signal)</a:t>
            </a:r>
          </a:p>
          <a:p>
            <a:pPr marL="857250" indent="-857250" fontAlgn="base">
              <a:lnSpc>
                <a:spcPct val="120000"/>
              </a:lnSpc>
              <a:buFont typeface="Wingdings" panose="05000000000000000000" pitchFamily="2" charset="2"/>
              <a:buChar char="Ø"/>
            </a:pPr>
            <a:r>
              <a:rPr lang="en-US" sz="2200" b="0" dirty="0">
                <a:solidFill>
                  <a:srgbClr val="094985"/>
                </a:solidFill>
                <a:latin typeface="Arial" panose="020B0604020202020204" pitchFamily="34" charset="0"/>
                <a:cs typeface="Arial" panose="020B0604020202020204" pitchFamily="34" charset="0"/>
              </a:rPr>
              <a:t>If the individual uses a sign language interpreter, speak directly to the person, not the interpreter; keep your eyes on the individual and not on the interpreter, especially when the interpreter is voicing for the person who is deaf</a:t>
            </a:r>
          </a:p>
          <a:p>
            <a:pPr marL="857250" indent="-857250" fontAlgn="base">
              <a:lnSpc>
                <a:spcPct val="120000"/>
              </a:lnSpc>
              <a:spcAft>
                <a:spcPts val="1732"/>
              </a:spcAft>
              <a:buFont typeface="Wingdings" panose="05000000000000000000" pitchFamily="2" charset="2"/>
              <a:buChar char="Ø"/>
            </a:pPr>
            <a:r>
              <a:rPr lang="en-US" sz="2200" b="0" dirty="0">
                <a:solidFill>
                  <a:srgbClr val="094985"/>
                </a:solidFill>
                <a:latin typeface="Arial" panose="020B0604020202020204" pitchFamily="34" charset="0"/>
                <a:cs typeface="Arial" panose="020B0604020202020204" pitchFamily="34" charset="0"/>
              </a:rPr>
              <a:t>Face the person, speak in normal tones, and avoid the instinct to shout </a:t>
            </a:r>
            <a:endParaRPr lang="en-US" sz="2200" b="0" dirty="0">
              <a:solidFill>
                <a:srgbClr val="094985"/>
              </a:solidFill>
            </a:endParaRPr>
          </a:p>
          <a:p>
            <a:pPr fontAlgn="base">
              <a:lnSpc>
                <a:spcPct val="120000"/>
              </a:lnSpc>
              <a:spcAft>
                <a:spcPts val="1732"/>
              </a:spcAft>
            </a:pPr>
            <a:r>
              <a:rPr lang="en-US" sz="2200" dirty="0">
                <a:solidFill>
                  <a:srgbClr val="094985"/>
                </a:solidFill>
                <a:latin typeface="Arial" panose="020B0604020202020204" pitchFamily="34" charset="0"/>
                <a:cs typeface="Arial" panose="020B0604020202020204" pitchFamily="34" charset="0"/>
              </a:rPr>
              <a:t>Individuals who have Speech Impairments</a:t>
            </a:r>
          </a:p>
          <a:p>
            <a:pPr marL="457200" indent="-457200" fontAlgn="base">
              <a:lnSpc>
                <a:spcPct val="120000"/>
              </a:lnSpc>
              <a:spcBef>
                <a:spcPts val="1732"/>
              </a:spcBef>
              <a:buFont typeface="Wingdings" panose="05000000000000000000" pitchFamily="2" charset="2"/>
              <a:buChar char="Ø"/>
            </a:pPr>
            <a:r>
              <a:rPr lang="en-US" sz="2200" b="0" dirty="0">
                <a:solidFill>
                  <a:srgbClr val="094985"/>
                </a:solidFill>
                <a:latin typeface="Arial" panose="020B0604020202020204" pitchFamily="34" charset="0"/>
                <a:cs typeface="Arial" panose="020B0604020202020204" pitchFamily="34" charset="0"/>
              </a:rPr>
              <a:t>If you do not understand what the person is saying, ask the person to repeat what they said and then repeat it back to ensure you understood</a:t>
            </a:r>
          </a:p>
          <a:p>
            <a:pPr marL="457200" indent="-457200" fontAlgn="base">
              <a:lnSpc>
                <a:spcPct val="120000"/>
              </a:lnSpc>
              <a:buFont typeface="Wingdings" panose="05000000000000000000" pitchFamily="2" charset="2"/>
              <a:buChar char="Ø"/>
            </a:pPr>
            <a:r>
              <a:rPr lang="en-US" sz="2200" b="0" dirty="0">
                <a:solidFill>
                  <a:srgbClr val="094985"/>
                </a:solidFill>
                <a:latin typeface="Arial" panose="020B0604020202020204" pitchFamily="34" charset="0"/>
                <a:cs typeface="Arial" panose="020B0604020202020204" pitchFamily="34" charset="0"/>
              </a:rPr>
              <a:t>Do not speak for the person or attempt to finish their sentences</a:t>
            </a:r>
          </a:p>
          <a:p>
            <a:pPr marL="457200" indent="-457200" fontAlgn="base">
              <a:lnSpc>
                <a:spcPct val="120000"/>
              </a:lnSpc>
              <a:spcAft>
                <a:spcPts val="1732"/>
              </a:spcAft>
              <a:buFont typeface="Wingdings" panose="05000000000000000000" pitchFamily="2" charset="2"/>
              <a:buChar char="Ø"/>
            </a:pPr>
            <a:r>
              <a:rPr lang="en-US" sz="2200" b="0" dirty="0">
                <a:solidFill>
                  <a:srgbClr val="094985"/>
                </a:solidFill>
                <a:latin typeface="Arial" panose="020B0604020202020204" pitchFamily="34" charset="0"/>
                <a:cs typeface="Arial" panose="020B0604020202020204" pitchFamily="34" charset="0"/>
              </a:rPr>
              <a:t>If the conversation is not working, explain that and ask if you can try with writing (e.g. electronic communication devices, paper and pencil, etc.)</a:t>
            </a:r>
          </a:p>
          <a:p>
            <a:pPr marL="0" indent="0">
              <a:lnSpc>
                <a:spcPct val="120000"/>
              </a:lnSpc>
              <a:spcAft>
                <a:spcPts val="1732"/>
              </a:spcAft>
              <a:buNone/>
            </a:pPr>
            <a:r>
              <a:rPr lang="en-US" sz="2200" dirty="0">
                <a:solidFill>
                  <a:srgbClr val="094985"/>
                </a:solidFill>
                <a:latin typeface="Arial" panose="020B0604020202020204" pitchFamily="34" charset="0"/>
                <a:cs typeface="Arial" panose="020B0604020202020204" pitchFamily="34" charset="0"/>
              </a:rPr>
              <a:t>Individuals who have intellectual disabilities</a:t>
            </a:r>
          </a:p>
          <a:p>
            <a:pPr marL="342900" indent="-342900" fontAlgn="base">
              <a:lnSpc>
                <a:spcPct val="120000"/>
              </a:lnSpc>
              <a:buFont typeface="Wingdings" panose="05000000000000000000" pitchFamily="2" charset="2"/>
              <a:buChar char="Ø"/>
            </a:pPr>
            <a:r>
              <a:rPr lang="en-US" sz="2200" b="0" dirty="0">
                <a:solidFill>
                  <a:srgbClr val="094985"/>
                </a:solidFill>
                <a:latin typeface="Arial" panose="020B0604020202020204" pitchFamily="34" charset="0"/>
                <a:cs typeface="Arial" panose="020B0604020202020204" pitchFamily="34" charset="0"/>
              </a:rPr>
              <a:t>Speak directly to the person and respect their expressed preferences as to choices or decisions. </a:t>
            </a:r>
          </a:p>
          <a:p>
            <a:pPr marL="342900" indent="-342900" fontAlgn="base">
              <a:lnSpc>
                <a:spcPct val="120000"/>
              </a:lnSpc>
              <a:buFont typeface="Wingdings" panose="05000000000000000000" pitchFamily="2" charset="2"/>
              <a:buChar char="Ø"/>
            </a:pPr>
            <a:r>
              <a:rPr lang="en-US" sz="2200" b="0" dirty="0">
                <a:solidFill>
                  <a:srgbClr val="094985"/>
                </a:solidFill>
                <a:latin typeface="Arial" panose="020B0604020202020204" pitchFamily="34" charset="0"/>
                <a:cs typeface="Arial" panose="020B0604020202020204" pitchFamily="34" charset="0"/>
              </a:rPr>
              <a:t>When in a public area with many distractions, consider moving to a quiet location. </a:t>
            </a:r>
          </a:p>
          <a:p>
            <a:pPr marL="342900" indent="-342900" fontAlgn="base">
              <a:lnSpc>
                <a:spcPct val="120000"/>
              </a:lnSpc>
              <a:spcAft>
                <a:spcPts val="1732"/>
              </a:spcAft>
              <a:buFont typeface="Wingdings" panose="05000000000000000000" pitchFamily="2" charset="2"/>
              <a:buChar char="Ø"/>
            </a:pPr>
            <a:r>
              <a:rPr lang="en-US" sz="2200" b="0" dirty="0">
                <a:solidFill>
                  <a:srgbClr val="094985"/>
                </a:solidFill>
                <a:latin typeface="Arial" panose="020B0604020202020204" pitchFamily="34" charset="0"/>
                <a:cs typeface="Arial" panose="020B0604020202020204" pitchFamily="34" charset="0"/>
              </a:rPr>
              <a:t>Be aware of the possible need to speak to the person in clear and short sentences. Repeat your information and your questions, as needed. Use concrete words and visual aids or color-based cues.</a:t>
            </a:r>
          </a:p>
          <a:p>
            <a:pPr marL="342900" indent="-342900" fontAlgn="base">
              <a:lnSpc>
                <a:spcPct val="120000"/>
              </a:lnSpc>
              <a:spcAft>
                <a:spcPts val="1732"/>
              </a:spcAft>
              <a:buFont typeface="Wingdings" panose="05000000000000000000" pitchFamily="2" charset="2"/>
              <a:buChar char="Ø"/>
            </a:pPr>
            <a:r>
              <a:rPr lang="en-US" sz="2200" b="0" dirty="0">
                <a:solidFill>
                  <a:srgbClr val="094985"/>
                </a:solidFill>
              </a:rPr>
              <a:t>Present i</a:t>
            </a:r>
            <a:r>
              <a:rPr lang="en-US" sz="2200" b="0" dirty="0">
                <a:solidFill>
                  <a:srgbClr val="094985"/>
                </a:solidFill>
                <a:latin typeface="Arial" panose="020B0604020202020204" pitchFamily="34" charset="0"/>
                <a:cs typeface="Arial" panose="020B0604020202020204" pitchFamily="34" charset="0"/>
              </a:rPr>
              <a:t>nformation in Easy Read formats. </a:t>
            </a:r>
          </a:p>
          <a:p>
            <a:endParaRPr lang="en-US" sz="2000" dirty="0">
              <a:solidFill>
                <a:srgbClr val="094985"/>
              </a:solidFill>
            </a:endParaRPr>
          </a:p>
        </p:txBody>
      </p:sp>
      <p:pic>
        <p:nvPicPr>
          <p:cNvPr id="5" name="Picture 4">
            <a:extLst>
              <a:ext uri="{FF2B5EF4-FFF2-40B4-BE49-F238E27FC236}">
                <a16:creationId xmlns:a16="http://schemas.microsoft.com/office/drawing/2014/main" id="{A17DDFE1-8DA0-E6A8-EC90-207E108FE125}"/>
              </a:ext>
            </a:extLst>
          </p:cNvPr>
          <p:cNvPicPr>
            <a:picLocks noChangeAspect="1"/>
          </p:cNvPicPr>
          <p:nvPr/>
        </p:nvPicPr>
        <p:blipFill>
          <a:blip r:embed="rId2"/>
          <a:stretch>
            <a:fillRect/>
          </a:stretch>
        </p:blipFill>
        <p:spPr>
          <a:xfrm>
            <a:off x="7099722" y="372278"/>
            <a:ext cx="4627265" cy="969348"/>
          </a:xfrm>
          <a:prstGeom prst="rect">
            <a:avLst/>
          </a:prstGeom>
        </p:spPr>
      </p:pic>
    </p:spTree>
    <p:extLst>
      <p:ext uri="{BB962C8B-B14F-4D97-AF65-F5344CB8AC3E}">
        <p14:creationId xmlns:p14="http://schemas.microsoft.com/office/powerpoint/2010/main" val="13973207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BA84F5E-298F-168C-169D-A47DB34ABE78}"/>
              </a:ext>
            </a:extLst>
          </p:cNvPr>
          <p:cNvSpPr>
            <a:spLocks noGrp="1"/>
          </p:cNvSpPr>
          <p:nvPr>
            <p:ph type="body" sz="quarter" idx="11"/>
          </p:nvPr>
        </p:nvSpPr>
        <p:spPr>
          <a:xfrm>
            <a:off x="979043" y="2513013"/>
            <a:ext cx="10729191" cy="7966075"/>
          </a:xfrm>
        </p:spPr>
        <p:txBody>
          <a:bodyPr/>
          <a:lstStyle/>
          <a:p>
            <a:r>
              <a:rPr lang="en-GB" sz="4000" dirty="0"/>
              <a:t>What thoughts, words and images come to mind when you think about disability? </a:t>
            </a:r>
          </a:p>
          <a:p>
            <a:endParaRPr lang="en-GB" sz="4000" dirty="0"/>
          </a:p>
          <a:p>
            <a:endParaRPr lang="en-GB" sz="4000" dirty="0"/>
          </a:p>
          <a:p>
            <a:r>
              <a:rPr lang="en-GB" sz="4000" dirty="0"/>
              <a:t>Add your thoughts on Menti.com</a:t>
            </a:r>
          </a:p>
          <a:p>
            <a:r>
              <a:rPr lang="en-GB" sz="4000" dirty="0"/>
              <a:t>Voting code: 1585 1196</a:t>
            </a:r>
          </a:p>
        </p:txBody>
      </p:sp>
      <p:pic>
        <p:nvPicPr>
          <p:cNvPr id="7" name="Picture 6" descr="Qr code&#10;&#10;Description automatically generated">
            <a:extLst>
              <a:ext uri="{FF2B5EF4-FFF2-40B4-BE49-F238E27FC236}">
                <a16:creationId xmlns:a16="http://schemas.microsoft.com/office/drawing/2014/main" id="{D7869288-996F-87C1-37BB-F6927D1EDE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10979" y="2533824"/>
            <a:ext cx="7200800" cy="7200800"/>
          </a:xfrm>
          <a:prstGeom prst="rect">
            <a:avLst/>
          </a:prstGeom>
        </p:spPr>
      </p:pic>
    </p:spTree>
    <p:extLst>
      <p:ext uri="{BB962C8B-B14F-4D97-AF65-F5344CB8AC3E}">
        <p14:creationId xmlns:p14="http://schemas.microsoft.com/office/powerpoint/2010/main" val="42702483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6C7BA-EE9B-9F7D-45BA-BB84C587E950}"/>
              </a:ext>
            </a:extLst>
          </p:cNvPr>
          <p:cNvSpPr>
            <a:spLocks noGrp="1"/>
          </p:cNvSpPr>
          <p:nvPr>
            <p:ph type="title"/>
          </p:nvPr>
        </p:nvSpPr>
        <p:spPr/>
        <p:txBody>
          <a:bodyPr/>
          <a:lstStyle/>
          <a:p>
            <a:r>
              <a:rPr lang="en-GB" dirty="0"/>
              <a:t>Questions</a:t>
            </a:r>
          </a:p>
        </p:txBody>
      </p:sp>
    </p:spTree>
    <p:extLst>
      <p:ext uri="{BB962C8B-B14F-4D97-AF65-F5344CB8AC3E}">
        <p14:creationId xmlns:p14="http://schemas.microsoft.com/office/powerpoint/2010/main" val="39045603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6ABDF-9F71-604F-BFBA-249B4A536B08}"/>
              </a:ext>
            </a:extLst>
          </p:cNvPr>
          <p:cNvSpPr>
            <a:spLocks noGrp="1"/>
          </p:cNvSpPr>
          <p:nvPr>
            <p:ph type="ctrTitle"/>
          </p:nvPr>
        </p:nvSpPr>
        <p:spPr/>
        <p:txBody>
          <a:bodyPr/>
          <a:lstStyle/>
          <a:p>
            <a:r>
              <a:rPr lang="en-GB" dirty="0"/>
              <a:t>Thank you!</a:t>
            </a:r>
          </a:p>
        </p:txBody>
      </p:sp>
      <p:sp>
        <p:nvSpPr>
          <p:cNvPr id="3" name="Content Placeholder 2">
            <a:extLst>
              <a:ext uri="{FF2B5EF4-FFF2-40B4-BE49-F238E27FC236}">
                <a16:creationId xmlns:a16="http://schemas.microsoft.com/office/drawing/2014/main" id="{C9AEDBC5-A254-7563-BA00-4ACC1B2B3900}"/>
              </a:ext>
            </a:extLst>
          </p:cNvPr>
          <p:cNvSpPr>
            <a:spLocks noGrp="1"/>
          </p:cNvSpPr>
          <p:nvPr>
            <p:ph idx="1"/>
          </p:nvPr>
        </p:nvSpPr>
        <p:spPr>
          <a:xfrm>
            <a:off x="1792958" y="6518772"/>
            <a:ext cx="11211420" cy="2376264"/>
          </a:xfrm>
        </p:spPr>
        <p:txBody>
          <a:bodyPr/>
          <a:lstStyle/>
          <a:p>
            <a:r>
              <a:rPr lang="en-GB" sz="4000" dirty="0">
                <a:solidFill>
                  <a:schemeClr val="bg1"/>
                </a:solidFill>
                <a:latin typeface="Arial" panose="020B0604020202020204" pitchFamily="34" charset="0"/>
                <a:cs typeface="Arial" panose="020B0604020202020204" pitchFamily="34" charset="0"/>
              </a:rPr>
              <a:t>For more information see the Disability Inclusion Helpdesk website:</a:t>
            </a:r>
          </a:p>
          <a:p>
            <a:r>
              <a:rPr lang="en-GB" sz="4000" dirty="0">
                <a:solidFill>
                  <a:schemeClr val="bg1"/>
                </a:solidFill>
                <a:latin typeface="Arial" panose="020B0604020202020204" pitchFamily="34" charset="0"/>
                <a:cs typeface="Arial" panose="020B0604020202020204" pitchFamily="34" charset="0"/>
              </a:rPr>
              <a:t>www.sddirect.org.uk/project/disability-inclusion-helpdesk</a:t>
            </a:r>
          </a:p>
          <a:p>
            <a:endParaRPr lang="en-GB" sz="4000" dirty="0">
              <a:solidFill>
                <a:schemeClr val="bg1"/>
              </a:solidFill>
              <a:latin typeface="Arial" panose="020B0604020202020204" pitchFamily="34" charset="0"/>
              <a:cs typeface="Arial" panose="020B0604020202020204" pitchFamily="34" charset="0"/>
            </a:endParaRPr>
          </a:p>
          <a:p>
            <a:r>
              <a:rPr lang="en-GB" sz="4000" dirty="0">
                <a:solidFill>
                  <a:schemeClr val="bg1"/>
                </a:solidFill>
                <a:latin typeface="Arial" panose="020B0604020202020204" pitchFamily="34" charset="0"/>
                <a:cs typeface="Arial" panose="020B0604020202020204" pitchFamily="34" charset="0"/>
              </a:rPr>
              <a:t>Or email: enquiries@disabilityinclusion.org.uk</a:t>
            </a:r>
          </a:p>
          <a:p>
            <a:endParaRPr lang="en-GB" dirty="0"/>
          </a:p>
        </p:txBody>
      </p:sp>
    </p:spTree>
    <p:extLst>
      <p:ext uri="{BB962C8B-B14F-4D97-AF65-F5344CB8AC3E}">
        <p14:creationId xmlns:p14="http://schemas.microsoft.com/office/powerpoint/2010/main" val="30810918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56D4B1-6E5E-C3FD-B597-FDFE57E7BD87}"/>
              </a:ext>
            </a:extLst>
          </p:cNvPr>
          <p:cNvPicPr>
            <a:picLocks noChangeAspect="1"/>
          </p:cNvPicPr>
          <p:nvPr/>
        </p:nvPicPr>
        <p:blipFill>
          <a:blip r:embed="rId3"/>
          <a:stretch>
            <a:fillRect/>
          </a:stretch>
        </p:blipFill>
        <p:spPr>
          <a:xfrm>
            <a:off x="799022" y="1766243"/>
            <a:ext cx="18506056" cy="9183325"/>
          </a:xfrm>
          <a:prstGeom prst="rect">
            <a:avLst/>
          </a:prstGeom>
        </p:spPr>
      </p:pic>
    </p:spTree>
    <p:extLst>
      <p:ext uri="{BB962C8B-B14F-4D97-AF65-F5344CB8AC3E}">
        <p14:creationId xmlns:p14="http://schemas.microsoft.com/office/powerpoint/2010/main" val="2364913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13364418" y="606704"/>
            <a:ext cx="6130031" cy="367451"/>
          </a:xfrm>
          <a:prstGeom prst="rect">
            <a:avLst/>
          </a:prstGeom>
        </p:spPr>
        <p:txBody>
          <a:bodyPr/>
          <a:lstStyle/>
          <a:p>
            <a:pPr algn="ctr"/>
            <a:r>
              <a:rPr lang="en-GB" dirty="0"/>
              <a:t>Status of disability inclusion in MENA: September 2021</a:t>
            </a:r>
          </a:p>
        </p:txBody>
      </p:sp>
      <p:pic>
        <p:nvPicPr>
          <p:cNvPr id="7" name="Graphic 12" descr="Universal Access">
            <a:extLst>
              <a:ext uri="{FF2B5EF4-FFF2-40B4-BE49-F238E27FC236}">
                <a16:creationId xmlns:a16="http://schemas.microsoft.com/office/drawing/2014/main" id="{093B34E7-9B5F-5549-A275-4282A2F45BC6}"/>
              </a:ext>
            </a:extLst>
          </p:cNvPr>
          <p:cNvPicPr>
            <a:picLocks noChangeAspect="1"/>
          </p:cNvPicPr>
          <p:nvPr/>
        </p:nvPicPr>
        <p:blipFill>
          <a:blip r:embed="rId3">
            <a:alphaModFix amt="76000"/>
            <a:extLst>
              <a:ext uri="{96DAC541-7B7A-43D3-8B79-37D633B846F1}">
                <asvg:svgBlip xmlns:asvg="http://schemas.microsoft.com/office/drawing/2016/SVG/main" r:embed="rId4"/>
              </a:ext>
            </a:extLst>
          </a:blip>
          <a:srcRect/>
          <a:stretch/>
        </p:blipFill>
        <p:spPr>
          <a:xfrm>
            <a:off x="7020271" y="2622896"/>
            <a:ext cx="6063557" cy="6063557"/>
          </a:xfrm>
          <a:prstGeom prst="rect">
            <a:avLst/>
          </a:prstGeom>
        </p:spPr>
      </p:pic>
      <p:grpSp>
        <p:nvGrpSpPr>
          <p:cNvPr id="8" name="Group 7">
            <a:extLst>
              <a:ext uri="{FF2B5EF4-FFF2-40B4-BE49-F238E27FC236}">
                <a16:creationId xmlns:a16="http://schemas.microsoft.com/office/drawing/2014/main" id="{44861E61-5658-DF4C-B177-6D14C9B10D11}"/>
              </a:ext>
            </a:extLst>
          </p:cNvPr>
          <p:cNvGrpSpPr>
            <a:grpSpLocks noGrp="1"/>
          </p:cNvGrpSpPr>
          <p:nvPr/>
        </p:nvGrpSpPr>
        <p:grpSpPr bwMode="auto">
          <a:xfrm>
            <a:off x="7985325" y="3495729"/>
            <a:ext cx="4504585" cy="4317887"/>
            <a:chOff x="2855" y="6118"/>
            <a:chExt cx="2973" cy="2839"/>
          </a:xfrm>
        </p:grpSpPr>
        <p:sp>
          <p:nvSpPr>
            <p:cNvPr id="9" name="Oval 8">
              <a:extLst>
                <a:ext uri="{FF2B5EF4-FFF2-40B4-BE49-F238E27FC236}">
                  <a16:creationId xmlns:a16="http://schemas.microsoft.com/office/drawing/2014/main" id="{B3940D02-E497-8543-89A8-F197F77DAC7E}"/>
                </a:ext>
              </a:extLst>
            </p:cNvPr>
            <p:cNvSpPr>
              <a:spLocks noChangeArrowheads="1"/>
            </p:cNvSpPr>
            <p:nvPr/>
          </p:nvSpPr>
          <p:spPr bwMode="auto">
            <a:xfrm>
              <a:off x="2855" y="6118"/>
              <a:ext cx="2973" cy="2839"/>
            </a:xfrm>
            <a:prstGeom prst="ellipse">
              <a:avLst/>
            </a:prstGeom>
            <a:noFill/>
            <a:ln w="38100">
              <a:solidFill>
                <a:srgbClr val="003300"/>
              </a:solidFill>
              <a:round/>
              <a:headEnd/>
              <a:tailEnd/>
            </a:ln>
            <a:scene3d>
              <a:camera prst="orthographicFront"/>
              <a:lightRig rig="threePt" dir="t"/>
            </a:scene3d>
            <a:sp3d>
              <a:bevelB prst="convex"/>
            </a:sp3d>
            <a:extLst>
              <a:ext uri="{909E8E84-426E-40dd-AFC4-6F175D3DCCD1}">
                <a14:hiddenFill xmlns:a14="http://schemas.microsoft.com/office/drawing/2010/main" xmlns="" xmlns:lc="http://schemas.openxmlformats.org/drawingml/2006/lockedCanvas">
                  <a:solidFill>
                    <a:srgbClr val="FFFFFF"/>
                  </a:solidFill>
                </a14:hiddenFill>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eaLnBrk="1" hangingPunct="1"/>
              <a:endParaRPr lang="en-US" sz="1662" dirty="0"/>
            </a:p>
          </p:txBody>
        </p:sp>
        <p:sp>
          <p:nvSpPr>
            <p:cNvPr id="10" name="Text Box 6">
              <a:extLst>
                <a:ext uri="{FF2B5EF4-FFF2-40B4-BE49-F238E27FC236}">
                  <a16:creationId xmlns:a16="http://schemas.microsoft.com/office/drawing/2014/main" id="{659B7C0D-7BAA-BA49-BC25-83B469381CB7}"/>
                </a:ext>
              </a:extLst>
            </p:cNvPr>
            <p:cNvSpPr txBox="1">
              <a:spLocks noChangeArrowheads="1"/>
            </p:cNvSpPr>
            <p:nvPr/>
          </p:nvSpPr>
          <p:spPr bwMode="auto">
            <a:xfrm>
              <a:off x="3504" y="6245"/>
              <a:ext cx="1625" cy="521"/>
            </a:xfrm>
            <a:prstGeom prst="rect">
              <a:avLst/>
            </a:prstGeom>
            <a:solidFill>
              <a:srgbClr val="FFFFFF">
                <a:alpha val="7059"/>
              </a:srgbClr>
            </a:solidFill>
            <a:ln>
              <a:noFill/>
            </a:ln>
            <a:scene3d>
              <a:camera prst="orthographicFront"/>
              <a:lightRig rig="threePt" dir="t"/>
            </a:scene3d>
            <a:sp3d>
              <a:bevelB prst="convex"/>
            </a:sp3d>
            <a:extLst>
              <a:ext uri="{91240B29-F687-4f45-9708-019B960494DF}">
                <a14:hiddenLine xmlns:a14="http://schemas.microsoft.com/office/drawing/2010/main" xmlns="" xmlns:lc="http://schemas.openxmlformats.org/drawingml/2006/lockedCanvas" w="9525">
                  <a:solidFill>
                    <a:srgbClr val="000000"/>
                  </a:solidFill>
                  <a:miter lim="800000"/>
                  <a:headEnd/>
                  <a:tailEnd/>
                </a14:hiddenLine>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spcBef>
                  <a:spcPts val="738"/>
                </a:spcBef>
              </a:pPr>
              <a:r>
                <a:rPr lang="en-GB" b="1" dirty="0">
                  <a:solidFill>
                    <a:srgbClr val="094985"/>
                  </a:solidFill>
                  <a:latin typeface="Arial" charset="0"/>
                  <a:cs typeface="Arial" charset="0"/>
                </a:rPr>
                <a:t>SOCIETY</a:t>
              </a:r>
              <a:endParaRPr lang="en-US" dirty="0">
                <a:solidFill>
                  <a:srgbClr val="094985"/>
                </a:solidFill>
                <a:latin typeface="Arial" charset="0"/>
                <a:cs typeface="Arial" charset="0"/>
              </a:endParaRPr>
            </a:p>
          </p:txBody>
        </p:sp>
      </p:grpSp>
      <p:sp>
        <p:nvSpPr>
          <p:cNvPr id="11" name="Oval 10">
            <a:extLst>
              <a:ext uri="{FF2B5EF4-FFF2-40B4-BE49-F238E27FC236}">
                <a16:creationId xmlns:a16="http://schemas.microsoft.com/office/drawing/2014/main" id="{B99051A8-E82C-B648-A271-DA396376B444}"/>
              </a:ext>
            </a:extLst>
          </p:cNvPr>
          <p:cNvSpPr>
            <a:spLocks noChangeArrowheads="1"/>
          </p:cNvSpPr>
          <p:nvPr/>
        </p:nvSpPr>
        <p:spPr bwMode="auto">
          <a:xfrm>
            <a:off x="8823814" y="4331432"/>
            <a:ext cx="2884419" cy="2646480"/>
          </a:xfrm>
          <a:prstGeom prst="ellipse">
            <a:avLst/>
          </a:prstGeom>
          <a:noFill/>
          <a:ln w="28575">
            <a:solidFill>
              <a:srgbClr val="800000"/>
            </a:solidFill>
            <a:prstDash val="sysDash"/>
            <a:round/>
            <a:headEnd/>
            <a:tailEnd/>
          </a:ln>
          <a:extLst>
            <a:ext uri="{909E8E84-426E-40dd-AFC4-6F175D3DCCD1}">
              <a14:hiddenFill xmlns="" xmlns:a14="http://schemas.microsoft.com/office/drawing/2010/main" xmlns:lc="http://schemas.openxmlformats.org/drawingml/2006/lockedCanvas">
                <a:solidFill>
                  <a:srgbClr val="FFFFFF"/>
                </a:solidFill>
              </a14:hiddenFill>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923"/>
              </a:spcAft>
            </a:pPr>
            <a:endParaRPr lang="en-GB" sz="600" b="1" dirty="0">
              <a:solidFill>
                <a:srgbClr val="094985"/>
              </a:solidFill>
              <a:latin typeface="Arial" charset="0"/>
              <a:cs typeface="Arial" charset="0"/>
            </a:endParaRPr>
          </a:p>
          <a:p>
            <a:pPr algn="ctr">
              <a:spcAft>
                <a:spcPts val="923"/>
              </a:spcAft>
            </a:pPr>
            <a:r>
              <a:rPr lang="en-GB" b="1" dirty="0">
                <a:solidFill>
                  <a:srgbClr val="094985"/>
                </a:solidFill>
                <a:latin typeface="Arial" charset="0"/>
                <a:cs typeface="Arial" charset="0"/>
              </a:rPr>
              <a:t>People with disabilities</a:t>
            </a:r>
          </a:p>
        </p:txBody>
      </p:sp>
      <p:sp>
        <p:nvSpPr>
          <p:cNvPr id="12" name="Rectangle 11">
            <a:extLst>
              <a:ext uri="{FF2B5EF4-FFF2-40B4-BE49-F238E27FC236}">
                <a16:creationId xmlns:a16="http://schemas.microsoft.com/office/drawing/2014/main" id="{1F31AA67-9C1C-DE44-9788-D167A56E7144}"/>
              </a:ext>
            </a:extLst>
          </p:cNvPr>
          <p:cNvSpPr/>
          <p:nvPr/>
        </p:nvSpPr>
        <p:spPr>
          <a:xfrm>
            <a:off x="13438642" y="4331432"/>
            <a:ext cx="3310152" cy="2403363"/>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spcAft>
                <a:spcPts val="923"/>
              </a:spcAft>
            </a:pPr>
            <a:r>
              <a:rPr lang="en-GB" sz="2800" b="1" dirty="0">
                <a:solidFill>
                  <a:srgbClr val="003976"/>
                </a:solidFill>
                <a:latin typeface="Arial" panose="020B0604020202020204" pitchFamily="34" charset="0"/>
                <a:cs typeface="Arial" panose="020B0604020202020204" pitchFamily="34" charset="0"/>
              </a:rPr>
              <a:t>Explicit</a:t>
            </a:r>
            <a:r>
              <a:rPr lang="en-GB" sz="2800" dirty="0">
                <a:solidFill>
                  <a:srgbClr val="003976"/>
                </a:solidFill>
                <a:latin typeface="Arial" panose="020B0604020202020204" pitchFamily="34" charset="0"/>
                <a:cs typeface="Arial" panose="020B0604020202020204" pitchFamily="34" charset="0"/>
              </a:rPr>
              <a:t> recognition of people with disabilities as a normal part of </a:t>
            </a:r>
            <a:r>
              <a:rPr lang="en-GB" sz="2800" i="1" dirty="0">
                <a:solidFill>
                  <a:srgbClr val="003976"/>
                </a:solidFill>
                <a:latin typeface="Arial" panose="020B0604020202020204" pitchFamily="34" charset="0"/>
                <a:cs typeface="Arial" panose="020B0604020202020204" pitchFamily="34" charset="0"/>
              </a:rPr>
              <a:t>all</a:t>
            </a:r>
            <a:r>
              <a:rPr lang="en-GB" sz="2800" dirty="0">
                <a:solidFill>
                  <a:srgbClr val="003976"/>
                </a:solidFill>
                <a:latin typeface="Arial" panose="020B0604020202020204" pitchFamily="34" charset="0"/>
                <a:cs typeface="Arial" panose="020B0604020202020204" pitchFamily="34" charset="0"/>
              </a:rPr>
              <a:t> social groups.</a:t>
            </a:r>
            <a:endParaRPr lang="en-US" sz="2800" dirty="0">
              <a:solidFill>
                <a:srgbClr val="003976"/>
              </a:solidFill>
              <a:latin typeface="Arial" panose="020B0604020202020204" pitchFamily="34" charset="0"/>
              <a:cs typeface="Arial" panose="020B0604020202020204" pitchFamily="34" charset="0"/>
            </a:endParaRPr>
          </a:p>
        </p:txBody>
      </p:sp>
      <p:sp>
        <p:nvSpPr>
          <p:cNvPr id="13" name="TextBox 19">
            <a:extLst>
              <a:ext uri="{FF2B5EF4-FFF2-40B4-BE49-F238E27FC236}">
                <a16:creationId xmlns:a16="http://schemas.microsoft.com/office/drawing/2014/main" id="{F8295E20-0921-EB46-BEC1-B118BFB0D735}"/>
              </a:ext>
            </a:extLst>
          </p:cNvPr>
          <p:cNvSpPr txBox="1"/>
          <p:nvPr/>
        </p:nvSpPr>
        <p:spPr>
          <a:xfrm>
            <a:off x="7026466" y="2853182"/>
            <a:ext cx="6412176" cy="523220"/>
          </a:xfrm>
          <a:prstGeom prst="rect">
            <a:avLst/>
          </a:prstGeom>
          <a:noFill/>
          <a:effectLst>
            <a:softEdge rad="31750"/>
          </a:effectLst>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800" dirty="0">
                <a:solidFill>
                  <a:srgbClr val="094985"/>
                </a:solidFill>
                <a:latin typeface="Arial"/>
                <a:cs typeface="Arial"/>
              </a:rPr>
              <a:t>Human rights approach (social model)</a:t>
            </a:r>
          </a:p>
        </p:txBody>
      </p:sp>
      <p:sp>
        <p:nvSpPr>
          <p:cNvPr id="14" name="Rectangle 13">
            <a:extLst>
              <a:ext uri="{FF2B5EF4-FFF2-40B4-BE49-F238E27FC236}">
                <a16:creationId xmlns:a16="http://schemas.microsoft.com/office/drawing/2014/main" id="{134A333D-B893-9543-AD3C-B8C9E6651DC2}"/>
              </a:ext>
            </a:extLst>
          </p:cNvPr>
          <p:cNvSpPr/>
          <p:nvPr/>
        </p:nvSpPr>
        <p:spPr>
          <a:xfrm>
            <a:off x="7672322" y="8439742"/>
            <a:ext cx="5118652" cy="1615919"/>
          </a:xfrm>
          <a:prstGeom prst="rect">
            <a:avLst/>
          </a:prstGeom>
          <a:solidFill>
            <a:srgbClr val="27959B"/>
          </a:solidFill>
          <a:ln>
            <a:noFill/>
          </a:ln>
          <a:effectLst>
            <a:outerShdw blurRad="40000" dist="23000" dir="5400000" rotWithShape="0">
              <a:srgbClr val="000000">
                <a:alpha val="35000"/>
              </a:srgbClr>
            </a:outerShdw>
            <a:softEdge rad="31750"/>
          </a:effectLst>
          <a:scene3d>
            <a:camera prst="orthographicFront"/>
            <a:lightRig rig="threePt" dir="t"/>
          </a:scene3d>
          <a:sp3d>
            <a:bevelB prst="convex"/>
          </a:sp3d>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GB" dirty="0"/>
              <a:t>Rights based understanding</a:t>
            </a:r>
          </a:p>
          <a:p>
            <a:pPr algn="ctr"/>
            <a:r>
              <a:rPr lang="en-GB" dirty="0"/>
              <a:t>Focused on identifying barriers </a:t>
            </a:r>
          </a:p>
          <a:p>
            <a:pPr algn="ctr"/>
            <a:endParaRPr lang="en-GB" sz="700" dirty="0"/>
          </a:p>
          <a:p>
            <a:pPr algn="ctr"/>
            <a:r>
              <a:rPr lang="en-GB" sz="2400" dirty="0"/>
              <a:t>Impairment + Barriers = Disability</a:t>
            </a:r>
          </a:p>
        </p:txBody>
      </p:sp>
      <p:sp>
        <p:nvSpPr>
          <p:cNvPr id="15" name="TextBox 9">
            <a:extLst>
              <a:ext uri="{FF2B5EF4-FFF2-40B4-BE49-F238E27FC236}">
                <a16:creationId xmlns:a16="http://schemas.microsoft.com/office/drawing/2014/main" id="{021E94B7-F225-3F48-978C-F5E40C19326C}"/>
              </a:ext>
            </a:extLst>
          </p:cNvPr>
          <p:cNvSpPr txBox="1"/>
          <p:nvPr/>
        </p:nvSpPr>
        <p:spPr>
          <a:xfrm>
            <a:off x="1627114" y="2106315"/>
            <a:ext cx="16129792" cy="64633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3600" b="1" dirty="0">
                <a:solidFill>
                  <a:srgbClr val="094985"/>
                </a:solidFill>
                <a:latin typeface="Arial"/>
                <a:cs typeface="Arial"/>
              </a:rPr>
              <a:t>Disability from a rights perspective</a:t>
            </a:r>
          </a:p>
        </p:txBody>
      </p:sp>
      <p:sp>
        <p:nvSpPr>
          <p:cNvPr id="16" name="TextBox 2">
            <a:extLst>
              <a:ext uri="{FF2B5EF4-FFF2-40B4-BE49-F238E27FC236}">
                <a16:creationId xmlns:a16="http://schemas.microsoft.com/office/drawing/2014/main" id="{BDC7F849-18DC-4C6A-A672-DB9D612DF818}"/>
              </a:ext>
            </a:extLst>
          </p:cNvPr>
          <p:cNvSpPr txBox="1">
            <a:spLocks noChangeArrowheads="1"/>
          </p:cNvSpPr>
          <p:nvPr/>
        </p:nvSpPr>
        <p:spPr bwMode="auto">
          <a:xfrm>
            <a:off x="1634322" y="2919969"/>
            <a:ext cx="4824413"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ea typeface="MS PGothic" panose="020B0600070205080204" pitchFamily="34" charset="-128"/>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ea typeface="MS PGothic" panose="020B0600070205080204" pitchFamily="34" charset="-128"/>
              </a:defRPr>
            </a:lvl2pPr>
            <a:lvl3pPr>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ea typeface="MS PGothic" panose="020B0600070205080204" pitchFamily="34" charset="-128"/>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ea typeface="MS PGothic" panose="020B0600070205080204" pitchFamily="34" charset="-128"/>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9pPr>
          </a:lstStyle>
          <a:p>
            <a:pPr eaLnBrk="1" hangingPunct="1">
              <a:spcBef>
                <a:spcPct val="0"/>
              </a:spcBef>
              <a:buClrTx/>
              <a:buSzTx/>
              <a:buFontTx/>
              <a:buNone/>
            </a:pPr>
            <a:r>
              <a:rPr lang="en-GB" altLang="en-US" sz="2800" dirty="0">
                <a:latin typeface="Arial" panose="020B0604020202020204" pitchFamily="34" charset="0"/>
                <a:cs typeface="Arial" panose="020B0604020202020204" pitchFamily="34" charset="0"/>
              </a:rPr>
              <a:t>The three predominant models of disability in use around the world today are:</a:t>
            </a:r>
          </a:p>
          <a:p>
            <a:pPr marL="1200150" lvl="2" indent="-285750">
              <a:spcBef>
                <a:spcPct val="0"/>
              </a:spcBef>
              <a:buClrTx/>
              <a:buSzTx/>
              <a:buFont typeface="Wingdings" panose="05000000000000000000" pitchFamily="2" charset="2"/>
              <a:buChar char="Ø"/>
            </a:pPr>
            <a:r>
              <a:rPr lang="en-GB" altLang="en-US" sz="2800" dirty="0">
                <a:latin typeface="Arial" panose="020B0604020202020204" pitchFamily="34" charset="0"/>
                <a:cs typeface="Arial" panose="020B0604020202020204" pitchFamily="34" charset="0"/>
              </a:rPr>
              <a:t>The </a:t>
            </a:r>
            <a:r>
              <a:rPr lang="en-GB" altLang="en-US" sz="2800" b="1" dirty="0">
                <a:latin typeface="Arial" panose="020B0604020202020204" pitchFamily="34" charset="0"/>
                <a:cs typeface="Arial" panose="020B0604020202020204" pitchFamily="34" charset="0"/>
              </a:rPr>
              <a:t>medical model </a:t>
            </a:r>
            <a:r>
              <a:rPr lang="en-GB" altLang="en-US" sz="2800" dirty="0">
                <a:latin typeface="Arial" panose="020B0604020202020204" pitchFamily="34" charset="0"/>
                <a:cs typeface="Arial" panose="020B0604020202020204" pitchFamily="34" charset="0"/>
              </a:rPr>
              <a:t>(also known as individual approach);</a:t>
            </a:r>
          </a:p>
          <a:p>
            <a:pPr marL="1200150" lvl="2" indent="-285750">
              <a:spcBef>
                <a:spcPct val="0"/>
              </a:spcBef>
              <a:buClrTx/>
              <a:buSzTx/>
              <a:buFont typeface="Wingdings" panose="05000000000000000000" pitchFamily="2" charset="2"/>
              <a:buChar char="Ø"/>
            </a:pPr>
            <a:r>
              <a:rPr lang="en-GB" altLang="en-US" sz="2800" dirty="0">
                <a:latin typeface="Arial" panose="020B0604020202020204" pitchFamily="34" charset="0"/>
                <a:cs typeface="Arial" panose="020B0604020202020204" pitchFamily="34" charset="0"/>
              </a:rPr>
              <a:t>The </a:t>
            </a:r>
            <a:r>
              <a:rPr lang="en-GB" altLang="en-US" sz="2800" b="1" dirty="0">
                <a:latin typeface="Arial" panose="020B0604020202020204" pitchFamily="34" charset="0"/>
                <a:cs typeface="Arial" panose="020B0604020202020204" pitchFamily="34" charset="0"/>
              </a:rPr>
              <a:t>charity model </a:t>
            </a:r>
            <a:r>
              <a:rPr lang="en-GB" altLang="en-US" sz="2800" dirty="0">
                <a:latin typeface="Arial" panose="020B0604020202020204" pitchFamily="34" charset="0"/>
                <a:cs typeface="Arial" panose="020B0604020202020204" pitchFamily="34" charset="0"/>
              </a:rPr>
              <a:t>(also known as individual approach);</a:t>
            </a:r>
          </a:p>
          <a:p>
            <a:pPr marL="1200150" lvl="2" indent="-285750">
              <a:spcBef>
                <a:spcPct val="0"/>
              </a:spcBef>
              <a:buClrTx/>
              <a:buSzTx/>
              <a:buFont typeface="Wingdings" panose="05000000000000000000" pitchFamily="2" charset="2"/>
              <a:buChar char="Ø"/>
            </a:pPr>
            <a:r>
              <a:rPr lang="en-GB" altLang="en-US" sz="2800" dirty="0">
                <a:latin typeface="Arial" panose="020B0604020202020204" pitchFamily="34" charset="0"/>
                <a:cs typeface="Arial" panose="020B0604020202020204" pitchFamily="34" charset="0"/>
              </a:rPr>
              <a:t>The </a:t>
            </a:r>
            <a:r>
              <a:rPr lang="en-GB" altLang="en-US" sz="2800" b="1" dirty="0">
                <a:latin typeface="Arial" panose="020B0604020202020204" pitchFamily="34" charset="0"/>
                <a:cs typeface="Arial" panose="020B0604020202020204" pitchFamily="34" charset="0"/>
              </a:rPr>
              <a:t>social / human rights model </a:t>
            </a:r>
            <a:r>
              <a:rPr lang="en-GB" altLang="en-US" sz="2800" dirty="0">
                <a:latin typeface="Arial" panose="020B0604020202020204" pitchFamily="34" charset="0"/>
                <a:cs typeface="Arial" panose="020B0604020202020204" pitchFamily="34" charset="0"/>
              </a:rPr>
              <a:t>(also known as the inclusive approach).</a:t>
            </a:r>
            <a:endParaRPr lang="en-US" altLang="en-US" sz="2800" dirty="0">
              <a:latin typeface="Arial" panose="020B0604020202020204" pitchFamily="34" charset="0"/>
              <a:cs typeface="Arial" panose="020B0604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618E9B9-CC85-4E5F-997D-B6E893152B66}"/>
              </a:ext>
            </a:extLst>
          </p:cNvPr>
          <p:cNvSpPr>
            <a:spLocks noGrp="1"/>
          </p:cNvSpPr>
          <p:nvPr>
            <p:ph type="body" sz="quarter" idx="11"/>
          </p:nvPr>
        </p:nvSpPr>
        <p:spPr>
          <a:xfrm>
            <a:off x="782730" y="2702347"/>
            <a:ext cx="10513168" cy="4680521"/>
          </a:xfrm>
        </p:spPr>
        <p:txBody>
          <a:bodyPr/>
          <a:lstStyle/>
          <a:p>
            <a:pPr algn="just"/>
            <a:endParaRPr lang="en-GB" dirty="0"/>
          </a:p>
          <a:p>
            <a:pPr algn="just">
              <a:spcBef>
                <a:spcPct val="20000"/>
              </a:spcBef>
            </a:pPr>
            <a:r>
              <a:rPr lang="en-US" altLang="en-US" dirty="0">
                <a:solidFill>
                  <a:srgbClr val="003976"/>
                </a:solidFill>
              </a:rPr>
              <a:t>UN Convention on the Rights of Persons with Disabilities (2006)</a:t>
            </a:r>
          </a:p>
          <a:p>
            <a:pPr algn="just">
              <a:spcBef>
                <a:spcPct val="20000"/>
              </a:spcBef>
            </a:pPr>
            <a:endParaRPr lang="en-US" altLang="en-US" dirty="0">
              <a:solidFill>
                <a:srgbClr val="003976"/>
              </a:solidFill>
            </a:endParaRPr>
          </a:p>
          <a:p>
            <a:pPr algn="just">
              <a:spcBef>
                <a:spcPct val="20000"/>
              </a:spcBef>
            </a:pPr>
            <a:r>
              <a:rPr lang="en-US" altLang="en-US" dirty="0">
                <a:solidFill>
                  <a:srgbClr val="003976"/>
                </a:solidFill>
              </a:rPr>
              <a:t>‘…disability results from the interaction between persons with impairments and attitudinal and environmental barriers that hinders their full and effective participation in society, on an equal basis with others’ </a:t>
            </a:r>
          </a:p>
          <a:p>
            <a:pPr algn="r">
              <a:spcBef>
                <a:spcPct val="20000"/>
              </a:spcBef>
            </a:pPr>
            <a:r>
              <a:rPr lang="en-US" altLang="en-US" sz="2400" dirty="0">
                <a:solidFill>
                  <a:srgbClr val="003976"/>
                </a:solidFill>
              </a:rPr>
              <a:t>Source: CRPD Preamble (e)</a:t>
            </a:r>
          </a:p>
          <a:p>
            <a:endParaRPr lang="en-GB" dirty="0"/>
          </a:p>
        </p:txBody>
      </p:sp>
      <p:sp>
        <p:nvSpPr>
          <p:cNvPr id="4" name="TextBox 3">
            <a:extLst>
              <a:ext uri="{FF2B5EF4-FFF2-40B4-BE49-F238E27FC236}">
                <a16:creationId xmlns:a16="http://schemas.microsoft.com/office/drawing/2014/main" id="{F364D287-7E5E-5342-A387-6106A6AD72E4}"/>
              </a:ext>
            </a:extLst>
          </p:cNvPr>
          <p:cNvSpPr txBox="1">
            <a:spLocks/>
          </p:cNvSpPr>
          <p:nvPr/>
        </p:nvSpPr>
        <p:spPr>
          <a:xfrm>
            <a:off x="979042" y="8967043"/>
            <a:ext cx="9888607" cy="830997"/>
          </a:xfrm>
          <a:prstGeom prst="rect">
            <a:avLst/>
          </a:prstGeom>
          <a:solidFill>
            <a:srgbClr val="27959B">
              <a:alpha val="33618"/>
            </a:srgbClr>
          </a:solidFill>
          <a:ln>
            <a:solidFill>
              <a:schemeClr val="tx1">
                <a:lumMod val="50000"/>
                <a:lumOff val="50000"/>
                <a:alpha val="10523"/>
              </a:schemeClr>
            </a:solid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r>
              <a:rPr lang="en-GB" sz="4800" dirty="0">
                <a:solidFill>
                  <a:srgbClr val="003976"/>
                </a:solidFill>
                <a:latin typeface="Arial" panose="020B0604020202020204" pitchFamily="34" charset="0"/>
                <a:cs typeface="Arial" panose="020B0604020202020204" pitchFamily="34" charset="0"/>
              </a:rPr>
              <a:t>Impairment + barriers = disability</a:t>
            </a:r>
          </a:p>
        </p:txBody>
      </p:sp>
    </p:spTree>
    <p:extLst>
      <p:ext uri="{BB962C8B-B14F-4D97-AF65-F5344CB8AC3E}">
        <p14:creationId xmlns:p14="http://schemas.microsoft.com/office/powerpoint/2010/main" val="3774334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remove" nodeType="clickEffect">
                                  <p:stCondLst>
                                    <p:cond delay="0"/>
                                  </p:stCondLst>
                                  <p:iterate type="lt">
                                    <p:tmPct val="4000"/>
                                  </p:iterate>
                                  <p:childTnLst>
                                    <p:set>
                                      <p:cBhvr override="childStyle">
                                        <p:cTn id="6" dur="1500" fill="hold"/>
                                        <p:tgtEl>
                                          <p:spTgt spid="3">
                                            <p:txEl>
                                              <p:pRg st="3" end="3"/>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13364418" y="606704"/>
            <a:ext cx="6130031" cy="367451"/>
          </a:xfrm>
          <a:prstGeom prst="rect">
            <a:avLst/>
          </a:prstGeom>
        </p:spPr>
        <p:txBody>
          <a:bodyPr/>
          <a:lstStyle/>
          <a:p>
            <a:pPr algn="ctr"/>
            <a:r>
              <a:rPr lang="en-GB" dirty="0"/>
              <a:t>Status of disability inclusion in MENA: September 2021</a:t>
            </a:r>
          </a:p>
        </p:txBody>
      </p:sp>
      <p:sp>
        <p:nvSpPr>
          <p:cNvPr id="15" name="TextBox 9">
            <a:extLst>
              <a:ext uri="{FF2B5EF4-FFF2-40B4-BE49-F238E27FC236}">
                <a16:creationId xmlns:a16="http://schemas.microsoft.com/office/drawing/2014/main" id="{021E94B7-F225-3F48-978C-F5E40C19326C}"/>
              </a:ext>
            </a:extLst>
          </p:cNvPr>
          <p:cNvSpPr txBox="1"/>
          <p:nvPr/>
        </p:nvSpPr>
        <p:spPr>
          <a:xfrm>
            <a:off x="1627114" y="2106315"/>
            <a:ext cx="16129792" cy="64633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3600" b="1" dirty="0">
                <a:solidFill>
                  <a:srgbClr val="094985"/>
                </a:solidFill>
                <a:latin typeface="Arial"/>
                <a:cs typeface="Arial"/>
              </a:rPr>
              <a:t>Disability remains a challenging issue in development programming</a:t>
            </a:r>
          </a:p>
        </p:txBody>
      </p:sp>
      <p:sp>
        <p:nvSpPr>
          <p:cNvPr id="17" name="Striped Right Arrow 4">
            <a:extLst>
              <a:ext uri="{FF2B5EF4-FFF2-40B4-BE49-F238E27FC236}">
                <a16:creationId xmlns:a16="http://schemas.microsoft.com/office/drawing/2014/main" id="{2F487CE7-5FE5-4946-847D-EA7FC94DE463}"/>
              </a:ext>
            </a:extLst>
          </p:cNvPr>
          <p:cNvSpPr/>
          <p:nvPr/>
        </p:nvSpPr>
        <p:spPr bwMode="auto">
          <a:xfrm>
            <a:off x="6137835" y="3163173"/>
            <a:ext cx="7828429" cy="4983003"/>
          </a:xfrm>
          <a:prstGeom prst="stripedRightArrow">
            <a:avLst/>
          </a:prstGeom>
          <a:solidFill>
            <a:srgbClr val="094985">
              <a:alpha val="13000"/>
            </a:srgbClr>
          </a:solidFill>
          <a:ln>
            <a:noFill/>
          </a:ln>
          <a:extLst>
            <a:ext uri="{91240B29-F687-4f45-9708-019B960494DF}">
              <a14:hiddenLine xmlns="" xmlns:a14="http://schemas.microsoft.com/office/drawing/2010/main" xmlns:lc="http://schemas.openxmlformats.org/drawingml/2006/lockedCanvas" w="25400" cap="flat">
                <a:solidFill>
                  <a:srgbClr val="000000"/>
                </a:solidFill>
                <a:round/>
                <a:headEnd type="none" w="med" len="med"/>
                <a:tailEnd type="none" w="med" len="med"/>
              </a14:hiddenLine>
            </a:ext>
          </a:extLst>
        </p:spPr>
        <p:txBody>
          <a:bodyPr lIns="0" tIns="0" rIns="0" bIns="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GB" dirty="0"/>
          </a:p>
        </p:txBody>
      </p:sp>
      <p:sp>
        <p:nvSpPr>
          <p:cNvPr id="18" name="Text Placeholder 5">
            <a:extLst>
              <a:ext uri="{FF2B5EF4-FFF2-40B4-BE49-F238E27FC236}">
                <a16:creationId xmlns:a16="http://schemas.microsoft.com/office/drawing/2014/main" id="{914C3C13-C73F-894A-8562-1290BD6E6883}"/>
              </a:ext>
            </a:extLst>
          </p:cNvPr>
          <p:cNvSpPr txBox="1">
            <a:spLocks/>
          </p:cNvSpPr>
          <p:nvPr/>
        </p:nvSpPr>
        <p:spPr>
          <a:xfrm>
            <a:off x="3787354" y="2752645"/>
            <a:ext cx="3428876" cy="7366525"/>
          </a:xfrm>
          <a:prstGeom prst="rect">
            <a:avLst/>
          </a:prstGeom>
          <a:noFill/>
        </p:spPr>
        <p:txBody>
          <a:bodyP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nSpc>
                <a:spcPct val="90000"/>
              </a:lnSpc>
              <a:buFont typeface="Arial"/>
              <a:buNone/>
              <a:defRPr/>
            </a:pPr>
            <a:endParaRPr lang="en-GB" sz="2800" b="1" dirty="0">
              <a:latin typeface="Arial" panose="020B0604020202020204" pitchFamily="34" charset="0"/>
              <a:cs typeface="Arial" panose="020B0604020202020204" pitchFamily="34" charset="0"/>
            </a:endParaRPr>
          </a:p>
          <a:p>
            <a:pPr marL="180972" lvl="1" indent="0">
              <a:lnSpc>
                <a:spcPct val="90000"/>
              </a:lnSpc>
              <a:buClr>
                <a:schemeClr val="tx2"/>
              </a:buClr>
              <a:buFont typeface="Arial"/>
              <a:buNone/>
              <a:defRPr/>
            </a:pPr>
            <a:r>
              <a:rPr lang="en-GB" sz="2800" dirty="0">
                <a:latin typeface="Arial" panose="020B0604020202020204" pitchFamily="34" charset="0"/>
                <a:cs typeface="Arial" panose="020B0604020202020204" pitchFamily="34" charset="0"/>
              </a:rPr>
              <a:t>Disability from a </a:t>
            </a:r>
            <a:r>
              <a:rPr lang="en-GB" sz="2800" b="1" dirty="0">
                <a:latin typeface="Arial" panose="020B0604020202020204" pitchFamily="34" charset="0"/>
                <a:cs typeface="Arial" panose="020B0604020202020204" pitchFamily="34" charset="0"/>
              </a:rPr>
              <a:t>rights perspective </a:t>
            </a:r>
            <a:r>
              <a:rPr lang="en-GB" sz="2800" dirty="0">
                <a:latin typeface="Arial" panose="020B0604020202020204" pitchFamily="34" charset="0"/>
                <a:cs typeface="Arial" panose="020B0604020202020204" pitchFamily="34" charset="0"/>
              </a:rPr>
              <a:t>is still poorly understood in mainstream development;</a:t>
            </a:r>
          </a:p>
          <a:p>
            <a:pPr marL="180972" lvl="1" indent="0">
              <a:lnSpc>
                <a:spcPct val="90000"/>
              </a:lnSpc>
              <a:buClr>
                <a:schemeClr val="tx2"/>
              </a:buClr>
              <a:buFont typeface="Arial"/>
              <a:buNone/>
              <a:defRPr/>
            </a:pPr>
            <a:endParaRPr lang="en-GB" sz="2800" b="1" dirty="0">
              <a:latin typeface="Arial" panose="020B0604020202020204" pitchFamily="34" charset="0"/>
              <a:cs typeface="Arial" panose="020B0604020202020204" pitchFamily="34" charset="0"/>
            </a:endParaRPr>
          </a:p>
          <a:p>
            <a:pPr marL="180972" lvl="1" indent="0">
              <a:lnSpc>
                <a:spcPct val="90000"/>
              </a:lnSpc>
              <a:buClr>
                <a:schemeClr val="tx2"/>
              </a:buClr>
              <a:buFont typeface="Arial"/>
              <a:buNone/>
              <a:defRPr/>
            </a:pPr>
            <a:r>
              <a:rPr lang="en-GB" sz="2800" b="1" dirty="0">
                <a:latin typeface="Arial" panose="020B0604020202020204" pitchFamily="34" charset="0"/>
                <a:cs typeface="Arial" panose="020B0604020202020204" pitchFamily="34" charset="0"/>
              </a:rPr>
              <a:t>Homogenisation </a:t>
            </a:r>
            <a:r>
              <a:rPr lang="en-GB" sz="2800" dirty="0">
                <a:latin typeface="Arial" panose="020B0604020202020204" pitchFamily="34" charset="0"/>
                <a:cs typeface="Arial" panose="020B0604020202020204" pitchFamily="34" charset="0"/>
              </a:rPr>
              <a:t>of</a:t>
            </a:r>
            <a:r>
              <a:rPr lang="en-GB" sz="2800" b="1" dirty="0">
                <a:latin typeface="Arial" panose="020B0604020202020204" pitchFamily="34" charset="0"/>
                <a:cs typeface="Arial" panose="020B0604020202020204" pitchFamily="34" charset="0"/>
              </a:rPr>
              <a:t> </a:t>
            </a:r>
            <a:r>
              <a:rPr lang="en-GB" sz="2800" dirty="0">
                <a:latin typeface="Arial" panose="020B0604020202020204" pitchFamily="34" charset="0"/>
                <a:cs typeface="Arial" panose="020B0604020202020204" pitchFamily="34" charset="0"/>
              </a:rPr>
              <a:t>the experiences of people with disabilities. </a:t>
            </a:r>
          </a:p>
          <a:p>
            <a:pPr marL="180972" lvl="1" indent="0">
              <a:lnSpc>
                <a:spcPct val="90000"/>
              </a:lnSpc>
              <a:buClr>
                <a:schemeClr val="tx2"/>
              </a:buClr>
              <a:buFont typeface="Arial"/>
              <a:buNone/>
              <a:defRPr/>
            </a:pPr>
            <a:endParaRPr lang="en-GB" sz="2800" dirty="0">
              <a:latin typeface="Arial" panose="020B0604020202020204" pitchFamily="34" charset="0"/>
              <a:cs typeface="Arial" panose="020B0604020202020204" pitchFamily="34" charset="0"/>
            </a:endParaRPr>
          </a:p>
          <a:p>
            <a:pPr marL="180972" lvl="1" indent="0">
              <a:lnSpc>
                <a:spcPct val="90000"/>
              </a:lnSpc>
              <a:buClr>
                <a:schemeClr val="tx2"/>
              </a:buClr>
              <a:buFont typeface="Arial"/>
              <a:buNone/>
              <a:defRPr/>
            </a:pPr>
            <a:r>
              <a:rPr lang="en-GB" sz="2800" dirty="0">
                <a:latin typeface="Arial" panose="020B0604020202020204" pitchFamily="34" charset="0"/>
                <a:cs typeface="Arial" panose="020B0604020202020204" pitchFamily="34" charset="0"/>
              </a:rPr>
              <a:t>Community </a:t>
            </a:r>
            <a:r>
              <a:rPr lang="en-GB" sz="2800" b="1" dirty="0">
                <a:latin typeface="Arial" panose="020B0604020202020204" pitchFamily="34" charset="0"/>
                <a:cs typeface="Arial" panose="020B0604020202020204" pitchFamily="34" charset="0"/>
              </a:rPr>
              <a:t>stigma and negative attitudes </a:t>
            </a:r>
          </a:p>
          <a:p>
            <a:pPr marL="180972" lvl="1" indent="0">
              <a:lnSpc>
                <a:spcPct val="90000"/>
              </a:lnSpc>
              <a:buClr>
                <a:schemeClr val="tx2"/>
              </a:buClr>
              <a:buFont typeface="Arial"/>
              <a:buNone/>
              <a:defRPr/>
            </a:pPr>
            <a:endParaRPr lang="en-GB" sz="2800" b="1" dirty="0">
              <a:latin typeface="Arial" panose="020B0604020202020204" pitchFamily="34" charset="0"/>
              <a:cs typeface="Arial" panose="020B0604020202020204" pitchFamily="34" charset="0"/>
            </a:endParaRPr>
          </a:p>
          <a:p>
            <a:pPr marL="180972" lvl="1" indent="0">
              <a:lnSpc>
                <a:spcPct val="90000"/>
              </a:lnSpc>
              <a:buClr>
                <a:schemeClr val="tx2"/>
              </a:buClr>
              <a:buFont typeface="Arial"/>
              <a:buNone/>
              <a:defRPr/>
            </a:pPr>
            <a:r>
              <a:rPr lang="en-GB" sz="2800" b="1" dirty="0">
                <a:latin typeface="Arial" panose="020B0604020202020204" pitchFamily="34" charset="0"/>
                <a:cs typeface="Arial" panose="020B0604020202020204" pitchFamily="34" charset="0"/>
              </a:rPr>
              <a:t>Lack of data </a:t>
            </a:r>
            <a:r>
              <a:rPr lang="en-GB" sz="2800" dirty="0">
                <a:latin typeface="Arial" panose="020B0604020202020204" pitchFamily="34" charset="0"/>
                <a:cs typeface="Arial" panose="020B0604020202020204" pitchFamily="34" charset="0"/>
              </a:rPr>
              <a:t>on people with disabilities</a:t>
            </a:r>
          </a:p>
          <a:p>
            <a:pPr>
              <a:lnSpc>
                <a:spcPct val="90000"/>
              </a:lnSpc>
            </a:pPr>
            <a:endParaRPr lang="en-GB" sz="2800" dirty="0">
              <a:latin typeface="Arial" panose="020B0604020202020204" pitchFamily="34" charset="0"/>
              <a:cs typeface="Arial" panose="020B0604020202020204" pitchFamily="34" charset="0"/>
            </a:endParaRPr>
          </a:p>
        </p:txBody>
      </p:sp>
      <p:sp>
        <p:nvSpPr>
          <p:cNvPr id="19" name="Text Placeholder 2">
            <a:extLst>
              <a:ext uri="{FF2B5EF4-FFF2-40B4-BE49-F238E27FC236}">
                <a16:creationId xmlns:a16="http://schemas.microsoft.com/office/drawing/2014/main" id="{BEBB1EC0-11DB-9846-8182-7ED9A1B6A94C}"/>
              </a:ext>
            </a:extLst>
          </p:cNvPr>
          <p:cNvSpPr txBox="1">
            <a:spLocks/>
          </p:cNvSpPr>
          <p:nvPr/>
        </p:nvSpPr>
        <p:spPr>
          <a:xfrm>
            <a:off x="8322995" y="4035794"/>
            <a:ext cx="3024336" cy="3210029"/>
          </a:xfrm>
          <a:prstGeom prst="rect">
            <a:avLst/>
          </a:prstGeom>
          <a:noFill/>
          <a:effectLst>
            <a:glow rad="228600">
              <a:schemeClr val="accent2">
                <a:satMod val="175000"/>
                <a:alpha val="40000"/>
              </a:schemeClr>
            </a:glow>
          </a:effec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buFont typeface="Arial"/>
              <a:buNone/>
            </a:pPr>
            <a:r>
              <a:rPr lang="en-GB" sz="2800" dirty="0">
                <a:latin typeface="Arial" panose="020B0604020202020204" pitchFamily="34" charset="0"/>
                <a:cs typeface="Arial" panose="020B0604020202020204" pitchFamily="34" charset="0"/>
              </a:rPr>
              <a:t>General lack of documented experiences in relation to disability inclusion (</a:t>
            </a:r>
            <a:r>
              <a:rPr lang="en-GB" sz="2800" b="1" dirty="0">
                <a:latin typeface="Arial" panose="020B0604020202020204" pitchFamily="34" charset="0"/>
                <a:cs typeface="Arial" panose="020B0604020202020204" pitchFamily="34" charset="0"/>
              </a:rPr>
              <a:t>knowledge gap</a:t>
            </a:r>
            <a:r>
              <a:rPr lang="en-GB" sz="2800" dirty="0">
                <a:latin typeface="Arial" panose="020B0604020202020204" pitchFamily="34" charset="0"/>
                <a:cs typeface="Arial" panose="020B0604020202020204" pitchFamily="34" charset="0"/>
              </a:rPr>
              <a:t>)</a:t>
            </a:r>
          </a:p>
          <a:p>
            <a:endParaRPr lang="en-US" sz="2800" dirty="0">
              <a:latin typeface="Arial" panose="020B0604020202020204" pitchFamily="34" charset="0"/>
              <a:cs typeface="Arial" panose="020B0604020202020204" pitchFamily="34" charset="0"/>
            </a:endParaRPr>
          </a:p>
        </p:txBody>
      </p:sp>
      <p:sp>
        <p:nvSpPr>
          <p:cNvPr id="20" name="Text Placeholder 3">
            <a:extLst>
              <a:ext uri="{FF2B5EF4-FFF2-40B4-BE49-F238E27FC236}">
                <a16:creationId xmlns:a16="http://schemas.microsoft.com/office/drawing/2014/main" id="{7FA1A930-32B9-B948-B8C0-461C29A217E4}"/>
              </a:ext>
            </a:extLst>
          </p:cNvPr>
          <p:cNvSpPr txBox="1">
            <a:spLocks/>
          </p:cNvSpPr>
          <p:nvPr/>
        </p:nvSpPr>
        <p:spPr>
          <a:xfrm>
            <a:off x="12454096" y="4143868"/>
            <a:ext cx="3024336" cy="302161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buFont typeface="Arial"/>
              <a:buNone/>
            </a:pPr>
            <a:r>
              <a:rPr lang="en-GB" sz="2800" b="1" dirty="0">
                <a:latin typeface="Arial" panose="020B0604020202020204" pitchFamily="34" charset="0"/>
                <a:cs typeface="Arial" panose="020B0604020202020204" pitchFamily="34" charset="0"/>
              </a:rPr>
              <a:t>Underestimation of the impact disability has on development outcomes at all levels</a:t>
            </a:r>
          </a:p>
          <a:p>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83849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0" name="Group 119">
            <a:extLst>
              <a:ext uri="{FF2B5EF4-FFF2-40B4-BE49-F238E27FC236}">
                <a16:creationId xmlns:a16="http://schemas.microsoft.com/office/drawing/2014/main" id="{1BE34B15-6DFE-F341-9A0C-7F5E9FF3898A}"/>
              </a:ext>
            </a:extLst>
          </p:cNvPr>
          <p:cNvGrpSpPr>
            <a:grpSpLocks noChangeAspect="1"/>
          </p:cNvGrpSpPr>
          <p:nvPr/>
        </p:nvGrpSpPr>
        <p:grpSpPr>
          <a:xfrm>
            <a:off x="2335968" y="2752646"/>
            <a:ext cx="14712083" cy="8071719"/>
            <a:chOff x="1372024" y="1264926"/>
            <a:chExt cx="9242077" cy="5071885"/>
          </a:xfrm>
        </p:grpSpPr>
        <p:cxnSp>
          <p:nvCxnSpPr>
            <p:cNvPr id="121" name="Shape 148">
              <a:extLst>
                <a:ext uri="{FF2B5EF4-FFF2-40B4-BE49-F238E27FC236}">
                  <a16:creationId xmlns:a16="http://schemas.microsoft.com/office/drawing/2014/main" id="{1186556E-3007-0E45-AD4C-191F6C69D16F}"/>
                </a:ext>
              </a:extLst>
            </p:cNvPr>
            <p:cNvCxnSpPr>
              <a:cxnSpLocks/>
            </p:cNvCxnSpPr>
            <p:nvPr/>
          </p:nvCxnSpPr>
          <p:spPr>
            <a:xfrm rot="10800000" flipV="1">
              <a:off x="3532848" y="2078766"/>
              <a:ext cx="6376182" cy="2686"/>
            </a:xfrm>
            <a:prstGeom prst="bentConnector3">
              <a:avLst>
                <a:gd name="adj1" fmla="val 50000"/>
              </a:avLst>
            </a:prstGeom>
            <a:ln w="25400">
              <a:prstDash val="dash"/>
              <a:headEnd type="none" w="lg" len="lg"/>
              <a:tailEnd type="none" w="lg" len="lg"/>
            </a:ln>
          </p:spPr>
          <p:style>
            <a:lnRef idx="1">
              <a:schemeClr val="dk1"/>
            </a:lnRef>
            <a:fillRef idx="0">
              <a:schemeClr val="dk1"/>
            </a:fillRef>
            <a:effectRef idx="0">
              <a:schemeClr val="dk1"/>
            </a:effectRef>
            <a:fontRef idx="minor">
              <a:schemeClr val="tx1"/>
            </a:fontRef>
          </p:style>
        </p:cxnSp>
        <p:cxnSp>
          <p:nvCxnSpPr>
            <p:cNvPr id="122" name="Shape 84">
              <a:extLst>
                <a:ext uri="{FF2B5EF4-FFF2-40B4-BE49-F238E27FC236}">
                  <a16:creationId xmlns:a16="http://schemas.microsoft.com/office/drawing/2014/main" id="{FCF88D10-5DAE-3246-B124-16115019C12C}"/>
                </a:ext>
              </a:extLst>
            </p:cNvPr>
            <p:cNvCxnSpPr/>
            <p:nvPr/>
          </p:nvCxnSpPr>
          <p:spPr>
            <a:xfrm>
              <a:off x="4340809" y="2978461"/>
              <a:ext cx="6232507" cy="0"/>
            </a:xfrm>
            <a:prstGeom prst="straightConnector1">
              <a:avLst/>
            </a:prstGeom>
            <a:noFill/>
            <a:ln w="25400" cap="flat" cmpd="sng">
              <a:solidFill>
                <a:srgbClr val="000000"/>
              </a:solidFill>
              <a:prstDash val="solid"/>
              <a:round/>
              <a:headEnd type="none" w="lg" len="lg"/>
              <a:tailEnd type="none" w="lg" len="lg"/>
            </a:ln>
          </p:spPr>
        </p:cxnSp>
        <p:pic>
          <p:nvPicPr>
            <p:cNvPr id="123" name="Shape 135" descr="Court">
              <a:extLst>
                <a:ext uri="{FF2B5EF4-FFF2-40B4-BE49-F238E27FC236}">
                  <a16:creationId xmlns:a16="http://schemas.microsoft.com/office/drawing/2014/main" id="{8D8370A4-5B1A-0F47-9E2C-397B2B67F2E2}"/>
                </a:ext>
              </a:extLst>
            </p:cNvPr>
            <p:cNvPicPr preferRelativeResize="0"/>
            <p:nvPr/>
          </p:nvPicPr>
          <p:blipFill rotWithShape="1">
            <a:blip r:embed="rId3">
              <a:alphaModFix/>
            </a:blip>
            <a:srcRect/>
            <a:stretch/>
          </p:blipFill>
          <p:spPr>
            <a:xfrm>
              <a:off x="7739832" y="2328970"/>
              <a:ext cx="640707" cy="603675"/>
            </a:xfrm>
            <a:prstGeom prst="rect">
              <a:avLst/>
            </a:prstGeom>
            <a:solidFill>
              <a:schemeClr val="bg1"/>
            </a:solidFill>
            <a:ln>
              <a:noFill/>
            </a:ln>
          </p:spPr>
        </p:pic>
        <p:grpSp>
          <p:nvGrpSpPr>
            <p:cNvPr id="124" name="Group 123">
              <a:extLst>
                <a:ext uri="{FF2B5EF4-FFF2-40B4-BE49-F238E27FC236}">
                  <a16:creationId xmlns:a16="http://schemas.microsoft.com/office/drawing/2014/main" id="{373B8F69-CA9D-8F40-A902-7470B711332C}"/>
                </a:ext>
              </a:extLst>
            </p:cNvPr>
            <p:cNvGrpSpPr/>
            <p:nvPr/>
          </p:nvGrpSpPr>
          <p:grpSpPr>
            <a:xfrm>
              <a:off x="3522188" y="1751907"/>
              <a:ext cx="4499080" cy="593694"/>
              <a:chOff x="2490002" y="1251446"/>
              <a:chExt cx="4499080" cy="791589"/>
            </a:xfrm>
            <a:solidFill>
              <a:schemeClr val="accent2"/>
            </a:solidFill>
          </p:grpSpPr>
          <p:cxnSp>
            <p:nvCxnSpPr>
              <p:cNvPr id="235" name="Straight Connector 234">
                <a:extLst>
                  <a:ext uri="{FF2B5EF4-FFF2-40B4-BE49-F238E27FC236}">
                    <a16:creationId xmlns:a16="http://schemas.microsoft.com/office/drawing/2014/main" id="{4266C493-E638-B14F-A5C8-DA99C3F2788C}"/>
                  </a:ext>
                </a:extLst>
              </p:cNvPr>
              <p:cNvCxnSpPr/>
              <p:nvPr/>
            </p:nvCxnSpPr>
            <p:spPr>
              <a:xfrm>
                <a:off x="2490002" y="1712216"/>
                <a:ext cx="0" cy="330819"/>
              </a:xfrm>
              <a:prstGeom prst="line">
                <a:avLst/>
              </a:prstGeom>
              <a:grpFill/>
              <a:ln w="25400">
                <a:prstDash val="solid"/>
                <a:headEnd type="none" w="lg" len="lg"/>
                <a:tailEnd type="triangle" w="lg" len="lg"/>
              </a:ln>
            </p:spPr>
            <p:style>
              <a:lnRef idx="1">
                <a:schemeClr val="dk1"/>
              </a:lnRef>
              <a:fillRef idx="0">
                <a:schemeClr val="dk1"/>
              </a:fillRef>
              <a:effectRef idx="0">
                <a:schemeClr val="dk1"/>
              </a:effectRef>
              <a:fontRef idx="minor">
                <a:schemeClr val="tx1"/>
              </a:fontRef>
            </p:style>
          </p:cxnSp>
          <p:pic>
            <p:nvPicPr>
              <p:cNvPr id="236" name="table">
                <a:extLst>
                  <a:ext uri="{FF2B5EF4-FFF2-40B4-BE49-F238E27FC236}">
                    <a16:creationId xmlns:a16="http://schemas.microsoft.com/office/drawing/2014/main" id="{049E9BBA-20ED-4979-8C08-7862AC023670}"/>
                  </a:ext>
                </a:extLst>
              </p:cNvPr>
              <p:cNvPicPr>
                <a:picLocks noChangeAspect="1"/>
              </p:cNvPicPr>
              <p:nvPr/>
            </p:nvPicPr>
            <p:blipFill>
              <a:blip r:embed="rId4"/>
              <a:stretch>
                <a:fillRect/>
              </a:stretch>
            </p:blipFill>
            <p:spPr>
              <a:xfrm>
                <a:off x="4313260" y="1251446"/>
                <a:ext cx="2675822" cy="285475"/>
              </a:xfrm>
              <a:prstGeom prst="rect">
                <a:avLst/>
              </a:prstGeom>
            </p:spPr>
          </p:pic>
        </p:grpSp>
        <p:pic>
          <p:nvPicPr>
            <p:cNvPr id="125" name="Shape 85" descr="User">
              <a:extLst>
                <a:ext uri="{FF2B5EF4-FFF2-40B4-BE49-F238E27FC236}">
                  <a16:creationId xmlns:a16="http://schemas.microsoft.com/office/drawing/2014/main" id="{6A5F1F74-BAE2-4445-B2C1-E826BC46F776}"/>
                </a:ext>
              </a:extLst>
            </p:cNvPr>
            <p:cNvPicPr preferRelativeResize="0"/>
            <p:nvPr/>
          </p:nvPicPr>
          <p:blipFill rotWithShape="1">
            <a:blip r:embed="rId5">
              <a:alphaModFix/>
            </a:blip>
            <a:srcRect/>
            <a:stretch/>
          </p:blipFill>
          <p:spPr>
            <a:xfrm>
              <a:off x="2480685" y="2624691"/>
              <a:ext cx="326921" cy="314572"/>
            </a:xfrm>
            <a:prstGeom prst="rect">
              <a:avLst/>
            </a:prstGeom>
            <a:solidFill>
              <a:schemeClr val="bg1"/>
            </a:solidFill>
            <a:ln>
              <a:noFill/>
            </a:ln>
          </p:spPr>
        </p:pic>
        <p:pic>
          <p:nvPicPr>
            <p:cNvPr id="126" name="Shape 86" descr="User">
              <a:extLst>
                <a:ext uri="{FF2B5EF4-FFF2-40B4-BE49-F238E27FC236}">
                  <a16:creationId xmlns:a16="http://schemas.microsoft.com/office/drawing/2014/main" id="{A6877A7B-1ED8-9C49-9738-F81B68A26B96}"/>
                </a:ext>
              </a:extLst>
            </p:cNvPr>
            <p:cNvPicPr preferRelativeResize="0"/>
            <p:nvPr/>
          </p:nvPicPr>
          <p:blipFill rotWithShape="1">
            <a:blip r:embed="rId5">
              <a:alphaModFix/>
            </a:blip>
            <a:srcRect/>
            <a:stretch/>
          </p:blipFill>
          <p:spPr>
            <a:xfrm>
              <a:off x="4258212" y="2286384"/>
              <a:ext cx="326921" cy="314572"/>
            </a:xfrm>
            <a:prstGeom prst="rect">
              <a:avLst/>
            </a:prstGeom>
            <a:solidFill>
              <a:schemeClr val="bg1"/>
            </a:solidFill>
            <a:ln>
              <a:noFill/>
            </a:ln>
          </p:spPr>
        </p:pic>
        <p:pic>
          <p:nvPicPr>
            <p:cNvPr id="127" name="Shape 87" descr="User">
              <a:extLst>
                <a:ext uri="{FF2B5EF4-FFF2-40B4-BE49-F238E27FC236}">
                  <a16:creationId xmlns:a16="http://schemas.microsoft.com/office/drawing/2014/main" id="{FF00A233-F053-2C44-9E5E-8EDC2522AF02}"/>
                </a:ext>
              </a:extLst>
            </p:cNvPr>
            <p:cNvPicPr preferRelativeResize="0"/>
            <p:nvPr/>
          </p:nvPicPr>
          <p:blipFill rotWithShape="1">
            <a:blip r:embed="rId5">
              <a:alphaModFix/>
            </a:blip>
            <a:srcRect/>
            <a:stretch/>
          </p:blipFill>
          <p:spPr>
            <a:xfrm>
              <a:off x="4258212" y="2624691"/>
              <a:ext cx="326921" cy="314572"/>
            </a:xfrm>
            <a:prstGeom prst="rect">
              <a:avLst/>
            </a:prstGeom>
            <a:solidFill>
              <a:schemeClr val="bg1"/>
            </a:solidFill>
            <a:ln>
              <a:noFill/>
            </a:ln>
          </p:spPr>
        </p:pic>
        <p:pic>
          <p:nvPicPr>
            <p:cNvPr id="128" name="Shape 88" descr="User">
              <a:extLst>
                <a:ext uri="{FF2B5EF4-FFF2-40B4-BE49-F238E27FC236}">
                  <a16:creationId xmlns:a16="http://schemas.microsoft.com/office/drawing/2014/main" id="{2C0F0879-CDAF-D54B-8817-E2E75D1DF6BF}"/>
                </a:ext>
              </a:extLst>
            </p:cNvPr>
            <p:cNvPicPr preferRelativeResize="0"/>
            <p:nvPr/>
          </p:nvPicPr>
          <p:blipFill rotWithShape="1">
            <a:blip r:embed="rId5">
              <a:alphaModFix/>
            </a:blip>
            <a:srcRect/>
            <a:stretch/>
          </p:blipFill>
          <p:spPr>
            <a:xfrm>
              <a:off x="4258212" y="2962998"/>
              <a:ext cx="326921" cy="314572"/>
            </a:xfrm>
            <a:prstGeom prst="rect">
              <a:avLst/>
            </a:prstGeom>
            <a:solidFill>
              <a:schemeClr val="bg1"/>
            </a:solidFill>
            <a:ln>
              <a:noFill/>
            </a:ln>
          </p:spPr>
        </p:pic>
        <p:cxnSp>
          <p:nvCxnSpPr>
            <p:cNvPr id="129" name="Shape 89">
              <a:extLst>
                <a:ext uri="{FF2B5EF4-FFF2-40B4-BE49-F238E27FC236}">
                  <a16:creationId xmlns:a16="http://schemas.microsoft.com/office/drawing/2014/main" id="{6D249E5D-0F09-5D42-A394-D0A892F45EC2}"/>
                </a:ext>
              </a:extLst>
            </p:cNvPr>
            <p:cNvCxnSpPr>
              <a:endCxn id="141" idx="1"/>
            </p:cNvCxnSpPr>
            <p:nvPr/>
          </p:nvCxnSpPr>
          <p:spPr>
            <a:xfrm>
              <a:off x="1374173" y="3832550"/>
              <a:ext cx="1106611" cy="1050565"/>
            </a:xfrm>
            <a:prstGeom prst="curvedConnector3">
              <a:avLst>
                <a:gd name="adj1" fmla="val 49996"/>
              </a:avLst>
            </a:prstGeom>
            <a:solidFill>
              <a:schemeClr val="accent2"/>
            </a:solidFill>
            <a:ln w="9525" cap="flat" cmpd="sng">
              <a:solidFill>
                <a:srgbClr val="000000"/>
              </a:solidFill>
              <a:prstDash val="solid"/>
              <a:round/>
              <a:headEnd type="none" w="lg" len="lg"/>
              <a:tailEnd type="none" w="lg" len="lg"/>
            </a:ln>
          </p:spPr>
        </p:cxnSp>
        <p:cxnSp>
          <p:nvCxnSpPr>
            <p:cNvPr id="130" name="Shape 92">
              <a:extLst>
                <a:ext uri="{FF2B5EF4-FFF2-40B4-BE49-F238E27FC236}">
                  <a16:creationId xmlns:a16="http://schemas.microsoft.com/office/drawing/2014/main" id="{8D3E1197-7C58-444C-A4DB-CC6E5835A0C0}"/>
                </a:ext>
              </a:extLst>
            </p:cNvPr>
            <p:cNvCxnSpPr>
              <a:endCxn id="125" idx="1"/>
            </p:cNvCxnSpPr>
            <p:nvPr/>
          </p:nvCxnSpPr>
          <p:spPr>
            <a:xfrm rot="10800000" flipH="1">
              <a:off x="1374173" y="2781985"/>
              <a:ext cx="1106611" cy="1050565"/>
            </a:xfrm>
            <a:prstGeom prst="curvedConnector3">
              <a:avLst>
                <a:gd name="adj1" fmla="val 49996"/>
              </a:avLst>
            </a:prstGeom>
            <a:solidFill>
              <a:schemeClr val="accent2"/>
            </a:solidFill>
            <a:ln w="9525" cap="flat" cmpd="sng">
              <a:solidFill>
                <a:schemeClr val="dk2"/>
              </a:solidFill>
              <a:prstDash val="solid"/>
              <a:round/>
              <a:headEnd type="none" w="lg" len="lg"/>
              <a:tailEnd type="none" w="lg" len="lg"/>
            </a:ln>
          </p:spPr>
        </p:cxnSp>
        <p:cxnSp>
          <p:nvCxnSpPr>
            <p:cNvPr id="131" name="Shape 93">
              <a:extLst>
                <a:ext uri="{FF2B5EF4-FFF2-40B4-BE49-F238E27FC236}">
                  <a16:creationId xmlns:a16="http://schemas.microsoft.com/office/drawing/2014/main" id="{116036AF-5B46-EE41-8F41-33459E3771C9}"/>
                </a:ext>
              </a:extLst>
            </p:cNvPr>
            <p:cNvCxnSpPr>
              <a:cxnSpLocks/>
              <a:stCxn id="125" idx="3"/>
              <a:endCxn id="126" idx="1"/>
            </p:cNvCxnSpPr>
            <p:nvPr/>
          </p:nvCxnSpPr>
          <p:spPr>
            <a:xfrm rot="10800000" flipH="1">
              <a:off x="2807606" y="2443736"/>
              <a:ext cx="1450486" cy="338240"/>
            </a:xfrm>
            <a:prstGeom prst="curvedConnector3">
              <a:avLst>
                <a:gd name="adj1" fmla="val 50004"/>
              </a:avLst>
            </a:prstGeom>
            <a:solidFill>
              <a:schemeClr val="accent2"/>
            </a:solidFill>
            <a:ln w="9525" cap="flat" cmpd="sng">
              <a:solidFill>
                <a:schemeClr val="dk2"/>
              </a:solidFill>
              <a:prstDash val="solid"/>
              <a:round/>
              <a:headEnd type="none" w="lg" len="lg"/>
              <a:tailEnd type="none" w="lg" len="lg"/>
            </a:ln>
          </p:spPr>
        </p:cxnSp>
        <p:cxnSp>
          <p:nvCxnSpPr>
            <p:cNvPr id="132" name="Shape 94">
              <a:extLst>
                <a:ext uri="{FF2B5EF4-FFF2-40B4-BE49-F238E27FC236}">
                  <a16:creationId xmlns:a16="http://schemas.microsoft.com/office/drawing/2014/main" id="{B3670E31-7D12-DC42-9A88-149E98FF2283}"/>
                </a:ext>
              </a:extLst>
            </p:cNvPr>
            <p:cNvCxnSpPr>
              <a:stCxn id="125" idx="3"/>
              <a:endCxn id="128" idx="1"/>
            </p:cNvCxnSpPr>
            <p:nvPr/>
          </p:nvCxnSpPr>
          <p:spPr>
            <a:xfrm>
              <a:off x="2807606" y="2781975"/>
              <a:ext cx="1450486" cy="338240"/>
            </a:xfrm>
            <a:prstGeom prst="curvedConnector3">
              <a:avLst>
                <a:gd name="adj1" fmla="val 50004"/>
              </a:avLst>
            </a:prstGeom>
            <a:solidFill>
              <a:schemeClr val="accent2"/>
            </a:solidFill>
            <a:ln w="9525" cap="flat" cmpd="sng">
              <a:solidFill>
                <a:schemeClr val="dk2"/>
              </a:solidFill>
              <a:prstDash val="solid"/>
              <a:round/>
              <a:headEnd type="none" w="lg" len="lg"/>
              <a:tailEnd type="none" w="lg" len="lg"/>
            </a:ln>
          </p:spPr>
        </p:cxnSp>
        <p:cxnSp>
          <p:nvCxnSpPr>
            <p:cNvPr id="133" name="Shape 95">
              <a:extLst>
                <a:ext uri="{FF2B5EF4-FFF2-40B4-BE49-F238E27FC236}">
                  <a16:creationId xmlns:a16="http://schemas.microsoft.com/office/drawing/2014/main" id="{C7F8B3CE-434F-1241-838F-078DD18EBEE3}"/>
                </a:ext>
              </a:extLst>
            </p:cNvPr>
            <p:cNvCxnSpPr>
              <a:stCxn id="125" idx="3"/>
              <a:endCxn id="127" idx="1"/>
            </p:cNvCxnSpPr>
            <p:nvPr/>
          </p:nvCxnSpPr>
          <p:spPr>
            <a:xfrm>
              <a:off x="2807606" y="2781975"/>
              <a:ext cx="1450486" cy="0"/>
            </a:xfrm>
            <a:prstGeom prst="straightConnector1">
              <a:avLst/>
            </a:prstGeom>
            <a:solidFill>
              <a:schemeClr val="accent2"/>
            </a:solidFill>
            <a:ln w="9525" cap="flat" cmpd="sng">
              <a:solidFill>
                <a:schemeClr val="dk2"/>
              </a:solidFill>
              <a:prstDash val="solid"/>
              <a:round/>
              <a:headEnd type="none" w="lg" len="lg"/>
              <a:tailEnd type="none" w="lg" len="lg"/>
            </a:ln>
          </p:spPr>
        </p:cxnSp>
        <p:pic>
          <p:nvPicPr>
            <p:cNvPr id="134" name="Shape 96" descr="User">
              <a:extLst>
                <a:ext uri="{FF2B5EF4-FFF2-40B4-BE49-F238E27FC236}">
                  <a16:creationId xmlns:a16="http://schemas.microsoft.com/office/drawing/2014/main" id="{A21255DA-E4FE-1C47-AA83-D0AE2EBE2287}"/>
                </a:ext>
              </a:extLst>
            </p:cNvPr>
            <p:cNvPicPr preferRelativeResize="0"/>
            <p:nvPr/>
          </p:nvPicPr>
          <p:blipFill rotWithShape="1">
            <a:blip r:embed="rId5">
              <a:alphaModFix/>
            </a:blip>
            <a:srcRect/>
            <a:stretch/>
          </p:blipFill>
          <p:spPr>
            <a:xfrm>
              <a:off x="2480685" y="3675255"/>
              <a:ext cx="326921" cy="314572"/>
            </a:xfrm>
            <a:prstGeom prst="rect">
              <a:avLst/>
            </a:prstGeom>
            <a:solidFill>
              <a:schemeClr val="bg1"/>
            </a:solidFill>
            <a:ln>
              <a:noFill/>
            </a:ln>
          </p:spPr>
        </p:pic>
        <p:pic>
          <p:nvPicPr>
            <p:cNvPr id="135" name="Shape 97" descr="User">
              <a:extLst>
                <a:ext uri="{FF2B5EF4-FFF2-40B4-BE49-F238E27FC236}">
                  <a16:creationId xmlns:a16="http://schemas.microsoft.com/office/drawing/2014/main" id="{90BAD1C1-996C-1A4A-9D65-E4B3FBB8DC91}"/>
                </a:ext>
              </a:extLst>
            </p:cNvPr>
            <p:cNvPicPr preferRelativeResize="0"/>
            <p:nvPr/>
          </p:nvPicPr>
          <p:blipFill rotWithShape="1">
            <a:blip r:embed="rId5">
              <a:alphaModFix/>
            </a:blip>
            <a:srcRect/>
            <a:stretch/>
          </p:blipFill>
          <p:spPr>
            <a:xfrm>
              <a:off x="4258212" y="3336948"/>
              <a:ext cx="326921" cy="314572"/>
            </a:xfrm>
            <a:prstGeom prst="rect">
              <a:avLst/>
            </a:prstGeom>
            <a:solidFill>
              <a:schemeClr val="bg1"/>
            </a:solidFill>
            <a:ln>
              <a:noFill/>
            </a:ln>
          </p:spPr>
        </p:pic>
        <p:pic>
          <p:nvPicPr>
            <p:cNvPr id="136" name="Shape 98" descr="User">
              <a:extLst>
                <a:ext uri="{FF2B5EF4-FFF2-40B4-BE49-F238E27FC236}">
                  <a16:creationId xmlns:a16="http://schemas.microsoft.com/office/drawing/2014/main" id="{622F5D63-E4D6-DA4C-A076-D318879C858C}"/>
                </a:ext>
              </a:extLst>
            </p:cNvPr>
            <p:cNvPicPr preferRelativeResize="0"/>
            <p:nvPr/>
          </p:nvPicPr>
          <p:blipFill rotWithShape="1">
            <a:blip r:embed="rId5">
              <a:alphaModFix/>
            </a:blip>
            <a:srcRect/>
            <a:stretch/>
          </p:blipFill>
          <p:spPr>
            <a:xfrm>
              <a:off x="4258212" y="3675255"/>
              <a:ext cx="326921" cy="314572"/>
            </a:xfrm>
            <a:prstGeom prst="rect">
              <a:avLst/>
            </a:prstGeom>
            <a:solidFill>
              <a:schemeClr val="bg1"/>
            </a:solidFill>
            <a:ln>
              <a:noFill/>
            </a:ln>
          </p:spPr>
        </p:pic>
        <p:pic>
          <p:nvPicPr>
            <p:cNvPr id="137" name="Shape 99" descr="User">
              <a:extLst>
                <a:ext uri="{FF2B5EF4-FFF2-40B4-BE49-F238E27FC236}">
                  <a16:creationId xmlns:a16="http://schemas.microsoft.com/office/drawing/2014/main" id="{0FE31A8E-A35A-124C-A960-F5457D817B29}"/>
                </a:ext>
              </a:extLst>
            </p:cNvPr>
            <p:cNvPicPr preferRelativeResize="0"/>
            <p:nvPr/>
          </p:nvPicPr>
          <p:blipFill rotWithShape="1">
            <a:blip r:embed="rId5">
              <a:alphaModFix/>
            </a:blip>
            <a:srcRect/>
            <a:stretch/>
          </p:blipFill>
          <p:spPr>
            <a:xfrm>
              <a:off x="4258212" y="4013562"/>
              <a:ext cx="326921" cy="314572"/>
            </a:xfrm>
            <a:prstGeom prst="rect">
              <a:avLst/>
            </a:prstGeom>
            <a:solidFill>
              <a:schemeClr val="bg1"/>
            </a:solidFill>
            <a:ln>
              <a:noFill/>
            </a:ln>
          </p:spPr>
        </p:pic>
        <p:cxnSp>
          <p:nvCxnSpPr>
            <p:cNvPr id="138" name="Shape 100">
              <a:extLst>
                <a:ext uri="{FF2B5EF4-FFF2-40B4-BE49-F238E27FC236}">
                  <a16:creationId xmlns:a16="http://schemas.microsoft.com/office/drawing/2014/main" id="{227A2291-16FB-5245-AF1F-27F22DF3674D}"/>
                </a:ext>
              </a:extLst>
            </p:cNvPr>
            <p:cNvCxnSpPr>
              <a:stCxn id="134" idx="3"/>
              <a:endCxn id="135" idx="1"/>
            </p:cNvCxnSpPr>
            <p:nvPr/>
          </p:nvCxnSpPr>
          <p:spPr>
            <a:xfrm rot="10800000" flipH="1">
              <a:off x="2807606" y="3494300"/>
              <a:ext cx="1450486" cy="338240"/>
            </a:xfrm>
            <a:prstGeom prst="curvedConnector3">
              <a:avLst>
                <a:gd name="adj1" fmla="val 50004"/>
              </a:avLst>
            </a:prstGeom>
            <a:solidFill>
              <a:schemeClr val="accent2"/>
            </a:solidFill>
            <a:ln w="9525" cap="flat" cmpd="sng">
              <a:solidFill>
                <a:schemeClr val="dk2"/>
              </a:solidFill>
              <a:prstDash val="solid"/>
              <a:round/>
              <a:headEnd type="none" w="lg" len="lg"/>
              <a:tailEnd type="none" w="lg" len="lg"/>
            </a:ln>
          </p:spPr>
        </p:cxnSp>
        <p:cxnSp>
          <p:nvCxnSpPr>
            <p:cNvPr id="139" name="Shape 101">
              <a:extLst>
                <a:ext uri="{FF2B5EF4-FFF2-40B4-BE49-F238E27FC236}">
                  <a16:creationId xmlns:a16="http://schemas.microsoft.com/office/drawing/2014/main" id="{1228D4FE-796C-804E-A886-6A8450C52D84}"/>
                </a:ext>
              </a:extLst>
            </p:cNvPr>
            <p:cNvCxnSpPr>
              <a:stCxn id="134" idx="3"/>
              <a:endCxn id="137" idx="1"/>
            </p:cNvCxnSpPr>
            <p:nvPr/>
          </p:nvCxnSpPr>
          <p:spPr>
            <a:xfrm>
              <a:off x="2807606" y="3832540"/>
              <a:ext cx="1450486" cy="338240"/>
            </a:xfrm>
            <a:prstGeom prst="curvedConnector3">
              <a:avLst>
                <a:gd name="adj1" fmla="val 50004"/>
              </a:avLst>
            </a:prstGeom>
            <a:solidFill>
              <a:schemeClr val="accent2"/>
            </a:solidFill>
            <a:ln w="9525" cap="flat" cmpd="sng">
              <a:solidFill>
                <a:schemeClr val="dk2"/>
              </a:solidFill>
              <a:prstDash val="solid"/>
              <a:round/>
              <a:headEnd type="none" w="lg" len="lg"/>
              <a:tailEnd type="none" w="lg" len="lg"/>
            </a:ln>
          </p:spPr>
        </p:cxnSp>
        <p:cxnSp>
          <p:nvCxnSpPr>
            <p:cNvPr id="140" name="Shape 102">
              <a:extLst>
                <a:ext uri="{FF2B5EF4-FFF2-40B4-BE49-F238E27FC236}">
                  <a16:creationId xmlns:a16="http://schemas.microsoft.com/office/drawing/2014/main" id="{66A5C130-2BBC-6041-A78B-5FF12721F57F}"/>
                </a:ext>
              </a:extLst>
            </p:cNvPr>
            <p:cNvCxnSpPr>
              <a:stCxn id="134" idx="3"/>
              <a:endCxn id="136" idx="1"/>
            </p:cNvCxnSpPr>
            <p:nvPr/>
          </p:nvCxnSpPr>
          <p:spPr>
            <a:xfrm>
              <a:off x="2807606" y="3832540"/>
              <a:ext cx="1450486" cy="0"/>
            </a:xfrm>
            <a:prstGeom prst="straightConnector1">
              <a:avLst/>
            </a:prstGeom>
            <a:solidFill>
              <a:schemeClr val="accent2"/>
            </a:solidFill>
            <a:ln w="9525" cap="flat" cmpd="sng">
              <a:solidFill>
                <a:schemeClr val="dk2"/>
              </a:solidFill>
              <a:prstDash val="solid"/>
              <a:round/>
              <a:headEnd type="none" w="lg" len="lg"/>
              <a:tailEnd type="none" w="lg" len="lg"/>
            </a:ln>
          </p:spPr>
        </p:cxnSp>
        <p:pic>
          <p:nvPicPr>
            <p:cNvPr id="141" name="Shape 91" descr="User">
              <a:extLst>
                <a:ext uri="{FF2B5EF4-FFF2-40B4-BE49-F238E27FC236}">
                  <a16:creationId xmlns:a16="http://schemas.microsoft.com/office/drawing/2014/main" id="{9E8907D0-7ADA-7A43-B67A-2A9651F8D266}"/>
                </a:ext>
              </a:extLst>
            </p:cNvPr>
            <p:cNvPicPr preferRelativeResize="0"/>
            <p:nvPr/>
          </p:nvPicPr>
          <p:blipFill rotWithShape="1">
            <a:blip r:embed="rId5">
              <a:alphaModFix/>
            </a:blip>
            <a:srcRect/>
            <a:stretch/>
          </p:blipFill>
          <p:spPr>
            <a:xfrm>
              <a:off x="2480685" y="4725820"/>
              <a:ext cx="326921" cy="314572"/>
            </a:xfrm>
            <a:prstGeom prst="rect">
              <a:avLst/>
            </a:prstGeom>
            <a:solidFill>
              <a:schemeClr val="bg1"/>
            </a:solidFill>
            <a:ln>
              <a:noFill/>
            </a:ln>
          </p:spPr>
        </p:pic>
        <p:pic>
          <p:nvPicPr>
            <p:cNvPr id="142" name="Shape 103" descr="User">
              <a:extLst>
                <a:ext uri="{FF2B5EF4-FFF2-40B4-BE49-F238E27FC236}">
                  <a16:creationId xmlns:a16="http://schemas.microsoft.com/office/drawing/2014/main" id="{F093B445-E84D-444C-A7EE-7ECD45D8CFC4}"/>
                </a:ext>
              </a:extLst>
            </p:cNvPr>
            <p:cNvPicPr preferRelativeResize="0"/>
            <p:nvPr/>
          </p:nvPicPr>
          <p:blipFill rotWithShape="1">
            <a:blip r:embed="rId5">
              <a:alphaModFix/>
            </a:blip>
            <a:srcRect/>
            <a:stretch/>
          </p:blipFill>
          <p:spPr>
            <a:xfrm>
              <a:off x="4258212" y="4387513"/>
              <a:ext cx="326921" cy="314572"/>
            </a:xfrm>
            <a:prstGeom prst="rect">
              <a:avLst/>
            </a:prstGeom>
            <a:solidFill>
              <a:schemeClr val="bg1"/>
            </a:solidFill>
            <a:ln>
              <a:noFill/>
            </a:ln>
          </p:spPr>
        </p:pic>
        <p:pic>
          <p:nvPicPr>
            <p:cNvPr id="143" name="Shape 104" descr="User">
              <a:extLst>
                <a:ext uri="{FF2B5EF4-FFF2-40B4-BE49-F238E27FC236}">
                  <a16:creationId xmlns:a16="http://schemas.microsoft.com/office/drawing/2014/main" id="{B2E735B7-8EE3-CC43-9ACB-B4F183D0DF85}"/>
                </a:ext>
              </a:extLst>
            </p:cNvPr>
            <p:cNvPicPr preferRelativeResize="0"/>
            <p:nvPr/>
          </p:nvPicPr>
          <p:blipFill rotWithShape="1">
            <a:blip r:embed="rId5">
              <a:alphaModFix/>
            </a:blip>
            <a:srcRect/>
            <a:stretch/>
          </p:blipFill>
          <p:spPr>
            <a:xfrm>
              <a:off x="4258212" y="4725820"/>
              <a:ext cx="326921" cy="314572"/>
            </a:xfrm>
            <a:prstGeom prst="rect">
              <a:avLst/>
            </a:prstGeom>
            <a:solidFill>
              <a:schemeClr val="bg1"/>
            </a:solidFill>
            <a:ln>
              <a:noFill/>
            </a:ln>
          </p:spPr>
        </p:pic>
        <p:pic>
          <p:nvPicPr>
            <p:cNvPr id="144" name="Shape 105" descr="User">
              <a:extLst>
                <a:ext uri="{FF2B5EF4-FFF2-40B4-BE49-F238E27FC236}">
                  <a16:creationId xmlns:a16="http://schemas.microsoft.com/office/drawing/2014/main" id="{06176A46-9613-0445-A210-EB1D12BF43DB}"/>
                </a:ext>
              </a:extLst>
            </p:cNvPr>
            <p:cNvPicPr preferRelativeResize="0"/>
            <p:nvPr/>
          </p:nvPicPr>
          <p:blipFill rotWithShape="1">
            <a:blip r:embed="rId5">
              <a:alphaModFix/>
            </a:blip>
            <a:srcRect/>
            <a:stretch/>
          </p:blipFill>
          <p:spPr>
            <a:xfrm>
              <a:off x="4258212" y="5064127"/>
              <a:ext cx="326921" cy="314572"/>
            </a:xfrm>
            <a:prstGeom prst="rect">
              <a:avLst/>
            </a:prstGeom>
            <a:solidFill>
              <a:schemeClr val="bg1"/>
            </a:solidFill>
            <a:ln>
              <a:noFill/>
            </a:ln>
          </p:spPr>
        </p:pic>
        <p:cxnSp>
          <p:nvCxnSpPr>
            <p:cNvPr id="145" name="Shape 106">
              <a:extLst>
                <a:ext uri="{FF2B5EF4-FFF2-40B4-BE49-F238E27FC236}">
                  <a16:creationId xmlns:a16="http://schemas.microsoft.com/office/drawing/2014/main" id="{2FFD1358-B25A-B048-B991-3C4CC1DE2587}"/>
                </a:ext>
              </a:extLst>
            </p:cNvPr>
            <p:cNvCxnSpPr>
              <a:stCxn id="141" idx="3"/>
              <a:endCxn id="142" idx="1"/>
            </p:cNvCxnSpPr>
            <p:nvPr/>
          </p:nvCxnSpPr>
          <p:spPr>
            <a:xfrm rot="10800000" flipH="1">
              <a:off x="2807606" y="4544865"/>
              <a:ext cx="1450486" cy="338240"/>
            </a:xfrm>
            <a:prstGeom prst="curvedConnector3">
              <a:avLst>
                <a:gd name="adj1" fmla="val 50004"/>
              </a:avLst>
            </a:prstGeom>
            <a:solidFill>
              <a:schemeClr val="accent2"/>
            </a:solidFill>
            <a:ln w="9525" cap="flat" cmpd="sng">
              <a:solidFill>
                <a:schemeClr val="dk2"/>
              </a:solidFill>
              <a:prstDash val="solid"/>
              <a:round/>
              <a:headEnd type="none" w="lg" len="lg"/>
              <a:tailEnd type="none" w="lg" len="lg"/>
            </a:ln>
          </p:spPr>
        </p:cxnSp>
        <p:cxnSp>
          <p:nvCxnSpPr>
            <p:cNvPr id="146" name="Shape 107">
              <a:extLst>
                <a:ext uri="{FF2B5EF4-FFF2-40B4-BE49-F238E27FC236}">
                  <a16:creationId xmlns:a16="http://schemas.microsoft.com/office/drawing/2014/main" id="{CF5CE210-82FF-D744-8786-5AB82A767D5D}"/>
                </a:ext>
              </a:extLst>
            </p:cNvPr>
            <p:cNvCxnSpPr>
              <a:stCxn id="141" idx="3"/>
              <a:endCxn id="144" idx="1"/>
            </p:cNvCxnSpPr>
            <p:nvPr/>
          </p:nvCxnSpPr>
          <p:spPr>
            <a:xfrm>
              <a:off x="2807606" y="4883104"/>
              <a:ext cx="1450486" cy="338240"/>
            </a:xfrm>
            <a:prstGeom prst="curvedConnector3">
              <a:avLst>
                <a:gd name="adj1" fmla="val 50004"/>
              </a:avLst>
            </a:prstGeom>
            <a:solidFill>
              <a:schemeClr val="accent2"/>
            </a:solidFill>
            <a:ln w="9525" cap="flat" cmpd="sng">
              <a:solidFill>
                <a:schemeClr val="dk2"/>
              </a:solidFill>
              <a:prstDash val="solid"/>
              <a:round/>
              <a:headEnd type="none" w="lg" len="lg"/>
              <a:tailEnd type="none" w="lg" len="lg"/>
            </a:ln>
          </p:spPr>
        </p:cxnSp>
        <p:cxnSp>
          <p:nvCxnSpPr>
            <p:cNvPr id="147" name="Shape 108">
              <a:extLst>
                <a:ext uri="{FF2B5EF4-FFF2-40B4-BE49-F238E27FC236}">
                  <a16:creationId xmlns:a16="http://schemas.microsoft.com/office/drawing/2014/main" id="{F4C7CACA-A58E-7C4D-9CB5-469029497C4F}"/>
                </a:ext>
              </a:extLst>
            </p:cNvPr>
            <p:cNvCxnSpPr>
              <a:stCxn id="141" idx="3"/>
              <a:endCxn id="143" idx="1"/>
            </p:cNvCxnSpPr>
            <p:nvPr/>
          </p:nvCxnSpPr>
          <p:spPr>
            <a:xfrm>
              <a:off x="2807606" y="4883104"/>
              <a:ext cx="1450486" cy="0"/>
            </a:xfrm>
            <a:prstGeom prst="straightConnector1">
              <a:avLst/>
            </a:prstGeom>
            <a:solidFill>
              <a:schemeClr val="accent2"/>
            </a:solidFill>
            <a:ln w="9525" cap="flat" cmpd="sng">
              <a:solidFill>
                <a:schemeClr val="dk2"/>
              </a:solidFill>
              <a:prstDash val="solid"/>
              <a:round/>
              <a:headEnd type="none" w="lg" len="lg"/>
              <a:tailEnd type="none" w="lg" len="lg"/>
            </a:ln>
          </p:spPr>
        </p:cxnSp>
        <p:cxnSp>
          <p:nvCxnSpPr>
            <p:cNvPr id="148" name="Shape 109">
              <a:extLst>
                <a:ext uri="{FF2B5EF4-FFF2-40B4-BE49-F238E27FC236}">
                  <a16:creationId xmlns:a16="http://schemas.microsoft.com/office/drawing/2014/main" id="{1EB7B1E0-3B95-8B40-92C6-183DE79F5237}"/>
                </a:ext>
              </a:extLst>
            </p:cNvPr>
            <p:cNvCxnSpPr>
              <a:stCxn id="134" idx="3"/>
              <a:endCxn id="142" idx="1"/>
            </p:cNvCxnSpPr>
            <p:nvPr/>
          </p:nvCxnSpPr>
          <p:spPr>
            <a:xfrm>
              <a:off x="2807606" y="3832540"/>
              <a:ext cx="1450486" cy="712325"/>
            </a:xfrm>
            <a:prstGeom prst="curvedConnector3">
              <a:avLst>
                <a:gd name="adj1" fmla="val 50004"/>
              </a:avLst>
            </a:prstGeom>
            <a:solidFill>
              <a:schemeClr val="accent2"/>
            </a:solidFill>
            <a:ln w="9525" cap="flat" cmpd="sng">
              <a:solidFill>
                <a:schemeClr val="dk2"/>
              </a:solidFill>
              <a:prstDash val="solid"/>
              <a:round/>
              <a:headEnd type="none" w="lg" len="lg"/>
              <a:tailEnd type="none" w="lg" len="lg"/>
            </a:ln>
          </p:spPr>
        </p:cxnSp>
        <p:cxnSp>
          <p:nvCxnSpPr>
            <p:cNvPr id="149" name="Shape 110">
              <a:extLst>
                <a:ext uri="{FF2B5EF4-FFF2-40B4-BE49-F238E27FC236}">
                  <a16:creationId xmlns:a16="http://schemas.microsoft.com/office/drawing/2014/main" id="{834F5BD4-AB6B-4C4F-AFC2-1F29234DB55A}"/>
                </a:ext>
              </a:extLst>
            </p:cNvPr>
            <p:cNvCxnSpPr>
              <a:stCxn id="134" idx="3"/>
              <a:endCxn id="143" idx="1"/>
            </p:cNvCxnSpPr>
            <p:nvPr/>
          </p:nvCxnSpPr>
          <p:spPr>
            <a:xfrm>
              <a:off x="2807606" y="3832540"/>
              <a:ext cx="1450486" cy="1050565"/>
            </a:xfrm>
            <a:prstGeom prst="curvedConnector3">
              <a:avLst>
                <a:gd name="adj1" fmla="val 50004"/>
              </a:avLst>
            </a:prstGeom>
            <a:solidFill>
              <a:schemeClr val="accent2"/>
            </a:solidFill>
            <a:ln w="9525" cap="flat" cmpd="sng">
              <a:solidFill>
                <a:schemeClr val="dk2"/>
              </a:solidFill>
              <a:prstDash val="solid"/>
              <a:round/>
              <a:headEnd type="none" w="lg" len="lg"/>
              <a:tailEnd type="none" w="lg" len="lg"/>
            </a:ln>
          </p:spPr>
        </p:cxnSp>
        <p:cxnSp>
          <p:nvCxnSpPr>
            <p:cNvPr id="150" name="Shape 111">
              <a:extLst>
                <a:ext uri="{FF2B5EF4-FFF2-40B4-BE49-F238E27FC236}">
                  <a16:creationId xmlns:a16="http://schemas.microsoft.com/office/drawing/2014/main" id="{F5983364-1C54-D64E-A240-8F66459BE7CA}"/>
                </a:ext>
              </a:extLst>
            </p:cNvPr>
            <p:cNvCxnSpPr>
              <a:stCxn id="134" idx="3"/>
              <a:endCxn id="144" idx="1"/>
            </p:cNvCxnSpPr>
            <p:nvPr/>
          </p:nvCxnSpPr>
          <p:spPr>
            <a:xfrm>
              <a:off x="2807606" y="3832540"/>
              <a:ext cx="1450486" cy="1388804"/>
            </a:xfrm>
            <a:prstGeom prst="curvedConnector3">
              <a:avLst>
                <a:gd name="adj1" fmla="val 50004"/>
              </a:avLst>
            </a:prstGeom>
            <a:solidFill>
              <a:schemeClr val="accent2"/>
            </a:solidFill>
            <a:ln w="9525" cap="flat" cmpd="sng">
              <a:solidFill>
                <a:schemeClr val="dk2"/>
              </a:solidFill>
              <a:prstDash val="solid"/>
              <a:round/>
              <a:headEnd type="none" w="lg" len="lg"/>
              <a:tailEnd type="none" w="lg" len="lg"/>
            </a:ln>
          </p:spPr>
        </p:cxnSp>
        <p:cxnSp>
          <p:nvCxnSpPr>
            <p:cNvPr id="151" name="Shape 112">
              <a:extLst>
                <a:ext uri="{FF2B5EF4-FFF2-40B4-BE49-F238E27FC236}">
                  <a16:creationId xmlns:a16="http://schemas.microsoft.com/office/drawing/2014/main" id="{3FCF554F-938F-A149-B813-39D1BC5D294A}"/>
                </a:ext>
              </a:extLst>
            </p:cNvPr>
            <p:cNvCxnSpPr>
              <a:stCxn id="134" idx="3"/>
              <a:endCxn id="128" idx="1"/>
            </p:cNvCxnSpPr>
            <p:nvPr/>
          </p:nvCxnSpPr>
          <p:spPr>
            <a:xfrm rot="10800000" flipH="1">
              <a:off x="2807606" y="3120215"/>
              <a:ext cx="1450486" cy="712325"/>
            </a:xfrm>
            <a:prstGeom prst="curvedConnector3">
              <a:avLst>
                <a:gd name="adj1" fmla="val 50004"/>
              </a:avLst>
            </a:prstGeom>
            <a:solidFill>
              <a:schemeClr val="accent2"/>
            </a:solidFill>
            <a:ln w="9525" cap="flat" cmpd="sng">
              <a:solidFill>
                <a:schemeClr val="dk2"/>
              </a:solidFill>
              <a:prstDash val="solid"/>
              <a:round/>
              <a:headEnd type="none" w="lg" len="lg"/>
              <a:tailEnd type="none" w="lg" len="lg"/>
            </a:ln>
          </p:spPr>
        </p:cxnSp>
        <p:cxnSp>
          <p:nvCxnSpPr>
            <p:cNvPr id="152" name="Shape 113">
              <a:extLst>
                <a:ext uri="{FF2B5EF4-FFF2-40B4-BE49-F238E27FC236}">
                  <a16:creationId xmlns:a16="http://schemas.microsoft.com/office/drawing/2014/main" id="{2EA590BD-F83C-3249-9547-637997766A8D}"/>
                </a:ext>
              </a:extLst>
            </p:cNvPr>
            <p:cNvCxnSpPr>
              <a:stCxn id="134" idx="3"/>
              <a:endCxn id="127" idx="1"/>
            </p:cNvCxnSpPr>
            <p:nvPr/>
          </p:nvCxnSpPr>
          <p:spPr>
            <a:xfrm rot="10800000" flipH="1">
              <a:off x="2807606" y="2781975"/>
              <a:ext cx="1450486" cy="1050565"/>
            </a:xfrm>
            <a:prstGeom prst="curvedConnector3">
              <a:avLst>
                <a:gd name="adj1" fmla="val 50004"/>
              </a:avLst>
            </a:prstGeom>
            <a:solidFill>
              <a:schemeClr val="accent2"/>
            </a:solidFill>
            <a:ln w="9525" cap="flat" cmpd="sng">
              <a:solidFill>
                <a:schemeClr val="dk2"/>
              </a:solidFill>
              <a:prstDash val="solid"/>
              <a:round/>
              <a:headEnd type="none" w="lg" len="lg"/>
              <a:tailEnd type="none" w="lg" len="lg"/>
            </a:ln>
          </p:spPr>
        </p:cxnSp>
        <p:cxnSp>
          <p:nvCxnSpPr>
            <p:cNvPr id="153" name="Shape 114">
              <a:extLst>
                <a:ext uri="{FF2B5EF4-FFF2-40B4-BE49-F238E27FC236}">
                  <a16:creationId xmlns:a16="http://schemas.microsoft.com/office/drawing/2014/main" id="{57286DD7-ACCA-9348-99DE-F54B2597E991}"/>
                </a:ext>
              </a:extLst>
            </p:cNvPr>
            <p:cNvCxnSpPr>
              <a:cxnSpLocks/>
              <a:stCxn id="134" idx="3"/>
              <a:endCxn id="126" idx="1"/>
            </p:cNvCxnSpPr>
            <p:nvPr/>
          </p:nvCxnSpPr>
          <p:spPr>
            <a:xfrm rot="10800000" flipH="1">
              <a:off x="2807606" y="2443736"/>
              <a:ext cx="1450486" cy="1388804"/>
            </a:xfrm>
            <a:prstGeom prst="curvedConnector3">
              <a:avLst>
                <a:gd name="adj1" fmla="val 50004"/>
              </a:avLst>
            </a:prstGeom>
            <a:solidFill>
              <a:schemeClr val="accent2"/>
            </a:solidFill>
            <a:ln w="9525" cap="flat" cmpd="sng">
              <a:solidFill>
                <a:schemeClr val="dk2"/>
              </a:solidFill>
              <a:prstDash val="solid"/>
              <a:round/>
              <a:headEnd type="none" w="lg" len="lg"/>
              <a:tailEnd type="none" w="lg" len="lg"/>
            </a:ln>
          </p:spPr>
        </p:cxnSp>
        <p:cxnSp>
          <p:nvCxnSpPr>
            <p:cNvPr id="154" name="Shape 115">
              <a:extLst>
                <a:ext uri="{FF2B5EF4-FFF2-40B4-BE49-F238E27FC236}">
                  <a16:creationId xmlns:a16="http://schemas.microsoft.com/office/drawing/2014/main" id="{810CA38D-A877-DF41-8AF3-13D52F2C823B}"/>
                </a:ext>
              </a:extLst>
            </p:cNvPr>
            <p:cNvCxnSpPr>
              <a:stCxn id="125" idx="3"/>
              <a:endCxn id="135" idx="1"/>
            </p:cNvCxnSpPr>
            <p:nvPr/>
          </p:nvCxnSpPr>
          <p:spPr>
            <a:xfrm>
              <a:off x="2807606" y="2781975"/>
              <a:ext cx="1450486" cy="712325"/>
            </a:xfrm>
            <a:prstGeom prst="curvedConnector3">
              <a:avLst>
                <a:gd name="adj1" fmla="val 50004"/>
              </a:avLst>
            </a:prstGeom>
            <a:solidFill>
              <a:schemeClr val="accent2"/>
            </a:solidFill>
            <a:ln w="9525" cap="flat" cmpd="sng">
              <a:solidFill>
                <a:schemeClr val="dk2"/>
              </a:solidFill>
              <a:prstDash val="solid"/>
              <a:round/>
              <a:headEnd type="none" w="lg" len="lg"/>
              <a:tailEnd type="none" w="lg" len="lg"/>
            </a:ln>
          </p:spPr>
        </p:cxnSp>
        <p:cxnSp>
          <p:nvCxnSpPr>
            <p:cNvPr id="155" name="Shape 116">
              <a:extLst>
                <a:ext uri="{FF2B5EF4-FFF2-40B4-BE49-F238E27FC236}">
                  <a16:creationId xmlns:a16="http://schemas.microsoft.com/office/drawing/2014/main" id="{9F07091C-34D3-9D4D-9DB8-0D7A5B96A2EA}"/>
                </a:ext>
              </a:extLst>
            </p:cNvPr>
            <p:cNvCxnSpPr>
              <a:stCxn id="125" idx="3"/>
              <a:endCxn id="136" idx="1"/>
            </p:cNvCxnSpPr>
            <p:nvPr/>
          </p:nvCxnSpPr>
          <p:spPr>
            <a:xfrm>
              <a:off x="2807606" y="2781975"/>
              <a:ext cx="1450486" cy="1050565"/>
            </a:xfrm>
            <a:prstGeom prst="curvedConnector3">
              <a:avLst>
                <a:gd name="adj1" fmla="val 50004"/>
              </a:avLst>
            </a:prstGeom>
            <a:solidFill>
              <a:schemeClr val="accent2"/>
            </a:solidFill>
            <a:ln w="9525" cap="flat" cmpd="sng">
              <a:solidFill>
                <a:schemeClr val="dk2"/>
              </a:solidFill>
              <a:prstDash val="solid"/>
              <a:round/>
              <a:headEnd type="none" w="lg" len="lg"/>
              <a:tailEnd type="none" w="lg" len="lg"/>
            </a:ln>
          </p:spPr>
        </p:cxnSp>
        <p:cxnSp>
          <p:nvCxnSpPr>
            <p:cNvPr id="156" name="Shape 117">
              <a:extLst>
                <a:ext uri="{FF2B5EF4-FFF2-40B4-BE49-F238E27FC236}">
                  <a16:creationId xmlns:a16="http://schemas.microsoft.com/office/drawing/2014/main" id="{D0C7F5DB-2C55-A142-821E-65E3BCC34FB6}"/>
                </a:ext>
              </a:extLst>
            </p:cNvPr>
            <p:cNvCxnSpPr>
              <a:stCxn id="125" idx="3"/>
              <a:endCxn id="137" idx="1"/>
            </p:cNvCxnSpPr>
            <p:nvPr/>
          </p:nvCxnSpPr>
          <p:spPr>
            <a:xfrm>
              <a:off x="2807606" y="2781975"/>
              <a:ext cx="1450486" cy="1388804"/>
            </a:xfrm>
            <a:prstGeom prst="curvedConnector3">
              <a:avLst>
                <a:gd name="adj1" fmla="val 50004"/>
              </a:avLst>
            </a:prstGeom>
            <a:solidFill>
              <a:schemeClr val="accent2"/>
            </a:solidFill>
            <a:ln w="9525" cap="flat" cmpd="sng">
              <a:solidFill>
                <a:schemeClr val="dk2"/>
              </a:solidFill>
              <a:prstDash val="solid"/>
              <a:round/>
              <a:headEnd type="none" w="lg" len="lg"/>
              <a:tailEnd type="none" w="lg" len="lg"/>
            </a:ln>
          </p:spPr>
        </p:cxnSp>
        <p:cxnSp>
          <p:nvCxnSpPr>
            <p:cNvPr id="157" name="Shape 118">
              <a:extLst>
                <a:ext uri="{FF2B5EF4-FFF2-40B4-BE49-F238E27FC236}">
                  <a16:creationId xmlns:a16="http://schemas.microsoft.com/office/drawing/2014/main" id="{DD1122E0-E0E2-2D43-BFF3-09F8E34D070C}"/>
                </a:ext>
              </a:extLst>
            </p:cNvPr>
            <p:cNvCxnSpPr>
              <a:stCxn id="125" idx="3"/>
              <a:endCxn id="142" idx="1"/>
            </p:cNvCxnSpPr>
            <p:nvPr/>
          </p:nvCxnSpPr>
          <p:spPr>
            <a:xfrm>
              <a:off x="2807606" y="2781975"/>
              <a:ext cx="1450486" cy="1762890"/>
            </a:xfrm>
            <a:prstGeom prst="curvedConnector3">
              <a:avLst>
                <a:gd name="adj1" fmla="val 50004"/>
              </a:avLst>
            </a:prstGeom>
            <a:solidFill>
              <a:schemeClr val="accent2"/>
            </a:solidFill>
            <a:ln w="9525" cap="flat" cmpd="sng">
              <a:solidFill>
                <a:schemeClr val="dk2"/>
              </a:solidFill>
              <a:prstDash val="solid"/>
              <a:round/>
              <a:headEnd type="none" w="lg" len="lg"/>
              <a:tailEnd type="none" w="lg" len="lg"/>
            </a:ln>
          </p:spPr>
        </p:cxnSp>
        <p:cxnSp>
          <p:nvCxnSpPr>
            <p:cNvPr id="158" name="Shape 119">
              <a:extLst>
                <a:ext uri="{FF2B5EF4-FFF2-40B4-BE49-F238E27FC236}">
                  <a16:creationId xmlns:a16="http://schemas.microsoft.com/office/drawing/2014/main" id="{AF336F7C-A1C3-3B41-BFBA-906B704A5550}"/>
                </a:ext>
              </a:extLst>
            </p:cNvPr>
            <p:cNvCxnSpPr>
              <a:stCxn id="125" idx="3"/>
              <a:endCxn id="143" idx="1"/>
            </p:cNvCxnSpPr>
            <p:nvPr/>
          </p:nvCxnSpPr>
          <p:spPr>
            <a:xfrm>
              <a:off x="2807606" y="2781975"/>
              <a:ext cx="1450486" cy="2101129"/>
            </a:xfrm>
            <a:prstGeom prst="curvedConnector3">
              <a:avLst>
                <a:gd name="adj1" fmla="val 50004"/>
              </a:avLst>
            </a:prstGeom>
            <a:solidFill>
              <a:schemeClr val="accent2"/>
            </a:solidFill>
            <a:ln w="9525" cap="flat" cmpd="sng">
              <a:solidFill>
                <a:schemeClr val="dk2"/>
              </a:solidFill>
              <a:prstDash val="solid"/>
              <a:round/>
              <a:headEnd type="none" w="lg" len="lg"/>
              <a:tailEnd type="none" w="lg" len="lg"/>
            </a:ln>
          </p:spPr>
        </p:cxnSp>
        <p:cxnSp>
          <p:nvCxnSpPr>
            <p:cNvPr id="159" name="Shape 120">
              <a:extLst>
                <a:ext uri="{FF2B5EF4-FFF2-40B4-BE49-F238E27FC236}">
                  <a16:creationId xmlns:a16="http://schemas.microsoft.com/office/drawing/2014/main" id="{2BF6F254-C741-A64A-A042-0F8FE43C2BFB}"/>
                </a:ext>
              </a:extLst>
            </p:cNvPr>
            <p:cNvCxnSpPr>
              <a:stCxn id="125" idx="3"/>
              <a:endCxn id="144" idx="1"/>
            </p:cNvCxnSpPr>
            <p:nvPr/>
          </p:nvCxnSpPr>
          <p:spPr>
            <a:xfrm>
              <a:off x="2807606" y="2781975"/>
              <a:ext cx="1450486" cy="2439369"/>
            </a:xfrm>
            <a:prstGeom prst="curvedConnector3">
              <a:avLst>
                <a:gd name="adj1" fmla="val 50004"/>
              </a:avLst>
            </a:prstGeom>
            <a:solidFill>
              <a:schemeClr val="accent2"/>
            </a:solidFill>
            <a:ln w="9525" cap="flat" cmpd="sng">
              <a:solidFill>
                <a:schemeClr val="dk2"/>
              </a:solidFill>
              <a:prstDash val="solid"/>
              <a:round/>
              <a:headEnd type="none" w="lg" len="lg"/>
              <a:tailEnd type="none" w="lg" len="lg"/>
            </a:ln>
          </p:spPr>
        </p:cxnSp>
        <p:cxnSp>
          <p:nvCxnSpPr>
            <p:cNvPr id="160" name="Shape 121">
              <a:extLst>
                <a:ext uri="{FF2B5EF4-FFF2-40B4-BE49-F238E27FC236}">
                  <a16:creationId xmlns:a16="http://schemas.microsoft.com/office/drawing/2014/main" id="{EBBE7869-82DB-C44D-8597-DA0077D3878E}"/>
                </a:ext>
              </a:extLst>
            </p:cNvPr>
            <p:cNvCxnSpPr>
              <a:cxnSpLocks/>
              <a:stCxn id="141" idx="3"/>
              <a:endCxn id="126" idx="1"/>
            </p:cNvCxnSpPr>
            <p:nvPr/>
          </p:nvCxnSpPr>
          <p:spPr>
            <a:xfrm rot="10800000" flipH="1">
              <a:off x="2807606" y="2443736"/>
              <a:ext cx="1450486" cy="2439369"/>
            </a:xfrm>
            <a:prstGeom prst="curvedConnector3">
              <a:avLst>
                <a:gd name="adj1" fmla="val 50004"/>
              </a:avLst>
            </a:prstGeom>
            <a:solidFill>
              <a:schemeClr val="accent2"/>
            </a:solidFill>
            <a:ln w="9525" cap="flat" cmpd="sng">
              <a:solidFill>
                <a:schemeClr val="dk2"/>
              </a:solidFill>
              <a:prstDash val="solid"/>
              <a:round/>
              <a:headEnd type="none" w="lg" len="lg"/>
              <a:tailEnd type="none" w="lg" len="lg"/>
            </a:ln>
          </p:spPr>
        </p:cxnSp>
        <p:cxnSp>
          <p:nvCxnSpPr>
            <p:cNvPr id="161" name="Shape 122">
              <a:extLst>
                <a:ext uri="{FF2B5EF4-FFF2-40B4-BE49-F238E27FC236}">
                  <a16:creationId xmlns:a16="http://schemas.microsoft.com/office/drawing/2014/main" id="{FC3E8C2D-0248-3540-9BDE-77674E9981A2}"/>
                </a:ext>
              </a:extLst>
            </p:cNvPr>
            <p:cNvCxnSpPr>
              <a:stCxn id="141" idx="3"/>
              <a:endCxn id="127" idx="1"/>
            </p:cNvCxnSpPr>
            <p:nvPr/>
          </p:nvCxnSpPr>
          <p:spPr>
            <a:xfrm rot="10800000" flipH="1">
              <a:off x="2807606" y="2781975"/>
              <a:ext cx="1450486" cy="2101129"/>
            </a:xfrm>
            <a:prstGeom prst="curvedConnector3">
              <a:avLst>
                <a:gd name="adj1" fmla="val 50004"/>
              </a:avLst>
            </a:prstGeom>
            <a:solidFill>
              <a:schemeClr val="accent2"/>
            </a:solidFill>
            <a:ln w="9525" cap="flat" cmpd="sng">
              <a:solidFill>
                <a:schemeClr val="dk2"/>
              </a:solidFill>
              <a:prstDash val="solid"/>
              <a:round/>
              <a:headEnd type="none" w="lg" len="lg"/>
              <a:tailEnd type="none" w="lg" len="lg"/>
            </a:ln>
          </p:spPr>
        </p:cxnSp>
        <p:cxnSp>
          <p:nvCxnSpPr>
            <p:cNvPr id="162" name="Shape 123">
              <a:extLst>
                <a:ext uri="{FF2B5EF4-FFF2-40B4-BE49-F238E27FC236}">
                  <a16:creationId xmlns:a16="http://schemas.microsoft.com/office/drawing/2014/main" id="{CC8E365E-1408-5A41-A983-9846832DAF76}"/>
                </a:ext>
              </a:extLst>
            </p:cNvPr>
            <p:cNvCxnSpPr>
              <a:stCxn id="141" idx="3"/>
              <a:endCxn id="128" idx="1"/>
            </p:cNvCxnSpPr>
            <p:nvPr/>
          </p:nvCxnSpPr>
          <p:spPr>
            <a:xfrm rot="10800000" flipH="1">
              <a:off x="2807606" y="3120215"/>
              <a:ext cx="1450486" cy="1762890"/>
            </a:xfrm>
            <a:prstGeom prst="curvedConnector3">
              <a:avLst>
                <a:gd name="adj1" fmla="val 50004"/>
              </a:avLst>
            </a:prstGeom>
            <a:solidFill>
              <a:schemeClr val="accent2"/>
            </a:solidFill>
            <a:ln w="9525" cap="flat" cmpd="sng">
              <a:solidFill>
                <a:schemeClr val="dk2"/>
              </a:solidFill>
              <a:prstDash val="solid"/>
              <a:round/>
              <a:headEnd type="none" w="lg" len="lg"/>
              <a:tailEnd type="none" w="lg" len="lg"/>
            </a:ln>
          </p:spPr>
        </p:cxnSp>
        <p:cxnSp>
          <p:nvCxnSpPr>
            <p:cNvPr id="163" name="Shape 124">
              <a:extLst>
                <a:ext uri="{FF2B5EF4-FFF2-40B4-BE49-F238E27FC236}">
                  <a16:creationId xmlns:a16="http://schemas.microsoft.com/office/drawing/2014/main" id="{3609495A-F703-2C45-B00B-3EC355E577EA}"/>
                </a:ext>
              </a:extLst>
            </p:cNvPr>
            <p:cNvCxnSpPr>
              <a:stCxn id="141" idx="3"/>
              <a:endCxn id="135" idx="1"/>
            </p:cNvCxnSpPr>
            <p:nvPr/>
          </p:nvCxnSpPr>
          <p:spPr>
            <a:xfrm rot="10800000" flipH="1">
              <a:off x="2807606" y="3494300"/>
              <a:ext cx="1450486" cy="1388804"/>
            </a:xfrm>
            <a:prstGeom prst="curvedConnector3">
              <a:avLst>
                <a:gd name="adj1" fmla="val 50004"/>
              </a:avLst>
            </a:prstGeom>
            <a:solidFill>
              <a:schemeClr val="accent2"/>
            </a:solidFill>
            <a:ln w="9525" cap="flat" cmpd="sng">
              <a:solidFill>
                <a:schemeClr val="dk2"/>
              </a:solidFill>
              <a:prstDash val="solid"/>
              <a:round/>
              <a:headEnd type="none" w="lg" len="lg"/>
              <a:tailEnd type="none" w="lg" len="lg"/>
            </a:ln>
          </p:spPr>
        </p:cxnSp>
        <p:cxnSp>
          <p:nvCxnSpPr>
            <p:cNvPr id="164" name="Shape 125">
              <a:extLst>
                <a:ext uri="{FF2B5EF4-FFF2-40B4-BE49-F238E27FC236}">
                  <a16:creationId xmlns:a16="http://schemas.microsoft.com/office/drawing/2014/main" id="{FC2EDE95-F722-3A4D-B197-A9FE70CDB561}"/>
                </a:ext>
              </a:extLst>
            </p:cNvPr>
            <p:cNvCxnSpPr>
              <a:stCxn id="141" idx="3"/>
              <a:endCxn id="136" idx="1"/>
            </p:cNvCxnSpPr>
            <p:nvPr/>
          </p:nvCxnSpPr>
          <p:spPr>
            <a:xfrm rot="10800000" flipH="1">
              <a:off x="2807606" y="3832540"/>
              <a:ext cx="1450486" cy="1050565"/>
            </a:xfrm>
            <a:prstGeom prst="curvedConnector3">
              <a:avLst>
                <a:gd name="adj1" fmla="val 50004"/>
              </a:avLst>
            </a:prstGeom>
            <a:solidFill>
              <a:schemeClr val="accent2"/>
            </a:solidFill>
            <a:ln w="9525" cap="flat" cmpd="sng">
              <a:solidFill>
                <a:schemeClr val="dk2"/>
              </a:solidFill>
              <a:prstDash val="solid"/>
              <a:round/>
              <a:headEnd type="none" w="lg" len="lg"/>
              <a:tailEnd type="none" w="lg" len="lg"/>
            </a:ln>
          </p:spPr>
        </p:cxnSp>
        <p:cxnSp>
          <p:nvCxnSpPr>
            <p:cNvPr id="165" name="Shape 126">
              <a:extLst>
                <a:ext uri="{FF2B5EF4-FFF2-40B4-BE49-F238E27FC236}">
                  <a16:creationId xmlns:a16="http://schemas.microsoft.com/office/drawing/2014/main" id="{EF13915E-7009-DE41-9708-21CFC372E316}"/>
                </a:ext>
              </a:extLst>
            </p:cNvPr>
            <p:cNvCxnSpPr>
              <a:stCxn id="141" idx="3"/>
              <a:endCxn id="137" idx="1"/>
            </p:cNvCxnSpPr>
            <p:nvPr/>
          </p:nvCxnSpPr>
          <p:spPr>
            <a:xfrm rot="10800000" flipH="1">
              <a:off x="2807606" y="4170779"/>
              <a:ext cx="1450486" cy="712325"/>
            </a:xfrm>
            <a:prstGeom prst="curvedConnector3">
              <a:avLst>
                <a:gd name="adj1" fmla="val 50004"/>
              </a:avLst>
            </a:prstGeom>
            <a:solidFill>
              <a:schemeClr val="accent2"/>
            </a:solidFill>
            <a:ln w="9525" cap="flat" cmpd="sng">
              <a:solidFill>
                <a:schemeClr val="dk2"/>
              </a:solidFill>
              <a:prstDash val="solid"/>
              <a:round/>
              <a:headEnd type="none" w="lg" len="lg"/>
              <a:tailEnd type="none" w="lg" len="lg"/>
            </a:ln>
          </p:spPr>
        </p:cxnSp>
        <p:cxnSp>
          <p:nvCxnSpPr>
            <p:cNvPr id="166" name="Shape 127">
              <a:extLst>
                <a:ext uri="{FF2B5EF4-FFF2-40B4-BE49-F238E27FC236}">
                  <a16:creationId xmlns:a16="http://schemas.microsoft.com/office/drawing/2014/main" id="{5B8E14B8-8CD1-C341-A671-58B90F603019}"/>
                </a:ext>
              </a:extLst>
            </p:cNvPr>
            <p:cNvCxnSpPr>
              <a:stCxn id="141" idx="3"/>
              <a:endCxn id="142" idx="1"/>
            </p:cNvCxnSpPr>
            <p:nvPr/>
          </p:nvCxnSpPr>
          <p:spPr>
            <a:xfrm rot="10800000" flipH="1">
              <a:off x="2807606" y="4544865"/>
              <a:ext cx="1450486" cy="338240"/>
            </a:xfrm>
            <a:prstGeom prst="curvedConnector3">
              <a:avLst>
                <a:gd name="adj1" fmla="val 50004"/>
              </a:avLst>
            </a:prstGeom>
            <a:solidFill>
              <a:schemeClr val="accent2"/>
            </a:solidFill>
            <a:ln w="9525" cap="flat" cmpd="sng">
              <a:solidFill>
                <a:schemeClr val="dk2"/>
              </a:solidFill>
              <a:prstDash val="solid"/>
              <a:round/>
              <a:headEnd type="none" w="lg" len="lg"/>
              <a:tailEnd type="none" w="lg" len="lg"/>
            </a:ln>
          </p:spPr>
        </p:cxnSp>
        <p:cxnSp>
          <p:nvCxnSpPr>
            <p:cNvPr id="167" name="Shape 128">
              <a:extLst>
                <a:ext uri="{FF2B5EF4-FFF2-40B4-BE49-F238E27FC236}">
                  <a16:creationId xmlns:a16="http://schemas.microsoft.com/office/drawing/2014/main" id="{B995A5B5-61DE-C745-A781-AC893563B0C4}"/>
                </a:ext>
              </a:extLst>
            </p:cNvPr>
            <p:cNvCxnSpPr>
              <a:stCxn id="141" idx="3"/>
              <a:endCxn id="143" idx="1"/>
            </p:cNvCxnSpPr>
            <p:nvPr/>
          </p:nvCxnSpPr>
          <p:spPr>
            <a:xfrm>
              <a:off x="2807606" y="4883104"/>
              <a:ext cx="1450486" cy="460"/>
            </a:xfrm>
            <a:prstGeom prst="curvedConnector3">
              <a:avLst>
                <a:gd name="adj1" fmla="val 50004"/>
              </a:avLst>
            </a:prstGeom>
            <a:solidFill>
              <a:schemeClr val="accent2"/>
            </a:solidFill>
            <a:ln w="9525" cap="flat" cmpd="sng">
              <a:solidFill>
                <a:schemeClr val="dk2"/>
              </a:solidFill>
              <a:prstDash val="solid"/>
              <a:round/>
              <a:headEnd type="none" w="lg" len="lg"/>
              <a:tailEnd type="none" w="lg" len="lg"/>
            </a:ln>
          </p:spPr>
        </p:cxnSp>
        <p:sp>
          <p:nvSpPr>
            <p:cNvPr id="168" name="Shape 130">
              <a:extLst>
                <a:ext uri="{FF2B5EF4-FFF2-40B4-BE49-F238E27FC236}">
                  <a16:creationId xmlns:a16="http://schemas.microsoft.com/office/drawing/2014/main" id="{B41E4568-73CE-B340-80B0-09CC0EDD754B}"/>
                </a:ext>
              </a:extLst>
            </p:cNvPr>
            <p:cNvSpPr/>
            <p:nvPr/>
          </p:nvSpPr>
          <p:spPr>
            <a:xfrm>
              <a:off x="1372024" y="3039335"/>
              <a:ext cx="1177057" cy="1932438"/>
            </a:xfrm>
            <a:prstGeom prst="rect">
              <a:avLst/>
            </a:prstGeom>
            <a:solidFill>
              <a:schemeClr val="accent4">
                <a:lumMod val="75000"/>
              </a:schemeClr>
            </a:solidFill>
            <a:ln w="28575" cap="flat" cmpd="sng">
              <a:noFill/>
              <a:prstDash val="solid"/>
              <a:round/>
              <a:headEnd type="none" w="med" len="med"/>
              <a:tailEnd type="none" w="med" len="med"/>
            </a:ln>
          </p:spPr>
          <p:txBody>
            <a:bodyPr lIns="46673" tIns="46673" rIns="46673" bIns="46673"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532366">
                <a:buClr>
                  <a:srgbClr val="FFFFFF"/>
                </a:buClr>
              </a:pPr>
              <a:r>
                <a:rPr lang="en-US" sz="1350" b="1" kern="0" dirty="0">
                  <a:solidFill>
                    <a:srgbClr val="FFFFFF"/>
                  </a:solidFill>
                  <a:latin typeface="Calibri"/>
                  <a:ea typeface="Calibri"/>
                  <a:cs typeface="Calibri"/>
                  <a:sym typeface="Calibri"/>
                </a:rPr>
                <a:t>CONTEXTUAL FACTORS</a:t>
              </a:r>
              <a:endParaRPr sz="1350" kern="0" dirty="0">
                <a:solidFill>
                  <a:srgbClr val="FFFFFF"/>
                </a:solidFill>
                <a:cs typeface="Arial"/>
                <a:sym typeface="Arial"/>
              </a:endParaRPr>
            </a:p>
            <a:p>
              <a:pPr marL="103514" indent="-99817" defTabSz="532366">
                <a:buClr>
                  <a:srgbClr val="FFFFFF"/>
                </a:buClr>
                <a:buSzPct val="100000"/>
                <a:buFont typeface="Arial" panose="020B0604020202020204" pitchFamily="34" charset="0"/>
                <a:buChar char="•"/>
              </a:pPr>
              <a:r>
                <a:rPr lang="en-US" sz="1350" kern="0" dirty="0">
                  <a:solidFill>
                    <a:srgbClr val="FFFFFF"/>
                  </a:solidFill>
                  <a:latin typeface="Calibri"/>
                  <a:ea typeface="Calibri"/>
                  <a:cs typeface="Calibri"/>
                  <a:sym typeface="Calibri"/>
                </a:rPr>
                <a:t>Language</a:t>
              </a:r>
            </a:p>
            <a:p>
              <a:pPr marL="103514" indent="-99817" defTabSz="532366">
                <a:buClr>
                  <a:srgbClr val="FFFFFF"/>
                </a:buClr>
                <a:buSzPct val="100000"/>
                <a:buFont typeface="Arial" panose="020B0604020202020204" pitchFamily="34" charset="0"/>
                <a:buChar char="•"/>
              </a:pPr>
              <a:r>
                <a:rPr lang="en-US" sz="1350" kern="0" dirty="0">
                  <a:solidFill>
                    <a:srgbClr val="FFFFFF"/>
                  </a:solidFill>
                  <a:latin typeface="Calibri"/>
                  <a:ea typeface="Calibri"/>
                  <a:cs typeface="Calibri"/>
                  <a:sym typeface="Calibri"/>
                </a:rPr>
                <a:t>Geography</a:t>
              </a:r>
            </a:p>
            <a:p>
              <a:pPr marL="103514" indent="-99817" defTabSz="532366">
                <a:buClr>
                  <a:srgbClr val="FFFFFF"/>
                </a:buClr>
                <a:buSzPct val="100000"/>
                <a:buFont typeface="Arial" panose="020B0604020202020204" pitchFamily="34" charset="0"/>
                <a:buChar char="•"/>
              </a:pPr>
              <a:r>
                <a:rPr lang="en-US" sz="1350" kern="0" dirty="0">
                  <a:solidFill>
                    <a:srgbClr val="FFFFFF"/>
                  </a:solidFill>
                  <a:latin typeface="Calibri"/>
                  <a:ea typeface="Calibri"/>
                  <a:cs typeface="Calibri"/>
                  <a:sym typeface="Calibri"/>
                </a:rPr>
                <a:t>Caste/ class/ tribe</a:t>
              </a:r>
            </a:p>
            <a:p>
              <a:pPr marL="103514" indent="-99817" defTabSz="532366">
                <a:buClr>
                  <a:srgbClr val="FFFFFF"/>
                </a:buClr>
                <a:buSzPct val="100000"/>
                <a:buFont typeface="Arial" panose="020B0604020202020204" pitchFamily="34" charset="0"/>
                <a:buChar char="•"/>
              </a:pPr>
              <a:r>
                <a:rPr lang="en-US" sz="1350" kern="0" dirty="0">
                  <a:solidFill>
                    <a:srgbClr val="FFFFFF"/>
                  </a:solidFill>
                  <a:latin typeface="Calibri"/>
                  <a:ea typeface="Calibri"/>
                  <a:cs typeface="Calibri"/>
                  <a:sym typeface="Calibri"/>
                </a:rPr>
                <a:t>Ethnicity </a:t>
              </a:r>
            </a:p>
            <a:p>
              <a:pPr marL="103514" indent="-99817" defTabSz="532366">
                <a:buClr>
                  <a:srgbClr val="FFFFFF"/>
                </a:buClr>
                <a:buSzPct val="100000"/>
                <a:buFont typeface="Arial" panose="020B0604020202020204" pitchFamily="34" charset="0"/>
                <a:buChar char="•"/>
              </a:pPr>
              <a:r>
                <a:rPr lang="en-US" sz="1350" kern="0" dirty="0">
                  <a:solidFill>
                    <a:srgbClr val="FFFFFF"/>
                  </a:solidFill>
                  <a:latin typeface="Calibri"/>
                  <a:ea typeface="Calibri"/>
                  <a:cs typeface="Calibri"/>
                  <a:sym typeface="Calibri"/>
                </a:rPr>
                <a:t>Migration status</a:t>
              </a:r>
            </a:p>
            <a:p>
              <a:pPr marL="103514" indent="-99817" defTabSz="532366">
                <a:buClr>
                  <a:srgbClr val="FFFFFF"/>
                </a:buClr>
                <a:buSzPct val="100000"/>
                <a:buFont typeface="Arial" panose="020B0604020202020204" pitchFamily="34" charset="0"/>
                <a:buChar char="•"/>
              </a:pPr>
              <a:r>
                <a:rPr lang="en-US" sz="1350" kern="0" dirty="0">
                  <a:solidFill>
                    <a:srgbClr val="FFFFFF"/>
                  </a:solidFill>
                  <a:latin typeface="Calibri"/>
                  <a:ea typeface="Calibri"/>
                  <a:cs typeface="Calibri"/>
                  <a:sym typeface="Calibri"/>
                </a:rPr>
                <a:t>Security</a:t>
              </a:r>
            </a:p>
            <a:p>
              <a:pPr marL="103514" indent="-99817" defTabSz="532366">
                <a:buClr>
                  <a:srgbClr val="FFFFFF"/>
                </a:buClr>
                <a:buSzPct val="100000"/>
                <a:buFont typeface="Arial" panose="020B0604020202020204" pitchFamily="34" charset="0"/>
                <a:buChar char="•"/>
              </a:pPr>
              <a:r>
                <a:rPr lang="en-US" sz="1350" kern="0" dirty="0">
                  <a:solidFill>
                    <a:srgbClr val="FFFFFF"/>
                  </a:solidFill>
                  <a:latin typeface="Calibri"/>
                  <a:ea typeface="Calibri"/>
                  <a:cs typeface="Calibri"/>
                  <a:sym typeface="Calibri"/>
                </a:rPr>
                <a:t>Religion</a:t>
              </a:r>
            </a:p>
            <a:p>
              <a:pPr marL="103514" indent="-99817" defTabSz="532366">
                <a:buClr>
                  <a:srgbClr val="FFFFFF"/>
                </a:buClr>
                <a:buSzPct val="100000"/>
                <a:buFont typeface="Arial" panose="020B0604020202020204" pitchFamily="34" charset="0"/>
                <a:buChar char="•"/>
              </a:pPr>
              <a:r>
                <a:rPr lang="en-US" sz="1350" kern="0" dirty="0">
                  <a:solidFill>
                    <a:srgbClr val="FFFFFF"/>
                  </a:solidFill>
                  <a:latin typeface="Calibri"/>
                  <a:ea typeface="Calibri"/>
                  <a:cs typeface="Calibri"/>
                  <a:sym typeface="Calibri"/>
                </a:rPr>
                <a:t>Family status</a:t>
              </a:r>
            </a:p>
            <a:p>
              <a:pPr marL="103514" indent="-99817" defTabSz="532366">
                <a:buClr>
                  <a:srgbClr val="FFFFFF"/>
                </a:buClr>
                <a:buSzPct val="100000"/>
                <a:buFont typeface="Arial" panose="020B0604020202020204" pitchFamily="34" charset="0"/>
                <a:buChar char="•"/>
              </a:pPr>
              <a:r>
                <a:rPr lang="en-US" sz="1350" kern="0" dirty="0">
                  <a:solidFill>
                    <a:srgbClr val="FFFFFF"/>
                  </a:solidFill>
                  <a:latin typeface="Calibri"/>
                  <a:ea typeface="Calibri"/>
                  <a:cs typeface="Calibri"/>
                  <a:sym typeface="Calibri"/>
                </a:rPr>
                <a:t>Childbearing  </a:t>
              </a:r>
            </a:p>
            <a:p>
              <a:pPr marL="103514" indent="-99817" defTabSz="532366">
                <a:buClr>
                  <a:srgbClr val="FFFFFF"/>
                </a:buClr>
                <a:buSzPct val="100000"/>
                <a:buFont typeface="Arial" panose="020B0604020202020204" pitchFamily="34" charset="0"/>
                <a:buChar char="•"/>
              </a:pPr>
              <a:r>
                <a:rPr lang="en-US" sz="1350" kern="0" dirty="0">
                  <a:solidFill>
                    <a:srgbClr val="FFFFFF"/>
                  </a:solidFill>
                  <a:latin typeface="Calibri"/>
                  <a:ea typeface="Calibri"/>
                  <a:cs typeface="Calibri"/>
                  <a:sym typeface="Calibri"/>
                </a:rPr>
                <a:t>Sexual orientation / sexual identity</a:t>
              </a:r>
            </a:p>
            <a:p>
              <a:pPr marL="103514" indent="-99817" defTabSz="532366">
                <a:buClr>
                  <a:srgbClr val="FFFFFF"/>
                </a:buClr>
                <a:buSzPct val="100000"/>
                <a:buFont typeface="Arial" panose="020B0604020202020204" pitchFamily="34" charset="0"/>
                <a:buChar char="•"/>
              </a:pPr>
              <a:r>
                <a:rPr lang="en-GB" sz="1350" b="1" kern="0" dirty="0">
                  <a:solidFill>
                    <a:srgbClr val="FFFFFF"/>
                  </a:solidFill>
                  <a:latin typeface="Calibri"/>
                  <a:ea typeface="Calibri"/>
                  <a:cs typeface="Calibri"/>
                  <a:sym typeface="Calibri"/>
                </a:rPr>
                <a:t>ECONOMIC CONTEXT</a:t>
              </a:r>
            </a:p>
            <a:p>
              <a:pPr marL="103514" indent="-99817" defTabSz="532366">
                <a:buClr>
                  <a:srgbClr val="FFFFFF"/>
                </a:buClr>
                <a:buSzPct val="100000"/>
                <a:buFont typeface="Arial" panose="020B0604020202020204" pitchFamily="34" charset="0"/>
                <a:buChar char="•"/>
              </a:pPr>
              <a:endParaRPr lang="en-US" sz="1350" kern="0" dirty="0">
                <a:solidFill>
                  <a:srgbClr val="FFFFFF"/>
                </a:solidFill>
                <a:latin typeface="Calibri"/>
                <a:ea typeface="Calibri"/>
                <a:cs typeface="Calibri"/>
                <a:sym typeface="Calibri"/>
              </a:endParaRPr>
            </a:p>
          </p:txBody>
        </p:sp>
        <p:sp>
          <p:nvSpPr>
            <p:cNvPr id="169" name="Shape 131">
              <a:extLst>
                <a:ext uri="{FF2B5EF4-FFF2-40B4-BE49-F238E27FC236}">
                  <a16:creationId xmlns:a16="http://schemas.microsoft.com/office/drawing/2014/main" id="{C15F5746-28FB-3141-96B0-D7CEF2424C12}"/>
                </a:ext>
              </a:extLst>
            </p:cNvPr>
            <p:cNvSpPr/>
            <p:nvPr/>
          </p:nvSpPr>
          <p:spPr>
            <a:xfrm>
              <a:off x="3167046" y="3362768"/>
              <a:ext cx="1032104" cy="902173"/>
            </a:xfrm>
            <a:prstGeom prst="rect">
              <a:avLst/>
            </a:prstGeom>
            <a:solidFill>
              <a:schemeClr val="accent4">
                <a:lumMod val="75000"/>
              </a:schemeClr>
            </a:solidFill>
            <a:ln w="28575" cap="flat" cmpd="sng">
              <a:noFill/>
              <a:prstDash val="solid"/>
              <a:round/>
              <a:headEnd type="none" w="med" len="med"/>
              <a:tailEnd type="none" w="med" len="med"/>
            </a:ln>
          </p:spPr>
          <p:txBody>
            <a:bodyPr lIns="46673" tIns="46673" rIns="46673" bIns="46673"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532366">
                <a:buClr>
                  <a:srgbClr val="FFFFFF"/>
                </a:buClr>
              </a:pPr>
              <a:r>
                <a:rPr lang="en-US" sz="1350" b="1" kern="0" dirty="0">
                  <a:solidFill>
                    <a:srgbClr val="FFFFFF"/>
                  </a:solidFill>
                  <a:latin typeface="Calibri"/>
                  <a:ea typeface="Calibri"/>
                  <a:cs typeface="Calibri"/>
                  <a:sym typeface="Calibri"/>
                </a:rPr>
                <a:t>UNIVERSAL FACTORS</a:t>
              </a:r>
            </a:p>
            <a:p>
              <a:pPr marL="103514" indent="-99817" defTabSz="532366">
                <a:buClr>
                  <a:srgbClr val="FFFFFF"/>
                </a:buClr>
                <a:buSzPct val="100000"/>
                <a:buFont typeface="Arial" panose="020B0604020202020204" pitchFamily="34" charset="0"/>
                <a:buChar char="•"/>
              </a:pPr>
              <a:r>
                <a:rPr lang="en-US" sz="1350" kern="0" dirty="0">
                  <a:solidFill>
                    <a:srgbClr val="FFFFFF"/>
                  </a:solidFill>
                  <a:latin typeface="Calibri"/>
                  <a:ea typeface="Calibri"/>
                  <a:cs typeface="Calibri"/>
                  <a:sym typeface="Calibri"/>
                </a:rPr>
                <a:t>Age (life stage)</a:t>
              </a:r>
            </a:p>
            <a:p>
              <a:pPr marL="103514" indent="-99817" defTabSz="532366">
                <a:buClr>
                  <a:srgbClr val="FFFFFF"/>
                </a:buClr>
                <a:buSzPct val="100000"/>
                <a:buFont typeface="Arial" panose="020B0604020202020204" pitchFamily="34" charset="0"/>
                <a:buChar char="•"/>
              </a:pPr>
              <a:r>
                <a:rPr lang="en-US" sz="1350" kern="0" dirty="0">
                  <a:solidFill>
                    <a:srgbClr val="FFFFFF"/>
                  </a:solidFill>
                  <a:latin typeface="Calibri"/>
                  <a:ea typeface="Calibri"/>
                  <a:cs typeface="Calibri"/>
                  <a:sym typeface="Calibri"/>
                </a:rPr>
                <a:t>Gender</a:t>
              </a:r>
            </a:p>
            <a:p>
              <a:pPr marL="103514" indent="-99817" defTabSz="532366">
                <a:buClr>
                  <a:srgbClr val="FFFFFF"/>
                </a:buClr>
                <a:buSzPct val="100000"/>
                <a:buFont typeface="Arial" panose="020B0604020202020204" pitchFamily="34" charset="0"/>
                <a:buChar char="•"/>
              </a:pPr>
              <a:r>
                <a:rPr lang="en-US" sz="1350" kern="0" dirty="0">
                  <a:solidFill>
                    <a:srgbClr val="FFFFFF"/>
                  </a:solidFill>
                  <a:latin typeface="Calibri"/>
                  <a:ea typeface="Calibri"/>
                  <a:cs typeface="Calibri"/>
                  <a:sym typeface="Calibri"/>
                </a:rPr>
                <a:t>Disability</a:t>
              </a:r>
            </a:p>
            <a:p>
              <a:pPr marL="103514" indent="-99817" defTabSz="532366">
                <a:buClr>
                  <a:srgbClr val="FFFFFF"/>
                </a:buClr>
                <a:buSzPct val="100000"/>
                <a:buFont typeface="Arial" panose="020B0604020202020204" pitchFamily="34" charset="0"/>
                <a:buChar char="•"/>
              </a:pPr>
              <a:r>
                <a:rPr lang="en-US" sz="1350" kern="0" dirty="0">
                  <a:solidFill>
                    <a:srgbClr val="FFFFFF"/>
                  </a:solidFill>
                  <a:latin typeface="Calibri"/>
                  <a:ea typeface="Calibri"/>
                  <a:cs typeface="Calibri"/>
                  <a:sym typeface="Calibri"/>
                </a:rPr>
                <a:t>Health status</a:t>
              </a:r>
            </a:p>
          </p:txBody>
        </p:sp>
        <p:sp>
          <p:nvSpPr>
            <p:cNvPr id="170" name="Shape 142">
              <a:extLst>
                <a:ext uri="{FF2B5EF4-FFF2-40B4-BE49-F238E27FC236}">
                  <a16:creationId xmlns:a16="http://schemas.microsoft.com/office/drawing/2014/main" id="{A1F161CE-8555-DA4D-A64D-F9AE799E61BE}"/>
                </a:ext>
              </a:extLst>
            </p:cNvPr>
            <p:cNvSpPr txBox="1"/>
            <p:nvPr/>
          </p:nvSpPr>
          <p:spPr>
            <a:xfrm>
              <a:off x="1372024" y="1264926"/>
              <a:ext cx="3259654" cy="347201"/>
            </a:xfrm>
            <a:prstGeom prst="rect">
              <a:avLst/>
            </a:prstGeom>
            <a:solidFill>
              <a:schemeClr val="accent4">
                <a:lumMod val="75000"/>
              </a:schemeClr>
            </a:solidFill>
            <a:ln w="9525" cap="flat" cmpd="sng">
              <a:noFill/>
              <a:prstDash val="solid"/>
              <a:round/>
              <a:headEnd type="none" w="med" len="med"/>
              <a:tailEnd type="none" w="med" len="med"/>
            </a:ln>
          </p:spPr>
          <p:txBody>
            <a:bodyPr lIns="46673" tIns="46673" rIns="46673" bIns="46673"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532366">
                <a:buSzPct val="25000"/>
              </a:pPr>
              <a:r>
                <a:rPr lang="en-US" sz="1350" b="1" kern="0" dirty="0">
                  <a:solidFill>
                    <a:srgbClr val="FFFFFF"/>
                  </a:solidFill>
                  <a:latin typeface="Calibri"/>
                  <a:ea typeface="Calibri"/>
                  <a:cs typeface="Calibri"/>
                  <a:sym typeface="Calibri"/>
                </a:rPr>
                <a:t>Identifying who is marginalized (individual factors)</a:t>
              </a:r>
            </a:p>
          </p:txBody>
        </p:sp>
        <p:grpSp>
          <p:nvGrpSpPr>
            <p:cNvPr id="172" name="Group 171">
              <a:extLst>
                <a:ext uri="{FF2B5EF4-FFF2-40B4-BE49-F238E27FC236}">
                  <a16:creationId xmlns:a16="http://schemas.microsoft.com/office/drawing/2014/main" id="{0947EE19-A368-4B4E-AC83-BDF67CA576C7}"/>
                </a:ext>
              </a:extLst>
            </p:cNvPr>
            <p:cNvGrpSpPr/>
            <p:nvPr/>
          </p:nvGrpSpPr>
          <p:grpSpPr>
            <a:xfrm>
              <a:off x="2421766" y="5118774"/>
              <a:ext cx="402954" cy="362202"/>
              <a:chOff x="297642" y="961"/>
              <a:chExt cx="351736" cy="351736"/>
            </a:xfrm>
            <a:solidFill>
              <a:schemeClr val="accent2"/>
            </a:solidFill>
          </p:grpSpPr>
          <p:sp>
            <p:nvSpPr>
              <p:cNvPr id="232" name="Oval 231">
                <a:extLst>
                  <a:ext uri="{FF2B5EF4-FFF2-40B4-BE49-F238E27FC236}">
                    <a16:creationId xmlns:a16="http://schemas.microsoft.com/office/drawing/2014/main" id="{4A01F09B-2CE8-AE48-8720-EA5AF1581F60}"/>
                  </a:ext>
                </a:extLst>
              </p:cNvPr>
              <p:cNvSpPr/>
              <p:nvPr/>
            </p:nvSpPr>
            <p:spPr>
              <a:xfrm>
                <a:off x="297642" y="961"/>
                <a:ext cx="351736" cy="351736"/>
              </a:xfrm>
              <a:prstGeom prst="ellipse">
                <a:avLst/>
              </a:prstGeom>
              <a:noFill/>
              <a:ln>
                <a:solidFill>
                  <a:srgbClr val="FFC000"/>
                </a:solidFill>
              </a:ln>
            </p:spPr>
            <p:style>
              <a:lnRef idx="2">
                <a:schemeClr val="accent2">
                  <a:shade val="80000"/>
                  <a:hueOff val="0"/>
                  <a:satOff val="0"/>
                  <a:lumOff val="0"/>
                  <a:alphaOff val="0"/>
                </a:schemeClr>
              </a:lnRef>
              <a:fillRef idx="1">
                <a:schemeClr val="lt1">
                  <a:alpha val="50000"/>
                  <a:hueOff val="0"/>
                  <a:satOff val="0"/>
                  <a:lumOff val="0"/>
                  <a:alphaOff val="0"/>
                </a:schemeClr>
              </a:fillRef>
              <a:effectRef idx="0">
                <a:schemeClr val="lt1">
                  <a:alpha val="50000"/>
                  <a:hueOff val="0"/>
                  <a:satOff val="0"/>
                  <a:lumOff val="0"/>
                  <a:alphaOff val="0"/>
                </a:schemeClr>
              </a:effectRef>
              <a:fontRef idx="minor">
                <a:schemeClr val="tx1"/>
              </a:fontRef>
            </p:style>
            <p:txBody>
              <a:bodyPr/>
              <a:lstStyle/>
              <a:p>
                <a:endParaRPr lang="en-GB" sz="1350" dirty="0"/>
              </a:p>
            </p:txBody>
          </p:sp>
          <p:sp>
            <p:nvSpPr>
              <p:cNvPr id="233" name="Oval 4">
                <a:extLst>
                  <a:ext uri="{FF2B5EF4-FFF2-40B4-BE49-F238E27FC236}">
                    <a16:creationId xmlns:a16="http://schemas.microsoft.com/office/drawing/2014/main" id="{46978815-E698-4C43-80B9-5913361BFAA9}"/>
                  </a:ext>
                </a:extLst>
              </p:cNvPr>
              <p:cNvSpPr txBox="1"/>
              <p:nvPr/>
            </p:nvSpPr>
            <p:spPr>
              <a:xfrm>
                <a:off x="381556" y="100567"/>
                <a:ext cx="141430" cy="190509"/>
              </a:xfrm>
              <a:prstGeom prst="rect">
                <a:avLst/>
              </a:prstGeom>
              <a:solidFill>
                <a:schemeClr val="bg1"/>
              </a:solidFill>
              <a:ln>
                <a:noFill/>
              </a:ln>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07026">
                  <a:lnSpc>
                    <a:spcPct val="90000"/>
                  </a:lnSpc>
                  <a:spcAft>
                    <a:spcPct val="35000"/>
                  </a:spcAft>
                </a:pPr>
                <a:r>
                  <a:rPr lang="en-US" sz="1350" b="1" dirty="0">
                    <a:solidFill>
                      <a:srgbClr val="000000"/>
                    </a:solidFill>
                    <a:sym typeface="Arial"/>
                  </a:rPr>
                  <a:t>C</a:t>
                </a:r>
              </a:p>
            </p:txBody>
          </p:sp>
        </p:grpSp>
        <p:grpSp>
          <p:nvGrpSpPr>
            <p:cNvPr id="173" name="Group 172">
              <a:extLst>
                <a:ext uri="{FF2B5EF4-FFF2-40B4-BE49-F238E27FC236}">
                  <a16:creationId xmlns:a16="http://schemas.microsoft.com/office/drawing/2014/main" id="{90BFBC18-EA81-774F-A156-35F2F6D5C29E}"/>
                </a:ext>
              </a:extLst>
            </p:cNvPr>
            <p:cNvGrpSpPr/>
            <p:nvPr/>
          </p:nvGrpSpPr>
          <p:grpSpPr>
            <a:xfrm>
              <a:off x="2708247" y="5128111"/>
              <a:ext cx="384875" cy="349398"/>
              <a:chOff x="552840" y="9400"/>
              <a:chExt cx="351736" cy="351736"/>
            </a:xfrm>
            <a:solidFill>
              <a:schemeClr val="accent2"/>
            </a:solidFill>
          </p:grpSpPr>
          <p:sp>
            <p:nvSpPr>
              <p:cNvPr id="230" name="Oval 229">
                <a:extLst>
                  <a:ext uri="{FF2B5EF4-FFF2-40B4-BE49-F238E27FC236}">
                    <a16:creationId xmlns:a16="http://schemas.microsoft.com/office/drawing/2014/main" id="{017DC43B-1C55-9F4F-886F-6AD13EB5ACEE}"/>
                  </a:ext>
                </a:extLst>
              </p:cNvPr>
              <p:cNvSpPr/>
              <p:nvPr/>
            </p:nvSpPr>
            <p:spPr>
              <a:xfrm>
                <a:off x="552840" y="9400"/>
                <a:ext cx="351736" cy="351736"/>
              </a:xfrm>
              <a:prstGeom prst="ellipse">
                <a:avLst/>
              </a:prstGeom>
              <a:noFill/>
              <a:ln>
                <a:solidFill>
                  <a:srgbClr val="FFC000"/>
                </a:solidFill>
              </a:ln>
            </p:spPr>
            <p:style>
              <a:lnRef idx="2">
                <a:schemeClr val="accent2">
                  <a:shade val="80000"/>
                  <a:hueOff val="0"/>
                  <a:satOff val="0"/>
                  <a:lumOff val="0"/>
                  <a:alphaOff val="0"/>
                </a:schemeClr>
              </a:lnRef>
              <a:fillRef idx="1">
                <a:schemeClr val="lt1">
                  <a:alpha val="50000"/>
                  <a:hueOff val="0"/>
                  <a:satOff val="0"/>
                  <a:lumOff val="0"/>
                  <a:alphaOff val="0"/>
                </a:schemeClr>
              </a:fillRef>
              <a:effectRef idx="0">
                <a:schemeClr val="lt1">
                  <a:alpha val="50000"/>
                  <a:hueOff val="0"/>
                  <a:satOff val="0"/>
                  <a:lumOff val="0"/>
                  <a:alphaOff val="0"/>
                </a:schemeClr>
              </a:effectRef>
              <a:fontRef idx="minor">
                <a:schemeClr val="tx1"/>
              </a:fontRef>
            </p:style>
            <p:txBody>
              <a:bodyPr/>
              <a:lstStyle/>
              <a:p>
                <a:endParaRPr lang="en-GB" sz="1350" dirty="0"/>
              </a:p>
            </p:txBody>
          </p:sp>
          <p:sp>
            <p:nvSpPr>
              <p:cNvPr id="231" name="Oval 6">
                <a:extLst>
                  <a:ext uri="{FF2B5EF4-FFF2-40B4-BE49-F238E27FC236}">
                    <a16:creationId xmlns:a16="http://schemas.microsoft.com/office/drawing/2014/main" id="{53E3A7BC-54A3-5540-B141-DCD859245EAF}"/>
                  </a:ext>
                </a:extLst>
              </p:cNvPr>
              <p:cNvSpPr txBox="1"/>
              <p:nvPr/>
            </p:nvSpPr>
            <p:spPr>
              <a:xfrm>
                <a:off x="672324" y="138886"/>
                <a:ext cx="167917" cy="122640"/>
              </a:xfrm>
              <a:prstGeom prst="rect">
                <a:avLst/>
              </a:prstGeom>
              <a:solidFill>
                <a:schemeClr val="bg1"/>
              </a:solidFill>
              <a:ln>
                <a:noFill/>
              </a:ln>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07026">
                  <a:lnSpc>
                    <a:spcPct val="90000"/>
                  </a:lnSpc>
                  <a:spcAft>
                    <a:spcPct val="35000"/>
                  </a:spcAft>
                </a:pPr>
                <a:r>
                  <a:rPr lang="en-US" sz="1350" b="1" kern="0" dirty="0">
                    <a:solidFill>
                      <a:srgbClr val="000000"/>
                    </a:solidFill>
                    <a:sym typeface="Arial"/>
                  </a:rPr>
                  <a:t>U</a:t>
                </a:r>
                <a:endParaRPr lang="en-US" sz="1350" b="1" dirty="0">
                  <a:solidFill>
                    <a:srgbClr val="000000"/>
                  </a:solidFill>
                  <a:sym typeface="Arial"/>
                </a:endParaRPr>
              </a:p>
            </p:txBody>
          </p:sp>
        </p:grpSp>
        <p:cxnSp>
          <p:nvCxnSpPr>
            <p:cNvPr id="174" name="Straight Arrow Connector 173">
              <a:extLst>
                <a:ext uri="{FF2B5EF4-FFF2-40B4-BE49-F238E27FC236}">
                  <a16:creationId xmlns:a16="http://schemas.microsoft.com/office/drawing/2014/main" id="{9A7B27D1-525E-FB4E-8C95-58D3E8B394C6}"/>
                </a:ext>
              </a:extLst>
            </p:cNvPr>
            <p:cNvCxnSpPr>
              <a:cxnSpLocks/>
            </p:cNvCxnSpPr>
            <p:nvPr/>
          </p:nvCxnSpPr>
          <p:spPr>
            <a:xfrm>
              <a:off x="2750624" y="5045763"/>
              <a:ext cx="0" cy="248747"/>
            </a:xfrm>
            <a:prstGeom prst="straightConnector1">
              <a:avLst/>
            </a:prstGeom>
            <a:solidFill>
              <a:schemeClr val="accent2"/>
            </a:solidFill>
            <a:ln w="19050">
              <a:solidFill>
                <a:srgbClr val="FFC000"/>
              </a:solidFill>
              <a:tailEnd type="triangle"/>
            </a:ln>
          </p:spPr>
          <p:style>
            <a:lnRef idx="1">
              <a:schemeClr val="dk1"/>
            </a:lnRef>
            <a:fillRef idx="0">
              <a:schemeClr val="dk1"/>
            </a:fillRef>
            <a:effectRef idx="0">
              <a:schemeClr val="dk1"/>
            </a:effectRef>
            <a:fontRef idx="minor">
              <a:schemeClr val="tx1"/>
            </a:fontRef>
          </p:style>
        </p:cxnSp>
        <p:grpSp>
          <p:nvGrpSpPr>
            <p:cNvPr id="175" name="Group 174">
              <a:extLst>
                <a:ext uri="{FF2B5EF4-FFF2-40B4-BE49-F238E27FC236}">
                  <a16:creationId xmlns:a16="http://schemas.microsoft.com/office/drawing/2014/main" id="{ADC16D4A-9EB4-0B49-8DDA-01423AF0EC26}"/>
                </a:ext>
              </a:extLst>
            </p:cNvPr>
            <p:cNvGrpSpPr/>
            <p:nvPr/>
          </p:nvGrpSpPr>
          <p:grpSpPr>
            <a:xfrm>
              <a:off x="3241698" y="3017086"/>
              <a:ext cx="987647" cy="359125"/>
              <a:chOff x="2404424" y="2790894"/>
              <a:chExt cx="1240747" cy="468866"/>
            </a:xfrm>
            <a:solidFill>
              <a:schemeClr val="accent4">
                <a:lumMod val="75000"/>
              </a:schemeClr>
            </a:solidFill>
          </p:grpSpPr>
          <p:pic>
            <p:nvPicPr>
              <p:cNvPr id="226" name="Graphic 111" descr="Person in wheelchair">
                <a:extLst>
                  <a:ext uri="{FF2B5EF4-FFF2-40B4-BE49-F238E27FC236}">
                    <a16:creationId xmlns:a16="http://schemas.microsoft.com/office/drawing/2014/main" id="{6CC65AC2-5903-554C-B2DB-F4EC8535FFD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47064" y="2844109"/>
                <a:ext cx="398107" cy="398107"/>
              </a:xfrm>
              <a:prstGeom prst="rect">
                <a:avLst/>
              </a:prstGeom>
            </p:spPr>
          </p:pic>
          <p:pic>
            <p:nvPicPr>
              <p:cNvPr id="227" name="Graphic 112" descr="Man">
                <a:extLst>
                  <a:ext uri="{FF2B5EF4-FFF2-40B4-BE49-F238E27FC236}">
                    <a16:creationId xmlns:a16="http://schemas.microsoft.com/office/drawing/2014/main" id="{DA6C7DE7-4FF6-3148-B6AC-A6130A690BA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855735" y="2790894"/>
                <a:ext cx="468207" cy="468206"/>
              </a:xfrm>
              <a:prstGeom prst="rect">
                <a:avLst/>
              </a:prstGeom>
            </p:spPr>
          </p:pic>
          <p:pic>
            <p:nvPicPr>
              <p:cNvPr id="228" name="Graphic 113" descr="Man">
                <a:extLst>
                  <a:ext uri="{FF2B5EF4-FFF2-40B4-BE49-F238E27FC236}">
                    <a16:creationId xmlns:a16="http://schemas.microsoft.com/office/drawing/2014/main" id="{1EEADC4C-1E8B-A744-B9CE-785CEE35005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626366" y="2911855"/>
                <a:ext cx="339722" cy="339721"/>
              </a:xfrm>
              <a:prstGeom prst="rect">
                <a:avLst/>
              </a:prstGeom>
            </p:spPr>
          </p:pic>
          <p:pic>
            <p:nvPicPr>
              <p:cNvPr id="229" name="Graphic 114" descr="Man">
                <a:extLst>
                  <a:ext uri="{FF2B5EF4-FFF2-40B4-BE49-F238E27FC236}">
                    <a16:creationId xmlns:a16="http://schemas.microsoft.com/office/drawing/2014/main" id="{42C3E897-9FA7-E543-950E-E3F94284CFC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404424" y="3006139"/>
                <a:ext cx="253621" cy="253621"/>
              </a:xfrm>
              <a:prstGeom prst="rect">
                <a:avLst/>
              </a:prstGeom>
            </p:spPr>
          </p:pic>
        </p:grpSp>
        <p:pic>
          <p:nvPicPr>
            <p:cNvPr id="176" name="Graphic 62" descr="Earth Globe Europe-Africa">
              <a:extLst>
                <a:ext uri="{FF2B5EF4-FFF2-40B4-BE49-F238E27FC236}">
                  <a16:creationId xmlns:a16="http://schemas.microsoft.com/office/drawing/2014/main" id="{79DB3460-0827-3948-8828-601A6016140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257089" y="2432901"/>
              <a:ext cx="530198" cy="510171"/>
            </a:xfrm>
            <a:prstGeom prst="rect">
              <a:avLst/>
            </a:prstGeom>
          </p:spPr>
        </p:pic>
        <p:pic>
          <p:nvPicPr>
            <p:cNvPr id="177" name="Shape 136" descr="Schoolhouse">
              <a:extLst>
                <a:ext uri="{FF2B5EF4-FFF2-40B4-BE49-F238E27FC236}">
                  <a16:creationId xmlns:a16="http://schemas.microsoft.com/office/drawing/2014/main" id="{160C94BE-C954-9140-8243-BB97FD87DE39}"/>
                </a:ext>
              </a:extLst>
            </p:cNvPr>
            <p:cNvPicPr preferRelativeResize="0"/>
            <p:nvPr/>
          </p:nvPicPr>
          <p:blipFill rotWithShape="1">
            <a:blip r:embed="rId12">
              <a:alphaModFix/>
            </a:blip>
            <a:srcRect/>
            <a:stretch/>
          </p:blipFill>
          <p:spPr>
            <a:xfrm>
              <a:off x="6381846" y="2177863"/>
              <a:ext cx="808108" cy="761400"/>
            </a:xfrm>
            <a:prstGeom prst="rect">
              <a:avLst/>
            </a:prstGeom>
            <a:solidFill>
              <a:schemeClr val="bg1"/>
            </a:solidFill>
            <a:ln>
              <a:noFill/>
            </a:ln>
          </p:spPr>
        </p:pic>
        <p:pic>
          <p:nvPicPr>
            <p:cNvPr id="178" name="Shape 137" descr="Users">
              <a:extLst>
                <a:ext uri="{FF2B5EF4-FFF2-40B4-BE49-F238E27FC236}">
                  <a16:creationId xmlns:a16="http://schemas.microsoft.com/office/drawing/2014/main" id="{C2309B9D-B0DB-B644-BE55-C2FB43B4156F}"/>
                </a:ext>
              </a:extLst>
            </p:cNvPr>
            <p:cNvPicPr preferRelativeResize="0"/>
            <p:nvPr/>
          </p:nvPicPr>
          <p:blipFill rotWithShape="1">
            <a:blip r:embed="rId13">
              <a:alphaModFix/>
            </a:blip>
            <a:srcRect t="-8330" b="8330"/>
            <a:stretch/>
          </p:blipFill>
          <p:spPr>
            <a:xfrm>
              <a:off x="4926118" y="2237491"/>
              <a:ext cx="674856" cy="635850"/>
            </a:xfrm>
            <a:prstGeom prst="rect">
              <a:avLst/>
            </a:prstGeom>
            <a:solidFill>
              <a:schemeClr val="bg1"/>
            </a:solidFill>
            <a:ln>
              <a:noFill/>
            </a:ln>
          </p:spPr>
        </p:pic>
        <p:grpSp>
          <p:nvGrpSpPr>
            <p:cNvPr id="179" name="Shape 151">
              <a:extLst>
                <a:ext uri="{FF2B5EF4-FFF2-40B4-BE49-F238E27FC236}">
                  <a16:creationId xmlns:a16="http://schemas.microsoft.com/office/drawing/2014/main" id="{CE72DB23-9ECB-8248-851E-DF69BB6F1316}"/>
                </a:ext>
              </a:extLst>
            </p:cNvPr>
            <p:cNvGrpSpPr/>
            <p:nvPr/>
          </p:nvGrpSpPr>
          <p:grpSpPr>
            <a:xfrm>
              <a:off x="4628579" y="3031223"/>
              <a:ext cx="1267039" cy="651167"/>
              <a:chOff x="4876800" y="2514600"/>
              <a:chExt cx="1676400" cy="914400"/>
            </a:xfrm>
            <a:solidFill>
              <a:schemeClr val="bg1"/>
            </a:solidFill>
          </p:grpSpPr>
          <p:pic>
            <p:nvPicPr>
              <p:cNvPr id="224" name="Shape 152" descr="Fence">
                <a:extLst>
                  <a:ext uri="{FF2B5EF4-FFF2-40B4-BE49-F238E27FC236}">
                    <a16:creationId xmlns:a16="http://schemas.microsoft.com/office/drawing/2014/main" id="{88D5760B-0972-3B4A-9AAA-5E306445CE1D}"/>
                  </a:ext>
                </a:extLst>
              </p:cNvPr>
              <p:cNvPicPr preferRelativeResize="0"/>
              <p:nvPr/>
            </p:nvPicPr>
            <p:blipFill rotWithShape="1">
              <a:blip r:embed="rId14">
                <a:alphaModFix/>
              </a:blip>
              <a:srcRect/>
              <a:stretch/>
            </p:blipFill>
            <p:spPr>
              <a:xfrm>
                <a:off x="4876800" y="2514600"/>
                <a:ext cx="914400" cy="914400"/>
              </a:xfrm>
              <a:prstGeom prst="rect">
                <a:avLst/>
              </a:prstGeom>
              <a:grpFill/>
              <a:ln>
                <a:noFill/>
              </a:ln>
            </p:spPr>
          </p:pic>
          <p:pic>
            <p:nvPicPr>
              <p:cNvPr id="225" name="Shape 153" descr="Fence">
                <a:extLst>
                  <a:ext uri="{FF2B5EF4-FFF2-40B4-BE49-F238E27FC236}">
                    <a16:creationId xmlns:a16="http://schemas.microsoft.com/office/drawing/2014/main" id="{3518A6AB-9506-A34C-9FCC-6CC22D4BE169}"/>
                  </a:ext>
                </a:extLst>
              </p:cNvPr>
              <p:cNvPicPr preferRelativeResize="0"/>
              <p:nvPr/>
            </p:nvPicPr>
            <p:blipFill rotWithShape="1">
              <a:blip r:embed="rId14">
                <a:alphaModFix/>
              </a:blip>
              <a:srcRect/>
              <a:stretch/>
            </p:blipFill>
            <p:spPr>
              <a:xfrm>
                <a:off x="5638800" y="2514600"/>
                <a:ext cx="914400" cy="914400"/>
              </a:xfrm>
              <a:prstGeom prst="rect">
                <a:avLst/>
              </a:prstGeom>
              <a:grpFill/>
              <a:ln>
                <a:noFill/>
              </a:ln>
            </p:spPr>
          </p:pic>
        </p:grpSp>
        <p:sp>
          <p:nvSpPr>
            <p:cNvPr id="180" name="Shape 143">
              <a:extLst>
                <a:ext uri="{FF2B5EF4-FFF2-40B4-BE49-F238E27FC236}">
                  <a16:creationId xmlns:a16="http://schemas.microsoft.com/office/drawing/2014/main" id="{91D71953-EE84-D046-B3BA-A1093BBA893C}"/>
                </a:ext>
              </a:extLst>
            </p:cNvPr>
            <p:cNvSpPr txBox="1"/>
            <p:nvPr/>
          </p:nvSpPr>
          <p:spPr>
            <a:xfrm>
              <a:off x="4694461" y="1271664"/>
              <a:ext cx="3524247" cy="331200"/>
            </a:xfrm>
            <a:prstGeom prst="rect">
              <a:avLst/>
            </a:prstGeom>
            <a:solidFill>
              <a:schemeClr val="accent2"/>
            </a:solidFill>
            <a:ln w="9525" cap="flat" cmpd="sng">
              <a:noFill/>
              <a:prstDash val="solid"/>
              <a:round/>
              <a:headEnd type="none" w="med" len="med"/>
              <a:tailEnd type="none" w="med" len="med"/>
            </a:ln>
          </p:spPr>
          <p:txBody>
            <a:bodyPr lIns="46673" tIns="46673" rIns="46673" bIns="46673"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532366">
                <a:buSzPct val="25000"/>
              </a:pPr>
              <a:r>
                <a:rPr lang="en-US" sz="1350" b="1" kern="0" dirty="0">
                  <a:solidFill>
                    <a:srgbClr val="FFFFFF"/>
                  </a:solidFill>
                  <a:latin typeface="Calibri"/>
                  <a:ea typeface="Calibri"/>
                  <a:cs typeface="Calibri"/>
                  <a:sym typeface="Calibri"/>
                </a:rPr>
                <a:t>Barriers to inclusion</a:t>
              </a:r>
            </a:p>
          </p:txBody>
        </p:sp>
        <p:grpSp>
          <p:nvGrpSpPr>
            <p:cNvPr id="181" name="Shape 154">
              <a:extLst>
                <a:ext uri="{FF2B5EF4-FFF2-40B4-BE49-F238E27FC236}">
                  <a16:creationId xmlns:a16="http://schemas.microsoft.com/office/drawing/2014/main" id="{CBCB1A03-BA1F-DB43-9088-EDE2EE655E45}"/>
                </a:ext>
              </a:extLst>
            </p:cNvPr>
            <p:cNvGrpSpPr/>
            <p:nvPr/>
          </p:nvGrpSpPr>
          <p:grpSpPr>
            <a:xfrm>
              <a:off x="6079541" y="3036319"/>
              <a:ext cx="1267039" cy="651167"/>
              <a:chOff x="4876800" y="2514600"/>
              <a:chExt cx="1676400" cy="914400"/>
            </a:xfrm>
            <a:solidFill>
              <a:schemeClr val="bg1"/>
            </a:solidFill>
          </p:grpSpPr>
          <p:pic>
            <p:nvPicPr>
              <p:cNvPr id="222" name="Shape 155" descr="Fence">
                <a:extLst>
                  <a:ext uri="{FF2B5EF4-FFF2-40B4-BE49-F238E27FC236}">
                    <a16:creationId xmlns:a16="http://schemas.microsoft.com/office/drawing/2014/main" id="{4F6E0F42-6A2E-7349-AB52-61B17EF1E13F}"/>
                  </a:ext>
                </a:extLst>
              </p:cNvPr>
              <p:cNvPicPr preferRelativeResize="0"/>
              <p:nvPr/>
            </p:nvPicPr>
            <p:blipFill rotWithShape="1">
              <a:blip r:embed="rId14">
                <a:alphaModFix/>
              </a:blip>
              <a:srcRect/>
              <a:stretch/>
            </p:blipFill>
            <p:spPr>
              <a:xfrm>
                <a:off x="4876800" y="2514600"/>
                <a:ext cx="914400" cy="914400"/>
              </a:xfrm>
              <a:prstGeom prst="rect">
                <a:avLst/>
              </a:prstGeom>
              <a:grpFill/>
              <a:ln>
                <a:noFill/>
              </a:ln>
            </p:spPr>
          </p:pic>
          <p:pic>
            <p:nvPicPr>
              <p:cNvPr id="223" name="Shape 156" descr="Fence">
                <a:extLst>
                  <a:ext uri="{FF2B5EF4-FFF2-40B4-BE49-F238E27FC236}">
                    <a16:creationId xmlns:a16="http://schemas.microsoft.com/office/drawing/2014/main" id="{905BC119-5464-D94F-A6F8-E3B9407D7B1D}"/>
                  </a:ext>
                </a:extLst>
              </p:cNvPr>
              <p:cNvPicPr preferRelativeResize="0"/>
              <p:nvPr/>
            </p:nvPicPr>
            <p:blipFill rotWithShape="1">
              <a:blip r:embed="rId14">
                <a:alphaModFix/>
              </a:blip>
              <a:srcRect/>
              <a:stretch/>
            </p:blipFill>
            <p:spPr>
              <a:xfrm>
                <a:off x="5638800" y="2514600"/>
                <a:ext cx="914400" cy="914400"/>
              </a:xfrm>
              <a:prstGeom prst="rect">
                <a:avLst/>
              </a:prstGeom>
              <a:grpFill/>
              <a:ln>
                <a:noFill/>
              </a:ln>
            </p:spPr>
          </p:pic>
        </p:grpSp>
        <p:grpSp>
          <p:nvGrpSpPr>
            <p:cNvPr id="182" name="Shape 157">
              <a:extLst>
                <a:ext uri="{FF2B5EF4-FFF2-40B4-BE49-F238E27FC236}">
                  <a16:creationId xmlns:a16="http://schemas.microsoft.com/office/drawing/2014/main" id="{8841DC43-819F-C740-B218-D383A1E1959C}"/>
                </a:ext>
              </a:extLst>
            </p:cNvPr>
            <p:cNvGrpSpPr/>
            <p:nvPr/>
          </p:nvGrpSpPr>
          <p:grpSpPr>
            <a:xfrm>
              <a:off x="7457063" y="3048887"/>
              <a:ext cx="1267037" cy="651167"/>
              <a:chOff x="4876802" y="2514600"/>
              <a:chExt cx="1676398" cy="914402"/>
            </a:xfrm>
            <a:solidFill>
              <a:schemeClr val="bg1"/>
            </a:solidFill>
          </p:grpSpPr>
          <p:pic>
            <p:nvPicPr>
              <p:cNvPr id="220" name="Shape 158" descr="Fence">
                <a:extLst>
                  <a:ext uri="{FF2B5EF4-FFF2-40B4-BE49-F238E27FC236}">
                    <a16:creationId xmlns:a16="http://schemas.microsoft.com/office/drawing/2014/main" id="{99D59AFB-8A32-3240-B346-DC23BFA2BA72}"/>
                  </a:ext>
                </a:extLst>
              </p:cNvPr>
              <p:cNvPicPr preferRelativeResize="0"/>
              <p:nvPr/>
            </p:nvPicPr>
            <p:blipFill rotWithShape="1">
              <a:blip r:embed="rId14">
                <a:alphaModFix/>
                <a:duotone>
                  <a:prstClr val="black"/>
                  <a:srgbClr val="FF6319">
                    <a:tint val="45000"/>
                    <a:satMod val="400000"/>
                  </a:srgbClr>
                </a:duotone>
              </a:blip>
              <a:srcRect/>
              <a:stretch/>
            </p:blipFill>
            <p:spPr>
              <a:xfrm>
                <a:off x="4876802" y="2514602"/>
                <a:ext cx="914400" cy="914400"/>
              </a:xfrm>
              <a:prstGeom prst="rect">
                <a:avLst/>
              </a:prstGeom>
              <a:grpFill/>
              <a:ln>
                <a:noFill/>
              </a:ln>
            </p:spPr>
          </p:pic>
          <p:pic>
            <p:nvPicPr>
              <p:cNvPr id="221" name="Shape 159" descr="Fence">
                <a:extLst>
                  <a:ext uri="{FF2B5EF4-FFF2-40B4-BE49-F238E27FC236}">
                    <a16:creationId xmlns:a16="http://schemas.microsoft.com/office/drawing/2014/main" id="{EA09C5F6-656C-E448-9A75-9E2EAEFDF8A3}"/>
                  </a:ext>
                </a:extLst>
              </p:cNvPr>
              <p:cNvPicPr preferRelativeResize="0"/>
              <p:nvPr/>
            </p:nvPicPr>
            <p:blipFill rotWithShape="1">
              <a:blip r:embed="rId14">
                <a:alphaModFix/>
                <a:duotone>
                  <a:prstClr val="black"/>
                  <a:srgbClr val="FF6319">
                    <a:tint val="45000"/>
                    <a:satMod val="400000"/>
                  </a:srgbClr>
                </a:duotone>
              </a:blip>
              <a:srcRect/>
              <a:stretch/>
            </p:blipFill>
            <p:spPr>
              <a:xfrm>
                <a:off x="5638800" y="2514600"/>
                <a:ext cx="914400" cy="914400"/>
              </a:xfrm>
              <a:prstGeom prst="rect">
                <a:avLst/>
              </a:prstGeom>
              <a:grpFill/>
              <a:ln>
                <a:noFill/>
              </a:ln>
            </p:spPr>
          </p:pic>
        </p:grpSp>
        <p:pic>
          <p:nvPicPr>
            <p:cNvPr id="183" name="Shape 138" descr="Money">
              <a:extLst>
                <a:ext uri="{FF2B5EF4-FFF2-40B4-BE49-F238E27FC236}">
                  <a16:creationId xmlns:a16="http://schemas.microsoft.com/office/drawing/2014/main" id="{710A5587-16BA-0344-8803-639826F3CDDC}"/>
                </a:ext>
              </a:extLst>
            </p:cNvPr>
            <p:cNvPicPr preferRelativeResize="0">
              <a:picLocks noChangeAspect="1"/>
            </p:cNvPicPr>
            <p:nvPr/>
          </p:nvPicPr>
          <p:blipFill>
            <a:blip r:embed="rId15">
              <a:extLst>
                <a:ext uri="{96DAC541-7B7A-43D3-8B79-37D633B846F1}">
                  <asvg:svgBlip xmlns:asvg="http://schemas.microsoft.com/office/drawing/2016/SVG/main" r:embed="rId16"/>
                </a:ext>
              </a:extLst>
            </a:blip>
            <a:srcRect/>
            <a:stretch/>
          </p:blipFill>
          <p:spPr>
            <a:xfrm>
              <a:off x="9213242" y="2590007"/>
              <a:ext cx="376273" cy="360000"/>
            </a:xfrm>
            <a:prstGeom prst="rect">
              <a:avLst/>
            </a:prstGeom>
            <a:solidFill>
              <a:srgbClr val="FFFFFF"/>
            </a:solidFill>
            <a:ln>
              <a:noFill/>
            </a:ln>
          </p:spPr>
        </p:pic>
        <p:pic>
          <p:nvPicPr>
            <p:cNvPr id="184" name="Shape 139" descr="Connections">
              <a:extLst>
                <a:ext uri="{FF2B5EF4-FFF2-40B4-BE49-F238E27FC236}">
                  <a16:creationId xmlns:a16="http://schemas.microsoft.com/office/drawing/2014/main" id="{4A0DD9FB-A382-0149-BA6F-648BE9C4BF10}"/>
                </a:ext>
              </a:extLst>
            </p:cNvPr>
            <p:cNvPicPr preferRelativeResize="0">
              <a:picLocks noChangeAspect="1"/>
            </p:cNvPicPr>
            <p:nvPr/>
          </p:nvPicPr>
          <p:blipFill>
            <a:blip r:embed="rId17">
              <a:extLst>
                <a:ext uri="{96DAC541-7B7A-43D3-8B79-37D633B846F1}">
                  <asvg:svgBlip xmlns:asvg="http://schemas.microsoft.com/office/drawing/2016/SVG/main" r:embed="rId18"/>
                </a:ext>
              </a:extLst>
            </a:blip>
            <a:srcRect/>
            <a:stretch/>
          </p:blipFill>
          <p:spPr>
            <a:xfrm>
              <a:off x="10152933" y="2662596"/>
              <a:ext cx="383140" cy="360000"/>
            </a:xfrm>
            <a:prstGeom prst="rect">
              <a:avLst/>
            </a:prstGeom>
            <a:noFill/>
            <a:ln>
              <a:noFill/>
            </a:ln>
          </p:spPr>
        </p:pic>
        <p:sp>
          <p:nvSpPr>
            <p:cNvPr id="185" name="Shape 144">
              <a:extLst>
                <a:ext uri="{FF2B5EF4-FFF2-40B4-BE49-F238E27FC236}">
                  <a16:creationId xmlns:a16="http://schemas.microsoft.com/office/drawing/2014/main" id="{3044FC51-B319-8547-A3AC-01F425183C85}"/>
                </a:ext>
              </a:extLst>
            </p:cNvPr>
            <p:cNvSpPr/>
            <p:nvPr/>
          </p:nvSpPr>
          <p:spPr>
            <a:xfrm>
              <a:off x="9270784" y="3173435"/>
              <a:ext cx="1267087" cy="1720523"/>
            </a:xfrm>
            <a:prstGeom prst="rect">
              <a:avLst/>
            </a:prstGeom>
            <a:solidFill>
              <a:srgbClr val="7030A0"/>
            </a:solidFill>
            <a:ln>
              <a:noFill/>
            </a:ln>
          </p:spPr>
          <p:txBody>
            <a:bodyPr lIns="46673" tIns="46673" rIns="46673" bIns="46673"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532366"/>
              <a:r>
                <a:rPr lang="en-US" sz="1350" b="1" kern="0" dirty="0">
                  <a:solidFill>
                    <a:srgbClr val="FFFFFF"/>
                  </a:solidFill>
                  <a:latin typeface="Calibri"/>
                  <a:ea typeface="Calibri"/>
                  <a:cs typeface="Calibri"/>
                  <a:sym typeface="Calibri"/>
                </a:rPr>
                <a:t>PARTICIPATION </a:t>
              </a:r>
              <a:endParaRPr sz="1350" kern="0" dirty="0">
                <a:solidFill>
                  <a:srgbClr val="FFFFFF"/>
                </a:solidFill>
                <a:latin typeface="Calibri"/>
                <a:ea typeface="Calibri"/>
                <a:cs typeface="Calibri"/>
                <a:sym typeface="Calibri"/>
              </a:endParaRPr>
            </a:p>
            <a:p>
              <a:pPr defTabSz="532366"/>
              <a:r>
                <a:rPr lang="en-US" sz="1350" kern="0" dirty="0">
                  <a:solidFill>
                    <a:srgbClr val="FFFFFF"/>
                  </a:solidFill>
                  <a:latin typeface="Calibri"/>
                  <a:ea typeface="Calibri"/>
                  <a:cs typeface="Calibri"/>
                  <a:sym typeface="Calibri"/>
                </a:rPr>
                <a:t>Economic</a:t>
              </a:r>
            </a:p>
            <a:p>
              <a:pPr marL="99817" indent="-96119" defTabSz="532366">
                <a:buClr>
                  <a:srgbClr val="FFFFFF"/>
                </a:buClr>
                <a:buSzPct val="100000"/>
                <a:buFontTx/>
                <a:buChar char="•"/>
              </a:pPr>
              <a:r>
                <a:rPr lang="en-US" sz="1350" kern="0" dirty="0">
                  <a:solidFill>
                    <a:srgbClr val="FFFFFF"/>
                  </a:solidFill>
                  <a:latin typeface="Calibri"/>
                  <a:ea typeface="Calibri"/>
                  <a:cs typeface="Calibri"/>
                  <a:sym typeface="Calibri"/>
                </a:rPr>
                <a:t>Improved basic needs</a:t>
              </a:r>
            </a:p>
            <a:p>
              <a:pPr marL="99817" indent="-96119" defTabSz="532366">
                <a:buClr>
                  <a:srgbClr val="FFFFFF"/>
                </a:buClr>
                <a:buSzPct val="100000"/>
                <a:buFont typeface="Calibri"/>
                <a:buChar char="•"/>
              </a:pPr>
              <a:r>
                <a:rPr lang="en-US" sz="1350" kern="0" dirty="0">
                  <a:solidFill>
                    <a:srgbClr val="FFFFFF"/>
                  </a:solidFill>
                  <a:latin typeface="Calibri"/>
                  <a:ea typeface="Calibri"/>
                  <a:cs typeface="Calibri"/>
                  <a:sym typeface="Calibri"/>
                </a:rPr>
                <a:t>Decreased poverty</a:t>
              </a:r>
            </a:p>
            <a:p>
              <a:pPr marL="99817" indent="-96119" defTabSz="532366">
                <a:buClr>
                  <a:srgbClr val="FFFFFF"/>
                </a:buClr>
                <a:buSzPct val="100000"/>
                <a:buFont typeface="Calibri"/>
                <a:buChar char="•"/>
              </a:pPr>
              <a:r>
                <a:rPr lang="en-US" sz="1350" kern="0" dirty="0">
                  <a:solidFill>
                    <a:srgbClr val="FFFFFF"/>
                  </a:solidFill>
                  <a:latin typeface="Calibri"/>
                  <a:ea typeface="Calibri"/>
                  <a:cs typeface="Calibri"/>
                  <a:sym typeface="Calibri"/>
                </a:rPr>
                <a:t>Improved resilience</a:t>
              </a:r>
            </a:p>
            <a:p>
              <a:pPr marL="99817" indent="-96119" defTabSz="532366">
                <a:buClr>
                  <a:srgbClr val="FFFFFF"/>
                </a:buClr>
                <a:buSzPct val="100000"/>
                <a:buFont typeface="Calibri"/>
                <a:buChar char="•"/>
              </a:pPr>
              <a:r>
                <a:rPr lang="en-GB" sz="1350" kern="0" dirty="0">
                  <a:solidFill>
                    <a:srgbClr val="FFFFFF"/>
                  </a:solidFill>
                  <a:latin typeface="Calibri"/>
                  <a:ea typeface="Calibri"/>
                  <a:cs typeface="Calibri"/>
                  <a:sym typeface="Calibri"/>
                </a:rPr>
                <a:t>Personal agency</a:t>
              </a:r>
              <a:endParaRPr sz="1350" kern="0" dirty="0">
                <a:solidFill>
                  <a:srgbClr val="FFFFFF"/>
                </a:solidFill>
                <a:latin typeface="Calibri"/>
                <a:ea typeface="Calibri"/>
                <a:cs typeface="Calibri"/>
                <a:sym typeface="Calibri"/>
              </a:endParaRPr>
            </a:p>
            <a:p>
              <a:pPr defTabSz="532366"/>
              <a:r>
                <a:rPr lang="en-US" sz="1350" kern="0" dirty="0">
                  <a:solidFill>
                    <a:srgbClr val="FFFFFF"/>
                  </a:solidFill>
                  <a:latin typeface="Calibri"/>
                  <a:ea typeface="Calibri"/>
                  <a:cs typeface="Calibri"/>
                  <a:sym typeface="Calibri"/>
                </a:rPr>
                <a:t>Social</a:t>
              </a:r>
            </a:p>
            <a:p>
              <a:pPr marL="99817" indent="-96119" defTabSz="532366">
                <a:buClr>
                  <a:srgbClr val="FFFFFF"/>
                </a:buClr>
                <a:buSzPct val="100000"/>
                <a:buFont typeface="Calibri"/>
                <a:buChar char="•"/>
              </a:pPr>
              <a:r>
                <a:rPr lang="en-US" sz="1350" kern="0" dirty="0">
                  <a:solidFill>
                    <a:srgbClr val="FFFFFF"/>
                  </a:solidFill>
                  <a:latin typeface="Calibri"/>
                  <a:ea typeface="Calibri"/>
                  <a:cs typeface="Calibri"/>
                  <a:sym typeface="Calibri"/>
                </a:rPr>
                <a:t>Family life</a:t>
              </a:r>
            </a:p>
            <a:p>
              <a:pPr marL="99817" indent="-96119" defTabSz="532366">
                <a:buClr>
                  <a:srgbClr val="FFFFFF"/>
                </a:buClr>
                <a:buSzPct val="100000"/>
                <a:buFont typeface="Calibri"/>
                <a:buChar char="•"/>
              </a:pPr>
              <a:r>
                <a:rPr lang="en-US" sz="1350" kern="0" dirty="0">
                  <a:solidFill>
                    <a:srgbClr val="FFFFFF"/>
                  </a:solidFill>
                  <a:latin typeface="Calibri"/>
                  <a:ea typeface="Calibri"/>
                  <a:cs typeface="Calibri"/>
                  <a:sym typeface="Calibri"/>
                </a:rPr>
                <a:t>Health</a:t>
              </a:r>
            </a:p>
            <a:p>
              <a:pPr marL="99817" indent="-96119" defTabSz="532366">
                <a:buClr>
                  <a:srgbClr val="FFFFFF"/>
                </a:buClr>
                <a:buSzPct val="100000"/>
                <a:buFont typeface="Calibri"/>
                <a:buChar char="•"/>
              </a:pPr>
              <a:r>
                <a:rPr lang="en-US" sz="1350" kern="0" dirty="0">
                  <a:solidFill>
                    <a:srgbClr val="FFFFFF"/>
                  </a:solidFill>
                  <a:latin typeface="Calibri"/>
                  <a:ea typeface="Calibri"/>
                  <a:cs typeface="Calibri"/>
                  <a:sym typeface="Calibri"/>
                </a:rPr>
                <a:t>Education</a:t>
              </a:r>
            </a:p>
            <a:p>
              <a:pPr marL="99817" indent="-96119" defTabSz="532366">
                <a:buClr>
                  <a:srgbClr val="FFFFFF"/>
                </a:buClr>
                <a:buSzPct val="100000"/>
                <a:buFont typeface="Calibri"/>
                <a:buChar char="•"/>
              </a:pPr>
              <a:r>
                <a:rPr lang="en-US" sz="1350" kern="0" dirty="0">
                  <a:solidFill>
                    <a:srgbClr val="FFFFFF"/>
                  </a:solidFill>
                  <a:latin typeface="Calibri"/>
                  <a:ea typeface="Calibri"/>
                  <a:cs typeface="Calibri"/>
                  <a:sym typeface="Calibri"/>
                </a:rPr>
                <a:t>Social support &amp; networks</a:t>
              </a:r>
            </a:p>
          </p:txBody>
        </p:sp>
        <p:sp>
          <p:nvSpPr>
            <p:cNvPr id="186" name="Shape 145">
              <a:extLst>
                <a:ext uri="{FF2B5EF4-FFF2-40B4-BE49-F238E27FC236}">
                  <a16:creationId xmlns:a16="http://schemas.microsoft.com/office/drawing/2014/main" id="{5A6714B1-B6C6-F148-BF32-A490B25CB05B}"/>
                </a:ext>
              </a:extLst>
            </p:cNvPr>
            <p:cNvSpPr txBox="1"/>
            <p:nvPr/>
          </p:nvSpPr>
          <p:spPr>
            <a:xfrm>
              <a:off x="9581996" y="1285777"/>
              <a:ext cx="1032105" cy="331200"/>
            </a:xfrm>
            <a:prstGeom prst="rect">
              <a:avLst/>
            </a:prstGeom>
            <a:solidFill>
              <a:srgbClr val="7030A0"/>
            </a:solidFill>
            <a:ln w="9525" cap="flat" cmpd="sng">
              <a:solidFill>
                <a:srgbClr val="77216F"/>
              </a:solidFill>
              <a:prstDash val="solid"/>
              <a:round/>
              <a:headEnd type="none" w="med" len="med"/>
              <a:tailEnd type="none" w="med" len="med"/>
            </a:ln>
          </p:spPr>
          <p:txBody>
            <a:bodyPr lIns="46673" tIns="46673" rIns="46673" bIns="46673"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532366">
                <a:buSzPct val="25000"/>
              </a:pPr>
              <a:r>
                <a:rPr lang="en-US" sz="1350" b="1" kern="0" dirty="0">
                  <a:solidFill>
                    <a:srgbClr val="FFFFFF"/>
                  </a:solidFill>
                  <a:latin typeface="Calibri"/>
                  <a:ea typeface="Calibri"/>
                  <a:cs typeface="Calibri"/>
                  <a:sym typeface="Calibri"/>
                </a:rPr>
                <a:t>OUTCOME</a:t>
              </a:r>
            </a:p>
          </p:txBody>
        </p:sp>
        <p:cxnSp>
          <p:nvCxnSpPr>
            <p:cNvPr id="187" name="Shape 161">
              <a:extLst>
                <a:ext uri="{FF2B5EF4-FFF2-40B4-BE49-F238E27FC236}">
                  <a16:creationId xmlns:a16="http://schemas.microsoft.com/office/drawing/2014/main" id="{3646CCDB-3B03-0645-BFE3-4B3EE5C38FAA}"/>
                </a:ext>
              </a:extLst>
            </p:cNvPr>
            <p:cNvCxnSpPr/>
            <p:nvPr/>
          </p:nvCxnSpPr>
          <p:spPr>
            <a:xfrm rot="10800000" flipH="1">
              <a:off x="8957388" y="1555047"/>
              <a:ext cx="4776" cy="3824550"/>
            </a:xfrm>
            <a:prstGeom prst="straightConnector1">
              <a:avLst/>
            </a:prstGeom>
            <a:solidFill>
              <a:schemeClr val="accent2"/>
            </a:solidFill>
            <a:ln w="38100" cap="flat" cmpd="sng">
              <a:solidFill>
                <a:srgbClr val="00B0F0"/>
              </a:solidFill>
              <a:prstDash val="solid"/>
              <a:round/>
              <a:headEnd type="triangle" w="lg" len="lg"/>
              <a:tailEnd type="oval" w="lg" len="lg"/>
            </a:ln>
          </p:spPr>
        </p:cxnSp>
        <p:sp>
          <p:nvSpPr>
            <p:cNvPr id="188" name="Shape 162">
              <a:extLst>
                <a:ext uri="{FF2B5EF4-FFF2-40B4-BE49-F238E27FC236}">
                  <a16:creationId xmlns:a16="http://schemas.microsoft.com/office/drawing/2014/main" id="{05DF13F7-7781-4F47-A482-56CC4012FB35}"/>
                </a:ext>
              </a:extLst>
            </p:cNvPr>
            <p:cNvSpPr txBox="1"/>
            <p:nvPr/>
          </p:nvSpPr>
          <p:spPr>
            <a:xfrm>
              <a:off x="8345575" y="1281391"/>
              <a:ext cx="1174909" cy="339975"/>
            </a:xfrm>
            <a:prstGeom prst="rect">
              <a:avLst/>
            </a:prstGeom>
            <a:solidFill>
              <a:srgbClr val="00B0F0"/>
            </a:solidFill>
            <a:ln>
              <a:noFill/>
            </a:ln>
          </p:spPr>
          <p:txBody>
            <a:bodyPr lIns="46673" tIns="46673" rIns="46673" bIns="46673"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532366">
                <a:buSzPct val="25000"/>
              </a:pPr>
              <a:r>
                <a:rPr lang="en-US" sz="1350" b="1" kern="0" dirty="0">
                  <a:solidFill>
                    <a:srgbClr val="FFFFFF"/>
                  </a:solidFill>
                  <a:latin typeface="Calibri"/>
                  <a:ea typeface="Calibri"/>
                  <a:cs typeface="Calibri"/>
                  <a:sym typeface="Calibri"/>
                </a:rPr>
                <a:t>LEVEL OF MARGINALISATION</a:t>
              </a:r>
            </a:p>
          </p:txBody>
        </p:sp>
        <p:cxnSp>
          <p:nvCxnSpPr>
            <p:cNvPr id="189" name="Shape 163">
              <a:extLst>
                <a:ext uri="{FF2B5EF4-FFF2-40B4-BE49-F238E27FC236}">
                  <a16:creationId xmlns:a16="http://schemas.microsoft.com/office/drawing/2014/main" id="{0241C9B3-9555-EB4E-B731-A11B7D96C308}"/>
                </a:ext>
              </a:extLst>
            </p:cNvPr>
            <p:cNvCxnSpPr/>
            <p:nvPr/>
          </p:nvCxnSpPr>
          <p:spPr>
            <a:xfrm rot="10800000">
              <a:off x="8907837" y="2435573"/>
              <a:ext cx="103879" cy="0"/>
            </a:xfrm>
            <a:prstGeom prst="straightConnector1">
              <a:avLst/>
            </a:prstGeom>
            <a:solidFill>
              <a:schemeClr val="accent2"/>
            </a:solidFill>
            <a:ln w="9525" cap="flat" cmpd="sng">
              <a:noFill/>
              <a:prstDash val="solid"/>
              <a:round/>
              <a:headEnd type="none" w="lg" len="lg"/>
              <a:tailEnd type="none" w="lg" len="lg"/>
            </a:ln>
          </p:spPr>
        </p:cxnSp>
        <p:cxnSp>
          <p:nvCxnSpPr>
            <p:cNvPr id="190" name="Shape 164">
              <a:extLst>
                <a:ext uri="{FF2B5EF4-FFF2-40B4-BE49-F238E27FC236}">
                  <a16:creationId xmlns:a16="http://schemas.microsoft.com/office/drawing/2014/main" id="{B15A1029-268C-1E45-A5BA-C9692A0FACEC}"/>
                </a:ext>
              </a:extLst>
            </p:cNvPr>
            <p:cNvCxnSpPr/>
            <p:nvPr/>
          </p:nvCxnSpPr>
          <p:spPr>
            <a:xfrm rot="10800000">
              <a:off x="8907837" y="2777307"/>
              <a:ext cx="103879" cy="0"/>
            </a:xfrm>
            <a:prstGeom prst="straightConnector1">
              <a:avLst/>
            </a:prstGeom>
            <a:solidFill>
              <a:schemeClr val="accent2"/>
            </a:solidFill>
            <a:ln w="9525" cap="flat" cmpd="sng">
              <a:noFill/>
              <a:prstDash val="solid"/>
              <a:round/>
              <a:headEnd type="none" w="lg" len="lg"/>
              <a:tailEnd type="none" w="lg" len="lg"/>
            </a:ln>
          </p:spPr>
        </p:cxnSp>
        <p:cxnSp>
          <p:nvCxnSpPr>
            <p:cNvPr id="191" name="Shape 165">
              <a:extLst>
                <a:ext uri="{FF2B5EF4-FFF2-40B4-BE49-F238E27FC236}">
                  <a16:creationId xmlns:a16="http://schemas.microsoft.com/office/drawing/2014/main" id="{C5818416-AFD6-224B-8991-112ABDC66799}"/>
                </a:ext>
              </a:extLst>
            </p:cNvPr>
            <p:cNvCxnSpPr/>
            <p:nvPr/>
          </p:nvCxnSpPr>
          <p:spPr>
            <a:xfrm rot="10800000">
              <a:off x="8907837" y="3119041"/>
              <a:ext cx="103879" cy="0"/>
            </a:xfrm>
            <a:prstGeom prst="straightConnector1">
              <a:avLst/>
            </a:prstGeom>
            <a:solidFill>
              <a:schemeClr val="accent2"/>
            </a:solidFill>
            <a:ln w="9525" cap="flat" cmpd="sng">
              <a:noFill/>
              <a:prstDash val="solid"/>
              <a:round/>
              <a:headEnd type="none" w="lg" len="lg"/>
              <a:tailEnd type="none" w="lg" len="lg"/>
            </a:ln>
          </p:spPr>
        </p:cxnSp>
        <p:cxnSp>
          <p:nvCxnSpPr>
            <p:cNvPr id="192" name="Shape 166">
              <a:extLst>
                <a:ext uri="{FF2B5EF4-FFF2-40B4-BE49-F238E27FC236}">
                  <a16:creationId xmlns:a16="http://schemas.microsoft.com/office/drawing/2014/main" id="{E7328CA2-3619-AE48-AF75-D523733FC1C5}"/>
                </a:ext>
              </a:extLst>
            </p:cNvPr>
            <p:cNvCxnSpPr/>
            <p:nvPr/>
          </p:nvCxnSpPr>
          <p:spPr>
            <a:xfrm rot="10800000">
              <a:off x="8907837" y="3460775"/>
              <a:ext cx="103879" cy="0"/>
            </a:xfrm>
            <a:prstGeom prst="straightConnector1">
              <a:avLst/>
            </a:prstGeom>
            <a:solidFill>
              <a:schemeClr val="accent2"/>
            </a:solidFill>
            <a:ln w="9525" cap="flat" cmpd="sng">
              <a:noFill/>
              <a:prstDash val="solid"/>
              <a:round/>
              <a:headEnd type="none" w="lg" len="lg"/>
              <a:tailEnd type="none" w="lg" len="lg"/>
            </a:ln>
          </p:spPr>
        </p:cxnSp>
        <p:cxnSp>
          <p:nvCxnSpPr>
            <p:cNvPr id="193" name="Shape 167">
              <a:extLst>
                <a:ext uri="{FF2B5EF4-FFF2-40B4-BE49-F238E27FC236}">
                  <a16:creationId xmlns:a16="http://schemas.microsoft.com/office/drawing/2014/main" id="{AB822B5B-F9C2-1341-8847-3A2C40C5C7E5}"/>
                </a:ext>
              </a:extLst>
            </p:cNvPr>
            <p:cNvCxnSpPr/>
            <p:nvPr/>
          </p:nvCxnSpPr>
          <p:spPr>
            <a:xfrm rot="10800000">
              <a:off x="8907837" y="3802508"/>
              <a:ext cx="103879" cy="0"/>
            </a:xfrm>
            <a:prstGeom prst="straightConnector1">
              <a:avLst/>
            </a:prstGeom>
            <a:solidFill>
              <a:schemeClr val="accent2"/>
            </a:solidFill>
            <a:ln w="9525" cap="flat" cmpd="sng">
              <a:noFill/>
              <a:prstDash val="solid"/>
              <a:round/>
              <a:headEnd type="none" w="lg" len="lg"/>
              <a:tailEnd type="none" w="lg" len="lg"/>
            </a:ln>
          </p:spPr>
        </p:cxnSp>
        <p:cxnSp>
          <p:nvCxnSpPr>
            <p:cNvPr id="194" name="Shape 168">
              <a:extLst>
                <a:ext uri="{FF2B5EF4-FFF2-40B4-BE49-F238E27FC236}">
                  <a16:creationId xmlns:a16="http://schemas.microsoft.com/office/drawing/2014/main" id="{5FA897F7-E5F5-B641-8267-40967DA877E7}"/>
                </a:ext>
              </a:extLst>
            </p:cNvPr>
            <p:cNvCxnSpPr/>
            <p:nvPr/>
          </p:nvCxnSpPr>
          <p:spPr>
            <a:xfrm rot="10800000">
              <a:off x="8907837" y="4485976"/>
              <a:ext cx="103879" cy="0"/>
            </a:xfrm>
            <a:prstGeom prst="straightConnector1">
              <a:avLst/>
            </a:prstGeom>
            <a:solidFill>
              <a:schemeClr val="accent2"/>
            </a:solidFill>
            <a:ln w="9525" cap="flat" cmpd="sng">
              <a:noFill/>
              <a:prstDash val="solid"/>
              <a:round/>
              <a:headEnd type="none" w="lg" len="lg"/>
              <a:tailEnd type="none" w="lg" len="lg"/>
            </a:ln>
          </p:spPr>
        </p:cxnSp>
        <p:cxnSp>
          <p:nvCxnSpPr>
            <p:cNvPr id="195" name="Shape 169">
              <a:extLst>
                <a:ext uri="{FF2B5EF4-FFF2-40B4-BE49-F238E27FC236}">
                  <a16:creationId xmlns:a16="http://schemas.microsoft.com/office/drawing/2014/main" id="{C771A4DF-945D-8B4D-9F44-C4C2EF78AC13}"/>
                </a:ext>
              </a:extLst>
            </p:cNvPr>
            <p:cNvCxnSpPr/>
            <p:nvPr/>
          </p:nvCxnSpPr>
          <p:spPr>
            <a:xfrm rot="10800000">
              <a:off x="8907837" y="4827710"/>
              <a:ext cx="103879" cy="0"/>
            </a:xfrm>
            <a:prstGeom prst="straightConnector1">
              <a:avLst/>
            </a:prstGeom>
            <a:solidFill>
              <a:schemeClr val="accent2"/>
            </a:solidFill>
            <a:ln w="9525" cap="flat" cmpd="sng">
              <a:noFill/>
              <a:prstDash val="solid"/>
              <a:round/>
              <a:headEnd type="none" w="lg" len="lg"/>
              <a:tailEnd type="none" w="lg" len="lg"/>
            </a:ln>
          </p:spPr>
        </p:cxnSp>
        <p:cxnSp>
          <p:nvCxnSpPr>
            <p:cNvPr id="196" name="Shape 170">
              <a:extLst>
                <a:ext uri="{FF2B5EF4-FFF2-40B4-BE49-F238E27FC236}">
                  <a16:creationId xmlns:a16="http://schemas.microsoft.com/office/drawing/2014/main" id="{8E12C421-214B-524A-B006-B29E6E61C465}"/>
                </a:ext>
              </a:extLst>
            </p:cNvPr>
            <p:cNvCxnSpPr/>
            <p:nvPr/>
          </p:nvCxnSpPr>
          <p:spPr>
            <a:xfrm rot="10800000">
              <a:off x="8907837" y="4144242"/>
              <a:ext cx="103879" cy="0"/>
            </a:xfrm>
            <a:prstGeom prst="straightConnector1">
              <a:avLst/>
            </a:prstGeom>
            <a:solidFill>
              <a:schemeClr val="accent2"/>
            </a:solidFill>
            <a:ln w="9525" cap="flat" cmpd="sng">
              <a:noFill/>
              <a:prstDash val="solid"/>
              <a:round/>
              <a:headEnd type="none" w="lg" len="lg"/>
              <a:tailEnd type="none" w="lg" len="lg"/>
            </a:ln>
          </p:spPr>
        </p:cxnSp>
        <p:pic>
          <p:nvPicPr>
            <p:cNvPr id="197" name="Graphic 87" descr="Business Growth">
              <a:extLst>
                <a:ext uri="{FF2B5EF4-FFF2-40B4-BE49-F238E27FC236}">
                  <a16:creationId xmlns:a16="http://schemas.microsoft.com/office/drawing/2014/main" id="{E4B74688-89EA-B848-AAF4-9F7BF7678F1B}"/>
                </a:ext>
              </a:extLst>
            </p:cNvPr>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9743036" y="2642226"/>
              <a:ext cx="360001" cy="360000"/>
            </a:xfrm>
            <a:prstGeom prst="rect">
              <a:avLst/>
            </a:prstGeom>
          </p:spPr>
        </p:pic>
        <p:cxnSp>
          <p:nvCxnSpPr>
            <p:cNvPr id="198" name="Straight Connector 197">
              <a:extLst>
                <a:ext uri="{FF2B5EF4-FFF2-40B4-BE49-F238E27FC236}">
                  <a16:creationId xmlns:a16="http://schemas.microsoft.com/office/drawing/2014/main" id="{554A5ED9-14D1-BC45-A708-F5EDE9D47E82}"/>
                </a:ext>
              </a:extLst>
            </p:cNvPr>
            <p:cNvCxnSpPr>
              <a:cxnSpLocks/>
            </p:cNvCxnSpPr>
            <p:nvPr/>
          </p:nvCxnSpPr>
          <p:spPr>
            <a:xfrm>
              <a:off x="8875606" y="4649424"/>
              <a:ext cx="164830" cy="0"/>
            </a:xfrm>
            <a:prstGeom prst="line">
              <a:avLst/>
            </a:prstGeom>
            <a:solidFill>
              <a:schemeClr val="accent2"/>
            </a:solidFill>
            <a:ln w="158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9F4F7E3C-9F55-7E4F-AAFB-2317ABB7B850}"/>
                </a:ext>
              </a:extLst>
            </p:cNvPr>
            <p:cNvCxnSpPr>
              <a:cxnSpLocks/>
            </p:cNvCxnSpPr>
            <p:nvPr/>
          </p:nvCxnSpPr>
          <p:spPr>
            <a:xfrm>
              <a:off x="8874245" y="4971774"/>
              <a:ext cx="164830" cy="0"/>
            </a:xfrm>
            <a:prstGeom prst="line">
              <a:avLst/>
            </a:prstGeom>
            <a:solidFill>
              <a:schemeClr val="accent2"/>
            </a:solidFill>
            <a:ln w="158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80EC0A39-B70D-7B4D-9AA1-1B66EE99CB30}"/>
                </a:ext>
              </a:extLst>
            </p:cNvPr>
            <p:cNvCxnSpPr>
              <a:cxnSpLocks/>
            </p:cNvCxnSpPr>
            <p:nvPr/>
          </p:nvCxnSpPr>
          <p:spPr>
            <a:xfrm>
              <a:off x="8875606" y="4364313"/>
              <a:ext cx="164830" cy="0"/>
            </a:xfrm>
            <a:prstGeom prst="line">
              <a:avLst/>
            </a:prstGeom>
            <a:solidFill>
              <a:schemeClr val="accent2"/>
            </a:solidFill>
            <a:ln w="158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448C30C7-0961-8A46-B80C-AFF67AC93CDA}"/>
                </a:ext>
              </a:extLst>
            </p:cNvPr>
            <p:cNvCxnSpPr>
              <a:cxnSpLocks/>
            </p:cNvCxnSpPr>
            <p:nvPr/>
          </p:nvCxnSpPr>
          <p:spPr>
            <a:xfrm>
              <a:off x="8875606" y="4094616"/>
              <a:ext cx="164830" cy="0"/>
            </a:xfrm>
            <a:prstGeom prst="line">
              <a:avLst/>
            </a:prstGeom>
            <a:solidFill>
              <a:schemeClr val="accent2"/>
            </a:solidFill>
            <a:ln w="158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5F352BA3-A20D-344F-B411-B1F5B9CC4DD7}"/>
                </a:ext>
              </a:extLst>
            </p:cNvPr>
            <p:cNvCxnSpPr>
              <a:cxnSpLocks/>
            </p:cNvCxnSpPr>
            <p:nvPr/>
          </p:nvCxnSpPr>
          <p:spPr>
            <a:xfrm>
              <a:off x="8875606" y="3817211"/>
              <a:ext cx="164830" cy="0"/>
            </a:xfrm>
            <a:prstGeom prst="line">
              <a:avLst/>
            </a:prstGeom>
            <a:solidFill>
              <a:schemeClr val="accent2"/>
            </a:solidFill>
            <a:ln w="158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D6BE39F0-5E23-7A46-9168-81C11D711226}"/>
                </a:ext>
              </a:extLst>
            </p:cNvPr>
            <p:cNvCxnSpPr>
              <a:cxnSpLocks/>
            </p:cNvCxnSpPr>
            <p:nvPr/>
          </p:nvCxnSpPr>
          <p:spPr>
            <a:xfrm>
              <a:off x="8875606" y="3555224"/>
              <a:ext cx="164830" cy="0"/>
            </a:xfrm>
            <a:prstGeom prst="line">
              <a:avLst/>
            </a:prstGeom>
            <a:solidFill>
              <a:schemeClr val="accent2"/>
            </a:solidFill>
            <a:ln w="158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7AF3ACE3-66E6-694F-8BCC-413158A8781A}"/>
                </a:ext>
              </a:extLst>
            </p:cNvPr>
            <p:cNvCxnSpPr>
              <a:cxnSpLocks/>
            </p:cNvCxnSpPr>
            <p:nvPr/>
          </p:nvCxnSpPr>
          <p:spPr>
            <a:xfrm>
              <a:off x="8875606" y="3293229"/>
              <a:ext cx="164830" cy="0"/>
            </a:xfrm>
            <a:prstGeom prst="line">
              <a:avLst/>
            </a:prstGeom>
            <a:solidFill>
              <a:schemeClr val="accent2"/>
            </a:solidFill>
            <a:ln w="158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2FBB7F36-7716-1341-AF1D-399D8C321AD4}"/>
                </a:ext>
              </a:extLst>
            </p:cNvPr>
            <p:cNvCxnSpPr>
              <a:cxnSpLocks/>
            </p:cNvCxnSpPr>
            <p:nvPr/>
          </p:nvCxnSpPr>
          <p:spPr>
            <a:xfrm>
              <a:off x="8875606" y="2538079"/>
              <a:ext cx="164830" cy="0"/>
            </a:xfrm>
            <a:prstGeom prst="line">
              <a:avLst/>
            </a:prstGeom>
            <a:solidFill>
              <a:schemeClr val="accent2"/>
            </a:solidFill>
            <a:ln w="158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C1AA9FB4-7B7A-1E42-B02A-AFA9EE399C90}"/>
                </a:ext>
              </a:extLst>
            </p:cNvPr>
            <p:cNvCxnSpPr>
              <a:cxnSpLocks/>
            </p:cNvCxnSpPr>
            <p:nvPr/>
          </p:nvCxnSpPr>
          <p:spPr>
            <a:xfrm>
              <a:off x="8882423" y="2999129"/>
              <a:ext cx="164830" cy="0"/>
            </a:xfrm>
            <a:prstGeom prst="line">
              <a:avLst/>
            </a:prstGeom>
            <a:solidFill>
              <a:schemeClr val="accent2"/>
            </a:solidFill>
            <a:ln w="158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2308BA13-0A9B-7547-9A74-29045DC0B787}"/>
                </a:ext>
              </a:extLst>
            </p:cNvPr>
            <p:cNvCxnSpPr>
              <a:cxnSpLocks/>
            </p:cNvCxnSpPr>
            <p:nvPr/>
          </p:nvCxnSpPr>
          <p:spPr>
            <a:xfrm>
              <a:off x="8872884" y="2758970"/>
              <a:ext cx="164830" cy="0"/>
            </a:xfrm>
            <a:prstGeom prst="line">
              <a:avLst/>
            </a:prstGeom>
            <a:solidFill>
              <a:schemeClr val="accent2"/>
            </a:solidFill>
            <a:ln w="15875">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208" name="Group 207">
              <a:extLst>
                <a:ext uri="{FF2B5EF4-FFF2-40B4-BE49-F238E27FC236}">
                  <a16:creationId xmlns:a16="http://schemas.microsoft.com/office/drawing/2014/main" id="{879CF650-0A34-C844-AFE1-288E2D533389}"/>
                </a:ext>
              </a:extLst>
            </p:cNvPr>
            <p:cNvGrpSpPr/>
            <p:nvPr/>
          </p:nvGrpSpPr>
          <p:grpSpPr>
            <a:xfrm>
              <a:off x="3683098" y="5009206"/>
              <a:ext cx="6376183" cy="802479"/>
              <a:chOff x="2309394" y="4827710"/>
              <a:chExt cx="6007647" cy="802479"/>
            </a:xfrm>
            <a:solidFill>
              <a:schemeClr val="accent2"/>
            </a:solidFill>
          </p:grpSpPr>
          <p:grpSp>
            <p:nvGrpSpPr>
              <p:cNvPr id="215" name="Group 214">
                <a:extLst>
                  <a:ext uri="{FF2B5EF4-FFF2-40B4-BE49-F238E27FC236}">
                    <a16:creationId xmlns:a16="http://schemas.microsoft.com/office/drawing/2014/main" id="{DFDB30CF-3416-B547-87F8-9AB6EEF099BC}"/>
                  </a:ext>
                </a:extLst>
              </p:cNvPr>
              <p:cNvGrpSpPr/>
              <p:nvPr/>
            </p:nvGrpSpPr>
            <p:grpSpPr>
              <a:xfrm>
                <a:off x="2309394" y="5342027"/>
                <a:ext cx="6007647" cy="288162"/>
                <a:chOff x="2309394" y="5342027"/>
                <a:chExt cx="6007647" cy="288162"/>
              </a:xfrm>
              <a:grpFill/>
            </p:grpSpPr>
            <p:cxnSp>
              <p:nvCxnSpPr>
                <p:cNvPr id="217" name="Shape 148">
                  <a:extLst>
                    <a:ext uri="{FF2B5EF4-FFF2-40B4-BE49-F238E27FC236}">
                      <a16:creationId xmlns:a16="http://schemas.microsoft.com/office/drawing/2014/main" id="{52A093C1-6AD4-0C46-AB00-E837656C5C30}"/>
                    </a:ext>
                  </a:extLst>
                </p:cNvPr>
                <p:cNvCxnSpPr>
                  <a:cxnSpLocks/>
                </p:cNvCxnSpPr>
                <p:nvPr/>
              </p:nvCxnSpPr>
              <p:spPr>
                <a:xfrm rot="10800000" flipV="1">
                  <a:off x="2309395" y="5627502"/>
                  <a:ext cx="6007646" cy="2687"/>
                </a:xfrm>
                <a:prstGeom prst="bentConnector3">
                  <a:avLst>
                    <a:gd name="adj1" fmla="val 50000"/>
                  </a:avLst>
                </a:prstGeom>
                <a:grpFill/>
                <a:ln w="25400">
                  <a:prstDash val="dash"/>
                  <a:headEnd type="none" w="lg" len="lg"/>
                  <a:tailEnd type="none" w="lg" len="lg"/>
                </a:ln>
              </p:spPr>
              <p:style>
                <a:lnRef idx="1">
                  <a:schemeClr val="dk1"/>
                </a:lnRef>
                <a:fillRef idx="0">
                  <a:schemeClr val="dk1"/>
                </a:fillRef>
                <a:effectRef idx="0">
                  <a:schemeClr val="dk1"/>
                </a:effectRef>
                <a:fontRef idx="minor">
                  <a:schemeClr val="tx1"/>
                </a:fontRef>
              </p:style>
            </p:cxnSp>
            <p:pic>
              <p:nvPicPr>
                <p:cNvPr id="218" name="table">
                  <a:extLst>
                    <a:ext uri="{FF2B5EF4-FFF2-40B4-BE49-F238E27FC236}">
                      <a16:creationId xmlns:a16="http://schemas.microsoft.com/office/drawing/2014/main" id="{EF6CB3B0-D547-4BBD-A344-D106406F7244}"/>
                    </a:ext>
                  </a:extLst>
                </p:cNvPr>
                <p:cNvPicPr>
                  <a:picLocks noChangeAspect="1"/>
                </p:cNvPicPr>
                <p:nvPr/>
              </p:nvPicPr>
              <p:blipFill>
                <a:blip r:embed="rId21"/>
                <a:stretch>
                  <a:fillRect/>
                </a:stretch>
              </p:blipFill>
              <p:spPr>
                <a:xfrm>
                  <a:off x="4293597" y="5342027"/>
                  <a:ext cx="1640380" cy="285475"/>
                </a:xfrm>
                <a:prstGeom prst="rect">
                  <a:avLst/>
                </a:prstGeom>
              </p:spPr>
            </p:pic>
            <p:cxnSp>
              <p:nvCxnSpPr>
                <p:cNvPr id="219" name="Straight Arrow Connector 218">
                  <a:extLst>
                    <a:ext uri="{FF2B5EF4-FFF2-40B4-BE49-F238E27FC236}">
                      <a16:creationId xmlns:a16="http://schemas.microsoft.com/office/drawing/2014/main" id="{460A8AF5-FC76-A640-94EF-94D9196E45AC}"/>
                    </a:ext>
                  </a:extLst>
                </p:cNvPr>
                <p:cNvCxnSpPr>
                  <a:cxnSpLocks/>
                </p:cNvCxnSpPr>
                <p:nvPr/>
              </p:nvCxnSpPr>
              <p:spPr>
                <a:xfrm flipV="1">
                  <a:off x="2309394" y="5417520"/>
                  <a:ext cx="0" cy="209983"/>
                </a:xfrm>
                <a:prstGeom prst="straightConnector1">
                  <a:avLst/>
                </a:prstGeom>
                <a:grpFill/>
                <a:ln w="31750">
                  <a:solidFill>
                    <a:srgbClr val="00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16" name="Straight Connector 215">
                <a:extLst>
                  <a:ext uri="{FF2B5EF4-FFF2-40B4-BE49-F238E27FC236}">
                    <a16:creationId xmlns:a16="http://schemas.microsoft.com/office/drawing/2014/main" id="{D548E1DD-79DB-E847-8E2D-4B9630ACFB98}"/>
                  </a:ext>
                </a:extLst>
              </p:cNvPr>
              <p:cNvCxnSpPr>
                <a:cxnSpLocks/>
              </p:cNvCxnSpPr>
              <p:nvPr/>
            </p:nvCxnSpPr>
            <p:spPr>
              <a:xfrm flipV="1">
                <a:off x="8306206" y="4827710"/>
                <a:ext cx="0" cy="799793"/>
              </a:xfrm>
              <a:prstGeom prst="line">
                <a:avLst/>
              </a:prstGeom>
              <a:grpFill/>
              <a:ln w="25400">
                <a:solidFill>
                  <a:srgbClr val="000000"/>
                </a:solidFill>
                <a:prstDash val="dash"/>
              </a:ln>
            </p:spPr>
            <p:style>
              <a:lnRef idx="1">
                <a:schemeClr val="accent1"/>
              </a:lnRef>
              <a:fillRef idx="0">
                <a:schemeClr val="accent1"/>
              </a:fillRef>
              <a:effectRef idx="0">
                <a:schemeClr val="accent1"/>
              </a:effectRef>
              <a:fontRef idx="minor">
                <a:schemeClr val="tx1"/>
              </a:fontRef>
            </p:style>
          </p:cxnSp>
        </p:grpSp>
        <p:cxnSp>
          <p:nvCxnSpPr>
            <p:cNvPr id="209" name="Shape 146">
              <a:extLst>
                <a:ext uri="{FF2B5EF4-FFF2-40B4-BE49-F238E27FC236}">
                  <a16:creationId xmlns:a16="http://schemas.microsoft.com/office/drawing/2014/main" id="{1271C6D4-3ED6-D24B-8BEE-CAC85C16A52C}"/>
                </a:ext>
              </a:extLst>
            </p:cNvPr>
            <p:cNvCxnSpPr/>
            <p:nvPr/>
          </p:nvCxnSpPr>
          <p:spPr>
            <a:xfrm rot="10800000" flipH="1">
              <a:off x="5168373" y="3708813"/>
              <a:ext cx="3358757" cy="14400"/>
            </a:xfrm>
            <a:prstGeom prst="straightConnector1">
              <a:avLst/>
            </a:prstGeom>
            <a:solidFill>
              <a:schemeClr val="accent2"/>
            </a:solidFill>
            <a:ln w="25400" cap="flat" cmpd="sng">
              <a:solidFill>
                <a:srgbClr val="000000"/>
              </a:solidFill>
              <a:prstDash val="solid"/>
              <a:round/>
              <a:headEnd type="triangle" w="lg" len="lg"/>
              <a:tailEnd type="triangle" w="lg" len="lg"/>
            </a:ln>
          </p:spPr>
        </p:cxnSp>
        <p:pic>
          <p:nvPicPr>
            <p:cNvPr id="210" name="table">
              <a:extLst>
                <a:ext uri="{FF2B5EF4-FFF2-40B4-BE49-F238E27FC236}">
                  <a16:creationId xmlns:a16="http://schemas.microsoft.com/office/drawing/2014/main" id="{4D1D4000-3F71-4DF6-BDEC-0BE1FD83D47F}"/>
                </a:ext>
              </a:extLst>
            </p:cNvPr>
            <p:cNvPicPr>
              <a:picLocks noChangeAspect="1"/>
            </p:cNvPicPr>
            <p:nvPr/>
          </p:nvPicPr>
          <p:blipFill>
            <a:blip r:embed="rId22"/>
            <a:stretch>
              <a:fillRect/>
            </a:stretch>
          </p:blipFill>
          <p:spPr>
            <a:xfrm>
              <a:off x="5887590" y="3573276"/>
              <a:ext cx="1856808" cy="285475"/>
            </a:xfrm>
            <a:prstGeom prst="rect">
              <a:avLst/>
            </a:prstGeom>
          </p:spPr>
        </p:pic>
        <p:sp>
          <p:nvSpPr>
            <p:cNvPr id="211" name="Shape 133">
              <a:extLst>
                <a:ext uri="{FF2B5EF4-FFF2-40B4-BE49-F238E27FC236}">
                  <a16:creationId xmlns:a16="http://schemas.microsoft.com/office/drawing/2014/main" id="{462912DE-A036-0A41-A57E-D50064538C01}"/>
                </a:ext>
              </a:extLst>
            </p:cNvPr>
            <p:cNvSpPr/>
            <p:nvPr/>
          </p:nvSpPr>
          <p:spPr>
            <a:xfrm>
              <a:off x="6123317" y="3869234"/>
              <a:ext cx="1260161" cy="1610915"/>
            </a:xfrm>
            <a:prstGeom prst="rect">
              <a:avLst/>
            </a:prstGeom>
            <a:solidFill>
              <a:schemeClr val="accent2"/>
            </a:solidFill>
            <a:ln w="28575" cap="flat" cmpd="sng">
              <a:noFill/>
              <a:prstDash val="solid"/>
              <a:round/>
              <a:headEnd type="none" w="med" len="med"/>
              <a:tailEnd type="none" w="med" len="med"/>
            </a:ln>
          </p:spPr>
          <p:txBody>
            <a:bodyPr lIns="46673" tIns="46673" rIns="46673" bIns="46673"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532366">
                <a:buClr>
                  <a:srgbClr val="FFFFFF"/>
                </a:buClr>
              </a:pPr>
              <a:r>
                <a:rPr lang="en-GB" sz="1350" b="1" kern="0" dirty="0">
                  <a:solidFill>
                    <a:srgbClr val="FFFFFF"/>
                  </a:solidFill>
                  <a:latin typeface="Calibri"/>
                  <a:ea typeface="Calibri"/>
                  <a:cs typeface="Calibri"/>
                  <a:sym typeface="Calibri"/>
                </a:rPr>
                <a:t>ENVIRONMENTAL</a:t>
              </a:r>
              <a:endParaRPr sz="1350" b="1" kern="0" dirty="0">
                <a:solidFill>
                  <a:srgbClr val="FFFFFF"/>
                </a:solidFill>
                <a:latin typeface="Calibri"/>
                <a:ea typeface="Calibri"/>
                <a:cs typeface="Calibri"/>
                <a:sym typeface="Calibri"/>
              </a:endParaRPr>
            </a:p>
            <a:p>
              <a:pPr marL="103514" lvl="1" indent="-99817" defTabSz="532366">
                <a:buClr>
                  <a:srgbClr val="FFFFFF"/>
                </a:buClr>
                <a:buSzPct val="100000"/>
                <a:buFont typeface="Arial" panose="020B0604020202020204" pitchFamily="34" charset="0"/>
                <a:buChar char="•"/>
              </a:pPr>
              <a:r>
                <a:rPr lang="en-US" sz="1350" kern="0" dirty="0">
                  <a:solidFill>
                    <a:srgbClr val="FFFFFF"/>
                  </a:solidFill>
                  <a:ea typeface="Calibri"/>
                  <a:cs typeface="Calibri"/>
                  <a:sym typeface="Calibri"/>
                </a:rPr>
                <a:t>Access to transport</a:t>
              </a:r>
            </a:p>
            <a:p>
              <a:pPr marL="103514" lvl="1" indent="-99817" defTabSz="532366">
                <a:buClr>
                  <a:srgbClr val="FFFFFF"/>
                </a:buClr>
                <a:buSzPct val="100000"/>
                <a:buFont typeface="Arial" panose="020B0604020202020204" pitchFamily="34" charset="0"/>
                <a:buChar char="•"/>
              </a:pPr>
              <a:r>
                <a:rPr lang="en-US" sz="1350" kern="0" dirty="0">
                  <a:solidFill>
                    <a:srgbClr val="FFFFFF"/>
                  </a:solidFill>
                  <a:latin typeface="Calibri"/>
                  <a:ea typeface="Calibri"/>
                  <a:cs typeface="Calibri"/>
                  <a:sym typeface="Calibri"/>
                </a:rPr>
                <a:t>Access to information</a:t>
              </a:r>
            </a:p>
            <a:p>
              <a:pPr marL="103514" lvl="1" indent="-99817" defTabSz="532366">
                <a:buClr>
                  <a:srgbClr val="FFFFFF"/>
                </a:buClr>
                <a:buSzPct val="100000"/>
                <a:buFont typeface="Arial" panose="020B0604020202020204" pitchFamily="34" charset="0"/>
                <a:buChar char="•"/>
              </a:pPr>
              <a:r>
                <a:rPr lang="en-US" sz="1350" kern="0" dirty="0">
                  <a:solidFill>
                    <a:srgbClr val="FFFFFF"/>
                  </a:solidFill>
                  <a:latin typeface="Calibri"/>
                  <a:ea typeface="Calibri"/>
                  <a:cs typeface="Calibri"/>
                  <a:sym typeface="Calibri"/>
                </a:rPr>
                <a:t>Access to workspaces and equipment</a:t>
              </a:r>
            </a:p>
            <a:p>
              <a:pPr marL="103514" lvl="1" indent="-99817" defTabSz="532366">
                <a:buClr>
                  <a:srgbClr val="FFFFFF"/>
                </a:buClr>
                <a:buSzPct val="100000"/>
                <a:buFont typeface="Arial" panose="020B0604020202020204" pitchFamily="34" charset="0"/>
                <a:buChar char="•"/>
              </a:pPr>
              <a:r>
                <a:rPr lang="en-US" sz="1350" kern="0" dirty="0">
                  <a:solidFill>
                    <a:srgbClr val="FFFFFF"/>
                  </a:solidFill>
                  <a:latin typeface="Calibri"/>
                  <a:ea typeface="Calibri"/>
                  <a:cs typeface="Calibri"/>
                  <a:sym typeface="Calibri"/>
                </a:rPr>
                <a:t>Access to finance</a:t>
              </a:r>
            </a:p>
          </p:txBody>
        </p:sp>
        <p:sp>
          <p:nvSpPr>
            <p:cNvPr id="212" name="Shape 134">
              <a:extLst>
                <a:ext uri="{FF2B5EF4-FFF2-40B4-BE49-F238E27FC236}">
                  <a16:creationId xmlns:a16="http://schemas.microsoft.com/office/drawing/2014/main" id="{A12298E4-F812-D94A-933F-B9B9EA022F1E}"/>
                </a:ext>
              </a:extLst>
            </p:cNvPr>
            <p:cNvSpPr/>
            <p:nvPr/>
          </p:nvSpPr>
          <p:spPr>
            <a:xfrm>
              <a:off x="7484953" y="3869234"/>
              <a:ext cx="1260161" cy="1611740"/>
            </a:xfrm>
            <a:prstGeom prst="rect">
              <a:avLst/>
            </a:prstGeom>
            <a:solidFill>
              <a:schemeClr val="accent2"/>
            </a:solidFill>
            <a:ln w="28575" cap="flat" cmpd="sng">
              <a:noFill/>
              <a:prstDash val="solid"/>
              <a:round/>
              <a:headEnd type="none" w="med" len="med"/>
              <a:tailEnd type="none" w="med" len="med"/>
            </a:ln>
          </p:spPr>
          <p:txBody>
            <a:bodyPr lIns="46673" tIns="46673" rIns="46673" bIns="46673"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532366">
                <a:buClr>
                  <a:srgbClr val="FFFFFF"/>
                </a:buClr>
              </a:pPr>
              <a:r>
                <a:rPr lang="en-US" sz="1350" b="1" kern="0" dirty="0">
                  <a:solidFill>
                    <a:srgbClr val="FFFFFF"/>
                  </a:solidFill>
                  <a:latin typeface="Calibri"/>
                  <a:ea typeface="Calibri"/>
                  <a:cs typeface="Calibri"/>
                  <a:sym typeface="Calibri"/>
                </a:rPr>
                <a:t>INSTITUTIONAL</a:t>
              </a:r>
              <a:endParaRPr sz="1350" b="1" kern="0" dirty="0">
                <a:solidFill>
                  <a:srgbClr val="FFFFFF"/>
                </a:solidFill>
                <a:latin typeface="Calibri"/>
                <a:ea typeface="Calibri"/>
                <a:cs typeface="Calibri"/>
                <a:sym typeface="Calibri"/>
              </a:endParaRPr>
            </a:p>
            <a:p>
              <a:pPr marL="103514" indent="-99817" defTabSz="532366">
                <a:buClr>
                  <a:srgbClr val="FFFFFF"/>
                </a:buClr>
                <a:buSzPct val="100000"/>
                <a:buFont typeface="Arial" panose="020B0604020202020204" pitchFamily="34" charset="0"/>
                <a:buChar char="•"/>
              </a:pPr>
              <a:r>
                <a:rPr lang="en-US" sz="1350" kern="0" dirty="0">
                  <a:solidFill>
                    <a:srgbClr val="FFFFFF"/>
                  </a:solidFill>
                  <a:latin typeface="Calibri"/>
                  <a:ea typeface="Calibri"/>
                  <a:cs typeface="Calibri"/>
                  <a:sym typeface="Calibri"/>
                </a:rPr>
                <a:t>Lack of inclusive education and training</a:t>
              </a:r>
            </a:p>
            <a:p>
              <a:pPr marL="103514" indent="-99817" defTabSz="532366">
                <a:buClr>
                  <a:srgbClr val="FFFFFF"/>
                </a:buClr>
                <a:buSzPct val="100000"/>
                <a:buFont typeface="Arial" panose="020B0604020202020204" pitchFamily="34" charset="0"/>
                <a:buChar char="•"/>
              </a:pPr>
              <a:r>
                <a:rPr lang="en-US" sz="1350" kern="0" dirty="0">
                  <a:solidFill>
                    <a:srgbClr val="FFFFFF"/>
                  </a:solidFill>
                  <a:latin typeface="Calibri"/>
                  <a:ea typeface="Calibri"/>
                  <a:cs typeface="Calibri"/>
                  <a:sym typeface="Calibri"/>
                </a:rPr>
                <a:t>Lack or ineffective anti-discrimination legislation</a:t>
              </a:r>
            </a:p>
            <a:p>
              <a:pPr marL="103514" indent="-99817" defTabSz="532366">
                <a:buClr>
                  <a:srgbClr val="FFFFFF"/>
                </a:buClr>
                <a:buSzPct val="100000"/>
                <a:buFont typeface="Arial" panose="020B0604020202020204" pitchFamily="34" charset="0"/>
                <a:buChar char="•"/>
              </a:pPr>
              <a:r>
                <a:rPr lang="en-US" sz="1350" kern="0" dirty="0">
                  <a:solidFill>
                    <a:srgbClr val="FFFFFF"/>
                  </a:solidFill>
                  <a:latin typeface="Calibri"/>
                  <a:ea typeface="Calibri"/>
                  <a:cs typeface="Calibri"/>
                  <a:sym typeface="Calibri"/>
                </a:rPr>
                <a:t>Limited knowledge / confidence amongst employers and providers on inclusive practice</a:t>
              </a:r>
            </a:p>
            <a:p>
              <a:pPr marL="103514" indent="-99817" defTabSz="532366">
                <a:buClr>
                  <a:srgbClr val="FFFFFF"/>
                </a:buClr>
                <a:buSzPct val="100000"/>
                <a:buFont typeface="Arial" panose="020B0604020202020204" pitchFamily="34" charset="0"/>
                <a:buChar char="•"/>
              </a:pPr>
              <a:r>
                <a:rPr lang="en-US" sz="1350" kern="0" dirty="0">
                  <a:solidFill>
                    <a:srgbClr val="FFFFFF"/>
                  </a:solidFill>
                  <a:latin typeface="Calibri"/>
                  <a:ea typeface="Calibri"/>
                  <a:cs typeface="Calibri"/>
                  <a:sym typeface="Calibri"/>
                </a:rPr>
                <a:t>Poor HR policies</a:t>
              </a:r>
            </a:p>
            <a:p>
              <a:pPr marL="103514" indent="-99817" defTabSz="532366">
                <a:buClr>
                  <a:srgbClr val="FFFFFF"/>
                </a:buClr>
                <a:buSzPct val="100000"/>
                <a:buFont typeface="Arial" panose="020B0604020202020204" pitchFamily="34" charset="0"/>
                <a:buChar char="•"/>
              </a:pPr>
              <a:endParaRPr lang="en-US" sz="1350" kern="0" dirty="0">
                <a:solidFill>
                  <a:srgbClr val="FFFFFF"/>
                </a:solidFill>
                <a:latin typeface="Calibri"/>
                <a:ea typeface="Calibri"/>
                <a:cs typeface="Calibri"/>
                <a:sym typeface="Calibri"/>
              </a:endParaRPr>
            </a:p>
          </p:txBody>
        </p:sp>
        <p:sp>
          <p:nvSpPr>
            <p:cNvPr id="213" name="Shape 132">
              <a:extLst>
                <a:ext uri="{FF2B5EF4-FFF2-40B4-BE49-F238E27FC236}">
                  <a16:creationId xmlns:a16="http://schemas.microsoft.com/office/drawing/2014/main" id="{7AC2B2A9-14F3-2943-A170-58BEF1922CCE}"/>
                </a:ext>
              </a:extLst>
            </p:cNvPr>
            <p:cNvSpPr/>
            <p:nvPr/>
          </p:nvSpPr>
          <p:spPr>
            <a:xfrm>
              <a:off x="4761624" y="3869234"/>
              <a:ext cx="1260161" cy="1610915"/>
            </a:xfrm>
            <a:prstGeom prst="rect">
              <a:avLst/>
            </a:prstGeom>
            <a:solidFill>
              <a:schemeClr val="accent2"/>
            </a:solidFill>
            <a:ln w="28575" cap="flat" cmpd="sng">
              <a:noFill/>
              <a:prstDash val="solid"/>
              <a:round/>
              <a:headEnd type="none" w="med" len="med"/>
              <a:tailEnd type="none" w="med" len="med"/>
            </a:ln>
          </p:spPr>
          <p:txBody>
            <a:bodyPr lIns="46673" tIns="46673" rIns="46673" bIns="46673"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532366">
                <a:buClr>
                  <a:srgbClr val="FFFFFF"/>
                </a:buClr>
              </a:pPr>
              <a:r>
                <a:rPr lang="en-GB" sz="1350" b="1" kern="0" dirty="0">
                  <a:solidFill>
                    <a:srgbClr val="FFFFFF"/>
                  </a:solidFill>
                  <a:latin typeface="Calibri"/>
                  <a:ea typeface="Calibri"/>
                  <a:cs typeface="Calibri"/>
                  <a:sym typeface="Calibri"/>
                </a:rPr>
                <a:t>ATTITUDINAL</a:t>
              </a:r>
              <a:endParaRPr lang="en-GB" sz="1350" kern="0" dirty="0">
                <a:solidFill>
                  <a:srgbClr val="FFFFFF"/>
                </a:solidFill>
                <a:latin typeface="Calibri"/>
                <a:ea typeface="Calibri"/>
                <a:cs typeface="Calibri"/>
                <a:sym typeface="Calibri"/>
              </a:endParaRPr>
            </a:p>
            <a:p>
              <a:pPr marL="103514" indent="-99817" defTabSz="532366">
                <a:buClr>
                  <a:srgbClr val="FFFFFF"/>
                </a:buClr>
                <a:buSzPct val="100000"/>
                <a:buFont typeface="Arial" panose="020B0604020202020204" pitchFamily="34" charset="0"/>
                <a:buChar char="•"/>
              </a:pPr>
              <a:r>
                <a:rPr lang="en-US" sz="1350" kern="0" dirty="0">
                  <a:solidFill>
                    <a:srgbClr val="FFFFFF"/>
                  </a:solidFill>
                  <a:latin typeface="Calibri"/>
                  <a:ea typeface="Calibri"/>
                  <a:cs typeface="Calibri"/>
                  <a:sym typeface="Calibri"/>
                </a:rPr>
                <a:t>Social norms (e.g. isolation, low self esteem) </a:t>
              </a:r>
            </a:p>
            <a:p>
              <a:pPr marL="103514" indent="-99817" defTabSz="532366">
                <a:buClr>
                  <a:srgbClr val="FFFFFF"/>
                </a:buClr>
                <a:buSzPct val="100000"/>
                <a:buFont typeface="Arial" panose="020B0604020202020204" pitchFamily="34" charset="0"/>
                <a:buChar char="•"/>
              </a:pPr>
              <a:r>
                <a:rPr lang="en-US" sz="1350" kern="0" dirty="0">
                  <a:solidFill>
                    <a:srgbClr val="FFFFFF"/>
                  </a:solidFill>
                  <a:latin typeface="Calibri"/>
                  <a:ea typeface="Calibri"/>
                  <a:cs typeface="Calibri"/>
                  <a:sym typeface="Calibri"/>
                </a:rPr>
                <a:t>Unconscious bias and </a:t>
              </a:r>
              <a:r>
                <a:rPr lang="en-US" sz="1350" kern="0" dirty="0">
                  <a:solidFill>
                    <a:srgbClr val="FFFFFF"/>
                  </a:solidFill>
                  <a:ea typeface="Calibri"/>
                  <a:cs typeface="Calibri"/>
                  <a:sym typeface="Calibri"/>
                </a:rPr>
                <a:t>assumptions (e.g. ‘cannot work’)</a:t>
              </a:r>
            </a:p>
            <a:p>
              <a:pPr marL="103514" lvl="1" indent="-99817" defTabSz="532366">
                <a:buClr>
                  <a:srgbClr val="FFFFFF"/>
                </a:buClr>
                <a:buSzPct val="100000"/>
                <a:buFont typeface="Arial" panose="020B0604020202020204" pitchFamily="34" charset="0"/>
                <a:buChar char="•"/>
              </a:pPr>
              <a:r>
                <a:rPr lang="en-US" sz="1350" kern="0" dirty="0">
                  <a:solidFill>
                    <a:srgbClr val="FFFFFF"/>
                  </a:solidFill>
                  <a:latin typeface="Calibri"/>
                  <a:ea typeface="Calibri"/>
                  <a:cs typeface="Calibri"/>
                  <a:sym typeface="Calibri"/>
                </a:rPr>
                <a:t>Fear of costs</a:t>
              </a:r>
            </a:p>
            <a:p>
              <a:pPr marL="103514" lvl="1" indent="-99817" defTabSz="532366">
                <a:buClr>
                  <a:srgbClr val="FFFFFF"/>
                </a:buClr>
                <a:buSzPct val="100000"/>
                <a:buFont typeface="Arial" panose="020B0604020202020204" pitchFamily="34" charset="0"/>
                <a:buChar char="•"/>
              </a:pPr>
              <a:r>
                <a:rPr lang="en-US" sz="1350" kern="0" dirty="0">
                  <a:solidFill>
                    <a:srgbClr val="FFFFFF"/>
                  </a:solidFill>
                  <a:ea typeface="Calibri"/>
                  <a:cs typeface="Calibri"/>
                  <a:sym typeface="Calibri"/>
                </a:rPr>
                <a:t>Gender and age-related norms</a:t>
              </a:r>
            </a:p>
            <a:p>
              <a:pPr marL="3697" defTabSz="532366">
                <a:buClr>
                  <a:srgbClr val="FFFFFF"/>
                </a:buClr>
                <a:buSzPct val="100000"/>
              </a:pPr>
              <a:endParaRPr lang="en-US" sz="1350" kern="0" dirty="0">
                <a:solidFill>
                  <a:srgbClr val="FFFFFF"/>
                </a:solidFill>
                <a:latin typeface="Calibri"/>
                <a:ea typeface="Calibri"/>
                <a:cs typeface="Calibri"/>
                <a:sym typeface="Calibri"/>
              </a:endParaRPr>
            </a:p>
          </p:txBody>
        </p:sp>
        <p:pic>
          <p:nvPicPr>
            <p:cNvPr id="214" name="table">
              <a:extLst>
                <a:ext uri="{FF2B5EF4-FFF2-40B4-BE49-F238E27FC236}">
                  <a16:creationId xmlns:a16="http://schemas.microsoft.com/office/drawing/2014/main" id="{42120890-0263-4E47-99DE-EE9430A90306}"/>
                </a:ext>
              </a:extLst>
            </p:cNvPr>
            <p:cNvPicPr>
              <a:picLocks noChangeAspect="1"/>
            </p:cNvPicPr>
            <p:nvPr/>
          </p:nvPicPr>
          <p:blipFill>
            <a:blip r:embed="rId23"/>
            <a:stretch>
              <a:fillRect/>
            </a:stretch>
          </p:blipFill>
          <p:spPr>
            <a:xfrm>
              <a:off x="1545273" y="5575411"/>
              <a:ext cx="2107275" cy="761400"/>
            </a:xfrm>
            <a:prstGeom prst="rect">
              <a:avLst/>
            </a:prstGeom>
          </p:spPr>
        </p:pic>
      </p:grpSp>
      <p:cxnSp>
        <p:nvCxnSpPr>
          <p:cNvPr id="238" name="Straight Connector 237">
            <a:extLst>
              <a:ext uri="{FF2B5EF4-FFF2-40B4-BE49-F238E27FC236}">
                <a16:creationId xmlns:a16="http://schemas.microsoft.com/office/drawing/2014/main" id="{A9C72EE8-2D12-4325-B21A-F4D8170DCD78}"/>
              </a:ext>
            </a:extLst>
          </p:cNvPr>
          <p:cNvCxnSpPr>
            <a:cxnSpLocks/>
          </p:cNvCxnSpPr>
          <p:nvPr/>
        </p:nvCxnSpPr>
        <p:spPr>
          <a:xfrm>
            <a:off x="15815183" y="4030966"/>
            <a:ext cx="0" cy="449971"/>
          </a:xfrm>
          <a:prstGeom prst="line">
            <a:avLst/>
          </a:prstGeom>
          <a:solidFill>
            <a:schemeClr val="accent2"/>
          </a:solidFill>
          <a:ln w="25400">
            <a:prstDash val="dash"/>
            <a:headEnd type="none" w="lg" len="lg"/>
            <a:tailEnd type="none" w="lg" len="lg"/>
          </a:ln>
        </p:spPr>
        <p:style>
          <a:lnRef idx="1">
            <a:schemeClr val="dk1"/>
          </a:lnRef>
          <a:fillRef idx="0">
            <a:schemeClr val="dk1"/>
          </a:fillRef>
          <a:effectRef idx="0">
            <a:schemeClr val="dk1"/>
          </a:effectRef>
          <a:fontRef idx="minor">
            <a:schemeClr val="tx1"/>
          </a:fontRef>
        </p:style>
      </p:cxnSp>
      <p:sp>
        <p:nvSpPr>
          <p:cNvPr id="240" name="TextBox 9">
            <a:extLst>
              <a:ext uri="{FF2B5EF4-FFF2-40B4-BE49-F238E27FC236}">
                <a16:creationId xmlns:a16="http://schemas.microsoft.com/office/drawing/2014/main" id="{9C1BE2B7-0529-4654-ACFF-7F452547B08C}"/>
              </a:ext>
            </a:extLst>
          </p:cNvPr>
          <p:cNvSpPr txBox="1"/>
          <p:nvPr/>
        </p:nvSpPr>
        <p:spPr>
          <a:xfrm>
            <a:off x="1627114" y="2106315"/>
            <a:ext cx="16129792" cy="64633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3600" b="1" dirty="0">
                <a:solidFill>
                  <a:srgbClr val="094985"/>
                </a:solidFill>
                <a:latin typeface="Arial"/>
                <a:cs typeface="Arial"/>
              </a:rPr>
              <a:t>Barrier approach to disability inclusion</a:t>
            </a:r>
          </a:p>
        </p:txBody>
      </p:sp>
    </p:spTree>
    <p:extLst>
      <p:ext uri="{BB962C8B-B14F-4D97-AF65-F5344CB8AC3E}">
        <p14:creationId xmlns:p14="http://schemas.microsoft.com/office/powerpoint/2010/main" val="391645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35CBE7D-C3FD-064E-184B-59CB653969AF}"/>
              </a:ext>
            </a:extLst>
          </p:cNvPr>
          <p:cNvGraphicFramePr>
            <a:graphicFrameLocks noGrp="1"/>
          </p:cNvGraphicFramePr>
          <p:nvPr>
            <p:ph type="pic" sz="quarter" idx="10"/>
            <p:extLst>
              <p:ext uri="{D42A27DB-BD31-4B8C-83A1-F6EECF244321}">
                <p14:modId xmlns:p14="http://schemas.microsoft.com/office/powerpoint/2010/main" val="805405544"/>
              </p:ext>
            </p:extLst>
          </p:nvPr>
        </p:nvGraphicFramePr>
        <p:xfrm>
          <a:off x="306428" y="2214609"/>
          <a:ext cx="12385376" cy="7634772"/>
        </p:xfrm>
        <a:graphic>
          <a:graphicData uri="http://schemas.openxmlformats.org/drawingml/2006/table">
            <a:tbl>
              <a:tblPr firstRow="1" bandRow="1">
                <a:solidFill>
                  <a:schemeClr val="bg1"/>
                </a:solidFill>
              </a:tblPr>
              <a:tblGrid>
                <a:gridCol w="6443831">
                  <a:extLst>
                    <a:ext uri="{9D8B030D-6E8A-4147-A177-3AD203B41FA5}">
                      <a16:colId xmlns:a16="http://schemas.microsoft.com/office/drawing/2014/main" val="3134698312"/>
                    </a:ext>
                  </a:extLst>
                </a:gridCol>
                <a:gridCol w="5941545">
                  <a:extLst>
                    <a:ext uri="{9D8B030D-6E8A-4147-A177-3AD203B41FA5}">
                      <a16:colId xmlns:a16="http://schemas.microsoft.com/office/drawing/2014/main" val="2977476667"/>
                    </a:ext>
                  </a:extLst>
                </a:gridCol>
              </a:tblGrid>
              <a:tr h="615445">
                <a:tc>
                  <a:txBody>
                    <a:bodyPr/>
                    <a:lstStyle/>
                    <a:p>
                      <a:r>
                        <a:rPr lang="en-US" sz="2000" b="0" cap="none" spc="0" dirty="0">
                          <a:solidFill>
                            <a:schemeClr val="bg1"/>
                          </a:solidFill>
                          <a:effectLst/>
                        </a:rPr>
                        <a:t>What to Say</a:t>
                      </a:r>
                    </a:p>
                  </a:txBody>
                  <a:tcPr marL="126428" marR="33057" marT="97252" marB="97252" anchor="ctr">
                    <a:lnL w="19050" cap="flat" cmpd="sng" algn="ctr">
                      <a:solidFill>
                        <a:schemeClr val="tx1"/>
                      </a:solidFill>
                      <a:prstDash val="solid"/>
                    </a:lnL>
                    <a:lnR w="12700" cmpd="sng">
                      <a:noFill/>
                    </a:lnR>
                    <a:lnT w="19050" cap="flat" cmpd="sng" algn="ctr">
                      <a:solidFill>
                        <a:schemeClr val="tx1"/>
                      </a:solidFill>
                      <a:prstDash val="solid"/>
                    </a:lnT>
                    <a:lnB w="38100" cmpd="sng">
                      <a:noFill/>
                    </a:lnB>
                    <a:solidFill>
                      <a:srgbClr val="27959B"/>
                    </a:solidFill>
                  </a:tcPr>
                </a:tc>
                <a:tc>
                  <a:txBody>
                    <a:bodyPr/>
                    <a:lstStyle/>
                    <a:p>
                      <a:r>
                        <a:rPr lang="en-US" sz="2000" b="0" cap="none" spc="0" dirty="0">
                          <a:solidFill>
                            <a:schemeClr val="bg1"/>
                          </a:solidFill>
                          <a:effectLst/>
                        </a:rPr>
                        <a:t>What to Avoid</a:t>
                      </a:r>
                    </a:p>
                  </a:txBody>
                  <a:tcPr marL="126428" marR="33057" marT="97252" marB="97252" anchor="ctr">
                    <a:lnL w="12700" cmpd="sng">
                      <a:noFill/>
                    </a:lnL>
                    <a:lnR w="12700" cmpd="sng">
                      <a:noFill/>
                    </a:lnR>
                    <a:lnT w="19050" cap="flat" cmpd="sng" algn="ctr">
                      <a:solidFill>
                        <a:schemeClr val="tx1"/>
                      </a:solidFill>
                      <a:prstDash val="solid"/>
                    </a:lnT>
                    <a:lnB w="38100" cmpd="sng">
                      <a:noFill/>
                    </a:lnB>
                    <a:solidFill>
                      <a:srgbClr val="27959B"/>
                    </a:solidFill>
                  </a:tcPr>
                </a:tc>
                <a:extLst>
                  <a:ext uri="{0D108BD9-81ED-4DB2-BD59-A6C34878D82A}">
                    <a16:rowId xmlns:a16="http://schemas.microsoft.com/office/drawing/2014/main" val="2656228916"/>
                  </a:ext>
                </a:extLst>
              </a:tr>
              <a:tr h="615445">
                <a:tc>
                  <a:txBody>
                    <a:bodyPr/>
                    <a:lstStyle/>
                    <a:p>
                      <a:r>
                        <a:rPr lang="en-US" sz="2000" cap="none" spc="0" dirty="0">
                          <a:solidFill>
                            <a:schemeClr val="tx1"/>
                          </a:solidFill>
                          <a:effectLst/>
                        </a:rPr>
                        <a:t>accessible parking or accommodations</a:t>
                      </a:r>
                    </a:p>
                  </a:txBody>
                  <a:tcPr marL="126428" marR="33057" marT="97252" marB="97252" anchor="ctr">
                    <a:lnL w="19050" cap="flat" cmpd="sng" algn="ctr">
                      <a:solidFill>
                        <a:schemeClr val="tx1"/>
                      </a:solidFill>
                      <a:prstDash val="solid"/>
                    </a:lnL>
                    <a:lnR w="19050" cap="flat" cmpd="sng" algn="ctr">
                      <a:solidFill>
                        <a:schemeClr val="tx1"/>
                      </a:solidFill>
                      <a:prstDash val="solid"/>
                    </a:lnR>
                    <a:lnT w="38100" cmpd="sng">
                      <a:noFill/>
                    </a:lnT>
                    <a:lnB w="6350" cap="flat" cmpd="sng" algn="ctr">
                      <a:solidFill>
                        <a:schemeClr val="tx1">
                          <a:lumMod val="50000"/>
                          <a:lumOff val="50000"/>
                        </a:schemeClr>
                      </a:solidFill>
                      <a:prstDash val="solid"/>
                    </a:lnB>
                    <a:noFill/>
                  </a:tcPr>
                </a:tc>
                <a:tc>
                  <a:txBody>
                    <a:bodyPr/>
                    <a:lstStyle/>
                    <a:p>
                      <a:r>
                        <a:rPr lang="en-US" sz="2000" cap="none" spc="0">
                          <a:solidFill>
                            <a:schemeClr val="tx1"/>
                          </a:solidFill>
                          <a:effectLst/>
                        </a:rPr>
                        <a:t>handicap accessible</a:t>
                      </a:r>
                    </a:p>
                  </a:txBody>
                  <a:tcPr marL="126428" marR="33057" marT="97252" marB="97252" anchor="ctr">
                    <a:lnL w="19050" cap="flat" cmpd="sng" algn="ctr">
                      <a:solidFill>
                        <a:schemeClr val="tx1"/>
                      </a:solidFill>
                      <a:prstDash val="solid"/>
                    </a:lnL>
                    <a:lnR w="19050" cap="flat" cmpd="sng" algn="ctr">
                      <a:solidFill>
                        <a:schemeClr val="tx1"/>
                      </a:solidFill>
                      <a:prstDash val="solid"/>
                    </a:lnR>
                    <a:lnT w="38100" cmpd="sng">
                      <a:noFill/>
                    </a:lnT>
                    <a:lnB w="6350" cap="flat" cmpd="sng" algn="ctr">
                      <a:solidFill>
                        <a:schemeClr val="tx1">
                          <a:lumMod val="50000"/>
                          <a:lumOff val="50000"/>
                        </a:schemeClr>
                      </a:solidFill>
                      <a:prstDash val="solid"/>
                    </a:lnB>
                    <a:noFill/>
                  </a:tcPr>
                </a:tc>
                <a:extLst>
                  <a:ext uri="{0D108BD9-81ED-4DB2-BD59-A6C34878D82A}">
                    <a16:rowId xmlns:a16="http://schemas.microsoft.com/office/drawing/2014/main" val="2592790155"/>
                  </a:ext>
                </a:extLst>
              </a:tr>
              <a:tr h="615445">
                <a:tc>
                  <a:txBody>
                    <a:bodyPr/>
                    <a:lstStyle/>
                    <a:p>
                      <a:r>
                        <a:rPr lang="en-US" sz="2000" cap="none" spc="0" dirty="0">
                          <a:solidFill>
                            <a:schemeClr val="tx1"/>
                          </a:solidFill>
                          <a:effectLst/>
                        </a:rPr>
                        <a:t>children with disabilities</a:t>
                      </a:r>
                    </a:p>
                  </a:txBody>
                  <a:tcPr marL="126428" marR="33057" marT="97252" marB="97252" anchor="ctr">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r>
                        <a:rPr lang="en-US" sz="2000" cap="none" spc="0">
                          <a:solidFill>
                            <a:schemeClr val="tx1"/>
                          </a:solidFill>
                          <a:effectLst/>
                        </a:rPr>
                        <a:t>special needs children</a:t>
                      </a:r>
                    </a:p>
                  </a:txBody>
                  <a:tcPr marL="126428" marR="33057" marT="97252" marB="97252" anchor="ctr">
                    <a:lnL w="19050" cap="flat" cmpd="sng" algn="ctr">
                      <a:solidFill>
                        <a:schemeClr val="tx1"/>
                      </a:solidFill>
                      <a:prstDash val="solid"/>
                    </a:lnL>
                    <a:lnR w="12700" cmpd="sng">
                      <a:no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1093419048"/>
                  </a:ext>
                </a:extLst>
              </a:tr>
              <a:tr h="1176937">
                <a:tc>
                  <a:txBody>
                    <a:bodyPr/>
                    <a:lstStyle/>
                    <a:p>
                      <a:r>
                        <a:rPr lang="en-US" sz="2000" cap="none" spc="0" dirty="0">
                          <a:solidFill>
                            <a:schemeClr val="tx1"/>
                          </a:solidFill>
                          <a:effectLst/>
                        </a:rPr>
                        <a:t>Deaf, hard of hearing</a:t>
                      </a:r>
                      <a:br>
                        <a:rPr lang="en-US" sz="2000" cap="none" spc="0" dirty="0">
                          <a:solidFill>
                            <a:schemeClr val="tx1"/>
                          </a:solidFill>
                          <a:effectLst/>
                        </a:rPr>
                      </a:br>
                      <a:r>
                        <a:rPr lang="en-US" sz="2000" cap="none" spc="0" dirty="0">
                          <a:solidFill>
                            <a:schemeClr val="tx1"/>
                          </a:solidFill>
                          <a:effectLst/>
                        </a:rPr>
                        <a:t>(The uppercase “D” in “Deaf” is often used by people who culturally identify as Deaf)</a:t>
                      </a:r>
                    </a:p>
                  </a:txBody>
                  <a:tcPr marL="126428" marR="33057" marT="97252" marB="97252" anchor="ctr">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r>
                        <a:rPr lang="en-US" sz="2000" cap="none" spc="0" dirty="0">
                          <a:solidFill>
                            <a:schemeClr val="tx1"/>
                          </a:solidFill>
                          <a:effectLst/>
                        </a:rPr>
                        <a:t>dumb</a:t>
                      </a:r>
                    </a:p>
                  </a:txBody>
                  <a:tcPr marL="126428" marR="33057" marT="97252" marB="97252" anchor="ctr">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extLst>
                  <a:ext uri="{0D108BD9-81ED-4DB2-BD59-A6C34878D82A}">
                    <a16:rowId xmlns:a16="http://schemas.microsoft.com/office/drawing/2014/main" val="4141881363"/>
                  </a:ext>
                </a:extLst>
              </a:tr>
              <a:tr h="615445">
                <a:tc>
                  <a:txBody>
                    <a:bodyPr/>
                    <a:lstStyle/>
                    <a:p>
                      <a:r>
                        <a:rPr lang="en-US" sz="2000" cap="none" spc="0">
                          <a:solidFill>
                            <a:schemeClr val="tx1"/>
                          </a:solidFill>
                          <a:effectLst/>
                        </a:rPr>
                        <a:t>non-disabled person, person without a disability</a:t>
                      </a:r>
                    </a:p>
                  </a:txBody>
                  <a:tcPr marL="126428" marR="33057" marT="97252" marB="97252" anchor="ctr">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r>
                        <a:rPr lang="en-US" sz="2000" cap="none" spc="0">
                          <a:solidFill>
                            <a:schemeClr val="tx1"/>
                          </a:solidFill>
                          <a:effectLst/>
                        </a:rPr>
                        <a:t>able-bodied, normal, whole</a:t>
                      </a:r>
                    </a:p>
                  </a:txBody>
                  <a:tcPr marL="126428" marR="33057" marT="97252" marB="97252" anchor="ctr">
                    <a:lnL w="19050" cap="flat" cmpd="sng" algn="ctr">
                      <a:solidFill>
                        <a:schemeClr val="tx1"/>
                      </a:solidFill>
                      <a:prstDash val="solid"/>
                    </a:lnL>
                    <a:lnR w="12700" cmpd="sng">
                      <a:no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2155546497"/>
                  </a:ext>
                </a:extLst>
              </a:tr>
              <a:tr h="615445">
                <a:tc>
                  <a:txBody>
                    <a:bodyPr/>
                    <a:lstStyle/>
                    <a:p>
                      <a:r>
                        <a:rPr lang="en-US" sz="2000" cap="none" spc="0" dirty="0">
                          <a:solidFill>
                            <a:schemeClr val="tx1"/>
                          </a:solidFill>
                          <a:effectLst/>
                        </a:rPr>
                        <a:t>non-verbal or person who communicates non-verbally</a:t>
                      </a:r>
                    </a:p>
                  </a:txBody>
                  <a:tcPr marL="126428" marR="33057" marT="97252" marB="97252" anchor="ctr">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r>
                        <a:rPr lang="en-US" sz="2000" cap="none" spc="0" dirty="0">
                          <a:solidFill>
                            <a:schemeClr val="tx1"/>
                          </a:solidFill>
                          <a:effectLst/>
                        </a:rPr>
                        <a:t>mute</a:t>
                      </a:r>
                    </a:p>
                  </a:txBody>
                  <a:tcPr marL="126428" marR="33057" marT="97252" marB="97252" anchor="ctr">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extLst>
                  <a:ext uri="{0D108BD9-81ED-4DB2-BD59-A6C34878D82A}">
                    <a16:rowId xmlns:a16="http://schemas.microsoft.com/office/drawing/2014/main" val="1980207594"/>
                  </a:ext>
                </a:extLst>
              </a:tr>
              <a:tr h="615445">
                <a:tc>
                  <a:txBody>
                    <a:bodyPr/>
                    <a:lstStyle/>
                    <a:p>
                      <a:r>
                        <a:rPr lang="en-US" sz="2000" cap="none" spc="0" dirty="0">
                          <a:solidFill>
                            <a:schemeClr val="tx1"/>
                          </a:solidFill>
                          <a:effectLst/>
                        </a:rPr>
                        <a:t>person with a congenital or developmental disability</a:t>
                      </a:r>
                    </a:p>
                  </a:txBody>
                  <a:tcPr marL="126428" marR="33057" marT="97252" marB="97252" anchor="ctr">
                    <a:lnL w="19050" cap="flat" cmpd="sng" algn="ctr">
                      <a:solidFill>
                        <a:schemeClr val="tx1"/>
                      </a:solidFill>
                      <a:prstDash val="solid"/>
                    </a:lnL>
                    <a:lnR w="19050" cap="flat" cmpd="sng" algn="ctr">
                      <a:solidFill>
                        <a:schemeClr val="tx1"/>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12700" cmpd="sng">
                      <a:noFill/>
                      <a:prstDash val="solid"/>
                    </a:lnB>
                    <a:solidFill>
                      <a:schemeClr val="bg1">
                        <a:lumMod val="85000"/>
                      </a:schemeClr>
                    </a:solidFill>
                  </a:tcPr>
                </a:tc>
                <a:tc>
                  <a:txBody>
                    <a:bodyPr/>
                    <a:lstStyle/>
                    <a:p>
                      <a:r>
                        <a:rPr lang="en-US" sz="2000" cap="none" spc="0" dirty="0">
                          <a:solidFill>
                            <a:schemeClr val="tx1"/>
                          </a:solidFill>
                          <a:effectLst/>
                        </a:rPr>
                        <a:t>deformed, person with a birth defect</a:t>
                      </a:r>
                    </a:p>
                  </a:txBody>
                  <a:tcPr marL="126428" marR="33057" marT="97252" marB="97252" anchor="ctr">
                    <a:lnL w="19050" cap="flat" cmpd="sng" algn="ctr">
                      <a:solidFill>
                        <a:schemeClr val="tx1"/>
                      </a:solidFill>
                      <a:prstDash val="solid"/>
                      <a:round/>
                      <a:headEnd type="none" w="med" len="med"/>
                      <a:tailEnd type="none" w="med" len="med"/>
                    </a:lnL>
                    <a:lnR w="12700" cmpd="sng">
                      <a:noFill/>
                      <a:prstDash val="solid"/>
                    </a:lnR>
                    <a:lnT w="6350" cap="flat" cmpd="sng" algn="ctr">
                      <a:solidFill>
                        <a:schemeClr val="tx1">
                          <a:lumMod val="50000"/>
                          <a:lumOff val="50000"/>
                        </a:schemeClr>
                      </a:solidFill>
                      <a:prstDash val="solid"/>
                      <a:round/>
                      <a:headEnd type="none" w="med" len="med"/>
                      <a:tailEnd type="none" w="med" len="med"/>
                    </a:lnT>
                    <a:lnB w="12700" cmpd="sng">
                      <a:noFill/>
                      <a:prstDash val="solid"/>
                    </a:lnB>
                    <a:solidFill>
                      <a:schemeClr val="bg1">
                        <a:lumMod val="85000"/>
                      </a:schemeClr>
                    </a:solidFill>
                  </a:tcPr>
                </a:tc>
                <a:extLst>
                  <a:ext uri="{0D108BD9-81ED-4DB2-BD59-A6C34878D82A}">
                    <a16:rowId xmlns:a16="http://schemas.microsoft.com/office/drawing/2014/main" val="2305852162"/>
                  </a:ext>
                </a:extLst>
              </a:tr>
              <a:tr h="615445">
                <a:tc>
                  <a:txBody>
                    <a:bodyPr/>
                    <a:lstStyle/>
                    <a:p>
                      <a:r>
                        <a:rPr lang="en-US" sz="2000" cap="none" spc="0" dirty="0">
                          <a:solidFill>
                            <a:schemeClr val="tx1"/>
                          </a:solidFill>
                          <a:effectLst/>
                        </a:rPr>
                        <a:t>person with an intellectual disability</a:t>
                      </a:r>
                    </a:p>
                  </a:txBody>
                  <a:tcPr marL="126428" marR="33057" marT="97252" marB="97252" anchor="ctr">
                    <a:lnL w="19050" cap="flat" cmpd="sng" algn="ctr">
                      <a:solidFill>
                        <a:schemeClr val="tx1"/>
                      </a:solidFill>
                      <a:prstDash val="solid"/>
                    </a:lnL>
                    <a:lnR w="19050" cap="flat" cmpd="sng" algn="ctr">
                      <a:solidFill>
                        <a:schemeClr val="tx1"/>
                      </a:solidFill>
                      <a:prstDash val="solid"/>
                      <a:round/>
                      <a:headEnd type="none" w="med" len="med"/>
                      <a:tailEnd type="none" w="med" len="med"/>
                    </a:lnR>
                    <a:lnT w="6350" cap="flat" cmpd="sng" algn="ctr">
                      <a:noFill/>
                      <a:prstDash val="solid"/>
                    </a:lnT>
                    <a:lnB w="12700" cmpd="sng">
                      <a:noFill/>
                      <a:prstDash val="solid"/>
                    </a:lnB>
                    <a:solidFill>
                      <a:schemeClr val="bg1"/>
                    </a:solidFill>
                  </a:tcPr>
                </a:tc>
                <a:tc>
                  <a:txBody>
                    <a:bodyPr/>
                    <a:lstStyle/>
                    <a:p>
                      <a:r>
                        <a:rPr lang="en-US" sz="2000" cap="none" spc="0" dirty="0">
                          <a:solidFill>
                            <a:schemeClr val="tx1"/>
                          </a:solidFill>
                          <a:effectLst/>
                        </a:rPr>
                        <a:t>slow, mentally retarded, dim-witted</a:t>
                      </a:r>
                    </a:p>
                  </a:txBody>
                  <a:tcPr marL="126428" marR="33057" marT="97252" marB="97252" anchor="ctr">
                    <a:lnL w="19050" cap="flat" cmpd="sng" algn="ctr">
                      <a:solidFill>
                        <a:schemeClr val="tx1"/>
                      </a:solidFill>
                      <a:prstDash val="solid"/>
                      <a:round/>
                      <a:headEnd type="none" w="med" len="med"/>
                      <a:tailEnd type="none" w="med" len="med"/>
                    </a:lnL>
                    <a:lnR w="12700" cmpd="sng">
                      <a:noFill/>
                      <a:prstDash val="solid"/>
                    </a:lnR>
                    <a:lnT w="6350" cap="flat" cmpd="sng" algn="ctr">
                      <a:noFill/>
                      <a:prstDash val="solid"/>
                    </a:lnT>
                    <a:lnB w="12700" cmpd="sng">
                      <a:noFill/>
                      <a:prstDash val="solid"/>
                    </a:lnB>
                    <a:solidFill>
                      <a:schemeClr val="bg1"/>
                    </a:solidFill>
                  </a:tcPr>
                </a:tc>
                <a:extLst>
                  <a:ext uri="{0D108BD9-81ED-4DB2-BD59-A6C34878D82A}">
                    <a16:rowId xmlns:a16="http://schemas.microsoft.com/office/drawing/2014/main" val="65031371"/>
                  </a:ext>
                </a:extLst>
              </a:tr>
              <a:tr h="615445">
                <a:tc>
                  <a:txBody>
                    <a:bodyPr/>
                    <a:lstStyle/>
                    <a:p>
                      <a:r>
                        <a:rPr lang="en-US" sz="2000" cap="none" spc="0" dirty="0">
                          <a:solidFill>
                            <a:schemeClr val="tx1"/>
                          </a:solidFill>
                          <a:effectLst/>
                        </a:rPr>
                        <a:t>person with a physical disability</a:t>
                      </a:r>
                    </a:p>
                  </a:txBody>
                  <a:tcPr marL="126428" marR="33057" marT="97252" marB="97252" anchor="ctr">
                    <a:lnL w="19050" cap="flat" cmpd="sng" algn="ctr">
                      <a:solidFill>
                        <a:schemeClr val="tx1"/>
                      </a:solidFill>
                      <a:prstDash val="solid"/>
                    </a:lnL>
                    <a:lnR w="19050" cap="flat" cmpd="sng" algn="ctr">
                      <a:solidFill>
                        <a:schemeClr val="tx1"/>
                      </a:solidFill>
                      <a:prstDash val="solid"/>
                      <a:round/>
                      <a:headEnd type="none" w="med" len="med"/>
                      <a:tailEnd type="none" w="med" len="med"/>
                    </a:lnR>
                    <a:lnT w="6350" cap="flat" cmpd="sng" algn="ctr">
                      <a:noFill/>
                      <a:prstDash val="solid"/>
                    </a:lnT>
                    <a:lnB w="12700" cmpd="sng">
                      <a:noFill/>
                      <a:prstDash val="solid"/>
                    </a:lnB>
                    <a:solidFill>
                      <a:schemeClr val="bg1">
                        <a:lumMod val="85000"/>
                      </a:schemeClr>
                    </a:solidFill>
                  </a:tcPr>
                </a:tc>
                <a:tc>
                  <a:txBody>
                    <a:bodyPr/>
                    <a:lstStyle/>
                    <a:p>
                      <a:r>
                        <a:rPr lang="en-US" sz="2000" cap="none" spc="0" dirty="0">
                          <a:solidFill>
                            <a:schemeClr val="tx1"/>
                          </a:solidFill>
                          <a:effectLst/>
                        </a:rPr>
                        <a:t>crippled, handicapped, deformed, lame</a:t>
                      </a:r>
                    </a:p>
                  </a:txBody>
                  <a:tcPr marL="126428" marR="33057" marT="97252" marB="97252" anchor="ctr">
                    <a:lnL w="19050" cap="flat" cmpd="sng" algn="ctr">
                      <a:solidFill>
                        <a:schemeClr val="tx1"/>
                      </a:solidFill>
                      <a:prstDash val="solid"/>
                      <a:round/>
                      <a:headEnd type="none" w="med" len="med"/>
                      <a:tailEnd type="none" w="med" len="med"/>
                    </a:lnL>
                    <a:lnR w="12700" cmpd="sng">
                      <a:noFill/>
                      <a:prstDash val="solid"/>
                    </a:lnR>
                    <a:lnT w="6350" cap="flat" cmpd="sng" algn="ctr">
                      <a:noFill/>
                      <a:prstDash val="solid"/>
                    </a:lnT>
                    <a:lnB w="12700" cmpd="sng">
                      <a:noFill/>
                      <a:prstDash val="solid"/>
                    </a:lnB>
                    <a:solidFill>
                      <a:schemeClr val="bg1">
                        <a:lumMod val="85000"/>
                      </a:schemeClr>
                    </a:solidFill>
                  </a:tcPr>
                </a:tc>
                <a:extLst>
                  <a:ext uri="{0D108BD9-81ED-4DB2-BD59-A6C34878D82A}">
                    <a16:rowId xmlns:a16="http://schemas.microsoft.com/office/drawing/2014/main" val="1731914909"/>
                  </a:ext>
                </a:extLst>
              </a:tr>
              <a:tr h="918830">
                <a:tc>
                  <a:txBody>
                    <a:bodyPr/>
                    <a:lstStyle/>
                    <a:p>
                      <a:r>
                        <a:rPr lang="en-US" sz="2000" cap="none" spc="0" dirty="0">
                          <a:solidFill>
                            <a:schemeClr val="tx1"/>
                          </a:solidFill>
                          <a:effectLst/>
                        </a:rPr>
                        <a:t>person with a psychiatric or psychosocial disability or with a mental health condition</a:t>
                      </a:r>
                    </a:p>
                  </a:txBody>
                  <a:tcPr marL="126428" marR="33057" marT="97252" marB="97252" anchor="ctr">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tc>
                  <a:txBody>
                    <a:bodyPr/>
                    <a:lstStyle/>
                    <a:p>
                      <a:r>
                        <a:rPr lang="en-US" sz="2000" cap="none" spc="0" dirty="0">
                          <a:solidFill>
                            <a:schemeClr val="tx1"/>
                          </a:solidFill>
                          <a:effectLst/>
                        </a:rPr>
                        <a:t>crazy, maniac, lunatic, moron, mad, demented, </a:t>
                      </a:r>
                      <a:r>
                        <a:rPr lang="en-US" sz="2000" cap="none" spc="0" dirty="0" err="1">
                          <a:solidFill>
                            <a:schemeClr val="tx1"/>
                          </a:solidFill>
                          <a:effectLst/>
                        </a:rPr>
                        <a:t>schizo</a:t>
                      </a:r>
                      <a:r>
                        <a:rPr lang="en-US" sz="2000" cap="none" spc="0" dirty="0">
                          <a:solidFill>
                            <a:schemeClr val="tx1"/>
                          </a:solidFill>
                          <a:effectLst/>
                        </a:rPr>
                        <a:t>, psycho, feeble-minded</a:t>
                      </a:r>
                    </a:p>
                  </a:txBody>
                  <a:tcPr marL="126428" marR="33057" marT="97252" marB="97252" anchor="ctr">
                    <a:lnL w="19050" cap="flat" cmpd="sng" algn="ctr">
                      <a:solidFill>
                        <a:schemeClr val="tx1"/>
                      </a:solidFill>
                      <a:prstDash val="solid"/>
                    </a:lnL>
                    <a:lnR w="19050" cap="flat" cmpd="sng" algn="ctr">
                      <a:solidFill>
                        <a:schemeClr val="tx1"/>
                      </a:solidFill>
                      <a:prstDash val="solid"/>
                    </a:lnR>
                    <a:lnT w="12700" cmpd="sng">
                      <a:noFill/>
                      <a:prstDash val="solid"/>
                    </a:lnT>
                    <a:lnB w="6350" cap="flat" cmpd="sng" algn="ctr">
                      <a:solidFill>
                        <a:schemeClr val="tx1">
                          <a:lumMod val="50000"/>
                          <a:lumOff val="50000"/>
                        </a:schemeClr>
                      </a:solidFill>
                      <a:prstDash val="solid"/>
                    </a:lnB>
                    <a:noFill/>
                  </a:tcPr>
                </a:tc>
                <a:extLst>
                  <a:ext uri="{0D108BD9-81ED-4DB2-BD59-A6C34878D82A}">
                    <a16:rowId xmlns:a16="http://schemas.microsoft.com/office/drawing/2014/main" val="3034813519"/>
                  </a:ext>
                </a:extLst>
              </a:tr>
              <a:tr h="615445">
                <a:tc>
                  <a:txBody>
                    <a:bodyPr/>
                    <a:lstStyle/>
                    <a:p>
                      <a:r>
                        <a:rPr lang="en-US" sz="2000" cap="none" spc="0" dirty="0">
                          <a:solidFill>
                            <a:schemeClr val="tx1"/>
                          </a:solidFill>
                          <a:effectLst/>
                        </a:rPr>
                        <a:t>Person who uses a wheelchair</a:t>
                      </a:r>
                    </a:p>
                  </a:txBody>
                  <a:tcPr marL="126428" marR="33057" marT="97252" marB="97252" anchor="ctr">
                    <a:lnL w="19050" cap="flat" cmpd="sng" algn="ctr">
                      <a:solidFill>
                        <a:schemeClr val="tx1"/>
                      </a:solidFill>
                      <a:prstDash val="solid"/>
                    </a:lnL>
                    <a:lnR w="19050" cap="flat" cmpd="sng" algn="ctr">
                      <a:solidFill>
                        <a:schemeClr val="tx1"/>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12700" cmpd="sng">
                      <a:noFill/>
                      <a:prstDash val="solid"/>
                    </a:lnB>
                    <a:solidFill>
                      <a:schemeClr val="bg1">
                        <a:lumMod val="85000"/>
                      </a:schemeClr>
                    </a:solidFill>
                  </a:tcPr>
                </a:tc>
                <a:tc>
                  <a:txBody>
                    <a:bodyPr/>
                    <a:lstStyle/>
                    <a:p>
                      <a:r>
                        <a:rPr lang="en-US" sz="2000" cap="none" spc="0" dirty="0">
                          <a:solidFill>
                            <a:schemeClr val="tx1"/>
                          </a:solidFill>
                          <a:effectLst/>
                        </a:rPr>
                        <a:t>wheelchair-bound, confined to a wheelchair</a:t>
                      </a:r>
                    </a:p>
                  </a:txBody>
                  <a:tcPr marL="126428" marR="33057" marT="97252" marB="97252" anchor="ctr">
                    <a:lnL w="19050" cap="flat" cmpd="sng" algn="ctr">
                      <a:solidFill>
                        <a:schemeClr val="tx1"/>
                      </a:solidFill>
                      <a:prstDash val="solid"/>
                      <a:round/>
                      <a:headEnd type="none" w="med" len="med"/>
                      <a:tailEnd type="none" w="med" len="med"/>
                    </a:lnL>
                    <a:lnR w="12700" cmpd="sng">
                      <a:noFill/>
                      <a:prstDash val="solid"/>
                    </a:lnR>
                    <a:lnT w="6350" cap="flat" cmpd="sng" algn="ctr">
                      <a:solidFill>
                        <a:schemeClr val="tx1">
                          <a:lumMod val="50000"/>
                          <a:lumOff val="50000"/>
                        </a:schemeClr>
                      </a:solidFill>
                      <a:prstDash val="solid"/>
                      <a:round/>
                      <a:headEnd type="none" w="med" len="med"/>
                      <a:tailEnd type="none" w="med" len="med"/>
                    </a:lnT>
                    <a:lnB w="12700" cmpd="sng">
                      <a:noFill/>
                      <a:prstDash val="solid"/>
                    </a:lnB>
                    <a:solidFill>
                      <a:schemeClr val="bg1">
                        <a:lumMod val="85000"/>
                      </a:schemeClr>
                    </a:solidFill>
                  </a:tcPr>
                </a:tc>
                <a:extLst>
                  <a:ext uri="{0D108BD9-81ED-4DB2-BD59-A6C34878D82A}">
                    <a16:rowId xmlns:a16="http://schemas.microsoft.com/office/drawing/2014/main" val="3077933002"/>
                  </a:ext>
                </a:extLst>
              </a:tr>
            </a:tbl>
          </a:graphicData>
        </a:graphic>
      </p:graphicFrame>
      <p:sp>
        <p:nvSpPr>
          <p:cNvPr id="3" name="TextBox 9">
            <a:extLst>
              <a:ext uri="{FF2B5EF4-FFF2-40B4-BE49-F238E27FC236}">
                <a16:creationId xmlns:a16="http://schemas.microsoft.com/office/drawing/2014/main" id="{2240CDE9-867E-DE63-5760-A3B80F9B96BF}"/>
              </a:ext>
            </a:extLst>
          </p:cNvPr>
          <p:cNvSpPr txBox="1"/>
          <p:nvPr/>
        </p:nvSpPr>
        <p:spPr>
          <a:xfrm>
            <a:off x="7409963" y="542107"/>
            <a:ext cx="17281920" cy="64633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3600" b="1" dirty="0">
                <a:solidFill>
                  <a:srgbClr val="094985"/>
                </a:solidFill>
                <a:latin typeface="Arial"/>
                <a:cs typeface="Arial"/>
              </a:rPr>
              <a:t>Inclusive Language</a:t>
            </a:r>
          </a:p>
        </p:txBody>
      </p:sp>
      <p:pic>
        <p:nvPicPr>
          <p:cNvPr id="2" name="Picture 1">
            <a:extLst>
              <a:ext uri="{FF2B5EF4-FFF2-40B4-BE49-F238E27FC236}">
                <a16:creationId xmlns:a16="http://schemas.microsoft.com/office/drawing/2014/main" id="{536507E9-8F89-D139-3AC8-C5704ABD4322}"/>
              </a:ext>
            </a:extLst>
          </p:cNvPr>
          <p:cNvPicPr>
            <a:picLocks noChangeAspect="1"/>
          </p:cNvPicPr>
          <p:nvPr/>
        </p:nvPicPr>
        <p:blipFill>
          <a:blip r:embed="rId3"/>
          <a:stretch>
            <a:fillRect/>
          </a:stretch>
        </p:blipFill>
        <p:spPr>
          <a:xfrm>
            <a:off x="13148394" y="2822334"/>
            <a:ext cx="6624736" cy="7027047"/>
          </a:xfrm>
          <a:prstGeom prst="rect">
            <a:avLst/>
          </a:prstGeom>
        </p:spPr>
      </p:pic>
    </p:spTree>
    <p:extLst>
      <p:ext uri="{BB962C8B-B14F-4D97-AF65-F5344CB8AC3E}">
        <p14:creationId xmlns:p14="http://schemas.microsoft.com/office/powerpoint/2010/main" val="38236609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Heading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5692CE"/>
        </a:solidFill>
      </a:spPr>
      <a:bodyPr wrap="square" lIns="0" tIns="0" rIns="0" bIns="0" rtlCol="0"/>
      <a:lstStyle>
        <a:defPPr>
          <a:defRPr dirty="0"/>
        </a:defPPr>
      </a:lstStyle>
    </a:spDef>
    <a:txDef>
      <a:spPr/>
      <a:bodyPr vert="horz" wrap="square" lIns="0" tIns="0" rIns="0" bIns="0" rtlCol="0">
        <a:spAutoFit/>
      </a:bodyPr>
      <a:lstStyle>
        <a:defPPr marL="12700" marR="55244">
          <a:lnSpc>
            <a:spcPts val="4200"/>
          </a:lnSpc>
          <a:spcBef>
            <a:spcPts val="695"/>
          </a:spcBef>
          <a:defRPr sz="3200" b="1" spc="110" dirty="0">
            <a:solidFill>
              <a:srgbClr val="5692CE"/>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DID_Powerpoint_V2.potx" id="{41881B99-54AA-4C10-AECB-37C7DF4421B4}" vid="{A44F2BB6-523B-4B08-9740-44C58584DD04}"/>
    </a:ext>
  </a:extLst>
</a:theme>
</file>

<file path=ppt/theme/theme2.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ID_Powerpoint_V2.potx" id="{41881B99-54AA-4C10-AECB-37C7DF4421B4}" vid="{C7084D08-4FBC-4605-BB97-2D2FDCC97B61}"/>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ID_Powerpoint_V2.potx" id="{41881B99-54AA-4C10-AECB-37C7DF4421B4}" vid="{9CE6F8D0-B590-4D24-98E5-7C119FEE0742}"/>
    </a:ext>
  </a:extLst>
</a:theme>
</file>

<file path=ppt/theme/theme4.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ID_Powerpoint_V2.potx" id="{41881B99-54AA-4C10-AECB-37C7DF4421B4}" vid="{9A0DD8AE-47B5-4E95-898E-1DDA81B0E39A}"/>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ID_Powerpoint_V2.potx" id="{41881B99-54AA-4C10-AECB-37C7DF4421B4}" vid="{278C76AC-FB77-4234-A108-0F782F256FC8}"/>
    </a:ext>
  </a:ext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ID_Powerpoint_V2.potx" id="{41881B99-54AA-4C10-AECB-37C7DF4421B4}" vid="{7242138D-10B1-4F57-84B7-87D0D2347003}"/>
    </a:ext>
  </a:extLst>
</a:theme>
</file>

<file path=ppt/theme/theme7.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ID_Powerpoint_V2.potx" id="{41881B99-54AA-4C10-AECB-37C7DF4421B4}" vid="{11C53F45-53E7-418B-A898-D357E2A09101}"/>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DID_Powerpoint_V2</Template>
  <TotalTime>0</TotalTime>
  <Words>5275</Words>
  <Application>Microsoft Office PowerPoint</Application>
  <PresentationFormat>Custom</PresentationFormat>
  <Paragraphs>587</Paragraphs>
  <Slides>31</Slides>
  <Notes>26</Notes>
  <HiddenSlides>0</HiddenSlides>
  <MMClips>0</MMClips>
  <ScaleCrop>false</ScaleCrop>
  <HeadingPairs>
    <vt:vector size="6" baseType="variant">
      <vt:variant>
        <vt:lpstr>Fonts Used</vt:lpstr>
      </vt:variant>
      <vt:variant>
        <vt:i4>9</vt:i4>
      </vt:variant>
      <vt:variant>
        <vt:lpstr>Theme</vt:lpstr>
      </vt:variant>
      <vt:variant>
        <vt:i4>7</vt:i4>
      </vt:variant>
      <vt:variant>
        <vt:lpstr>Slide Titles</vt:lpstr>
      </vt:variant>
      <vt:variant>
        <vt:i4>31</vt:i4>
      </vt:variant>
    </vt:vector>
  </HeadingPairs>
  <TitlesOfParts>
    <vt:vector size="47" baseType="lpstr">
      <vt:lpstr>Arial</vt:lpstr>
      <vt:lpstr>Calibri</vt:lpstr>
      <vt:lpstr>Calibri Light</vt:lpstr>
      <vt:lpstr>Noto Sans</vt:lpstr>
      <vt:lpstr>Segoe UI</vt:lpstr>
      <vt:lpstr>Symbol</vt:lpstr>
      <vt:lpstr>Times New Roman</vt:lpstr>
      <vt:lpstr>Tinos</vt:lpstr>
      <vt:lpstr>Wingdings</vt:lpstr>
      <vt:lpstr>Office Theme</vt:lpstr>
      <vt:lpstr>3_Custom Design</vt:lpstr>
      <vt:lpstr>2_Custom Design</vt:lpstr>
      <vt:lpstr>4_Custom Design</vt:lpstr>
      <vt:lpstr>1_Custom Design</vt:lpstr>
      <vt:lpstr>Custom Design</vt:lpstr>
      <vt:lpstr>5_Custom Design</vt:lpstr>
      <vt:lpstr>The Case for Inclusion: Disability Inclusion </vt:lpstr>
      <vt:lpstr>Introducing disability inclusion</vt:lpstr>
      <vt:lpstr>PowerPoint Presentation</vt:lpstr>
      <vt:lpstr>PowerPoint Presentation</vt:lpstr>
      <vt:lpstr>Status of disability inclusion in MENA: September 2021</vt:lpstr>
      <vt:lpstr>PowerPoint Presentation</vt:lpstr>
      <vt:lpstr>Status of disability inclusion in MENA: September 2021</vt:lpstr>
      <vt:lpstr>PowerPoint Presentation</vt:lpstr>
      <vt:lpstr>PowerPoint Presentation</vt:lpstr>
      <vt:lpstr>Disability Inclusion and FCDO</vt:lpstr>
      <vt:lpstr>PowerPoint Presentation</vt:lpstr>
      <vt:lpstr>PowerPoint Presentation</vt:lpstr>
      <vt:lpstr>PowerPoint Presentation</vt:lpstr>
      <vt:lpstr>PowerPoint Presentation</vt:lpstr>
      <vt:lpstr>Middle East and North Africa</vt:lpstr>
      <vt:lpstr>PowerPoint Presentation</vt:lpstr>
      <vt:lpstr>PowerPoint Presentation</vt:lpstr>
      <vt:lpstr>Status of disability inclusion in MENA: September 2022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Inclusive Workplace Practices</vt:lpstr>
      <vt:lpstr>PowerPoint Presentation</vt:lpstr>
      <vt:lpstr>Disability etiquette  </vt:lpstr>
      <vt:lpstr>PowerPoint Presentation</vt:lpstr>
      <vt:lpstr>Questions</vt:lpstr>
      <vt:lpstr>Thank you!</vt:lpstr>
    </vt:vector>
  </TitlesOfParts>
  <Company>Sightsavers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Example Slides</dc:title>
  <dc:creator>Claire Walsh</dc:creator>
  <cp:lastModifiedBy>Mariam Abdel-Akher</cp:lastModifiedBy>
  <cp:revision>26</cp:revision>
  <dcterms:created xsi:type="dcterms:W3CDTF">2019-04-11T14:46:50Z</dcterms:created>
  <dcterms:modified xsi:type="dcterms:W3CDTF">2023-07-12T19:41:54Z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2019-03-27T00:00:00Z</vt:filetime>
  </property>
  <property fmtid="{D5CDD505-2E9C-101B-9397-08002B2CF9AE}" pid="3" name="Creator">
    <vt:lpwstr>Adobe InDesign CC 14.0 (Macintosh)</vt:lpwstr>
  </property>
  <property fmtid="{D5CDD505-2E9C-101B-9397-08002B2CF9AE}" pid="4" name="LastSaved">
    <vt:filetime>2019-03-28T00:00:00Z</vt:filetime>
  </property>
</Properties>
</file>