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4" r:id="rId1"/>
  </p:sldMasterIdLst>
  <p:notesMasterIdLst>
    <p:notesMasterId r:id="rId25"/>
  </p:notesMasterIdLst>
  <p:sldIdLst>
    <p:sldId id="272" r:id="rId2"/>
    <p:sldId id="270" r:id="rId3"/>
    <p:sldId id="313" r:id="rId4"/>
    <p:sldId id="448" r:id="rId5"/>
    <p:sldId id="279" r:id="rId6"/>
    <p:sldId id="271" r:id="rId7"/>
    <p:sldId id="292" r:id="rId8"/>
    <p:sldId id="274" r:id="rId9"/>
    <p:sldId id="293" r:id="rId10"/>
    <p:sldId id="324" r:id="rId11"/>
    <p:sldId id="449" r:id="rId12"/>
    <p:sldId id="450" r:id="rId13"/>
    <p:sldId id="312" r:id="rId14"/>
    <p:sldId id="273" r:id="rId15"/>
    <p:sldId id="451" r:id="rId16"/>
    <p:sldId id="452" r:id="rId17"/>
    <p:sldId id="453" r:id="rId18"/>
    <p:sldId id="456" r:id="rId19"/>
    <p:sldId id="454" r:id="rId20"/>
    <p:sldId id="455" r:id="rId21"/>
    <p:sldId id="457" r:id="rId22"/>
    <p:sldId id="259" r:id="rId23"/>
    <p:sldId id="260"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2169"/>
    <a:srgbClr val="002069"/>
    <a:srgbClr val="003F72"/>
    <a:srgbClr val="9A8419"/>
    <a:srgbClr val="556A1C"/>
    <a:srgbClr val="006A4D"/>
    <a:srgbClr val="6C0843"/>
    <a:srgbClr val="534237"/>
    <a:srgbClr val="490F21"/>
    <a:srgbClr val="9F40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CF9025C-6D5B-48C1-BD4D-B4C2BEF3D9D6}" v="125" dt="2021-06-17T21:03:50.32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38" autoAdjust="0"/>
    <p:restoredTop sz="94712"/>
  </p:normalViewPr>
  <p:slideViewPr>
    <p:cSldViewPr>
      <p:cViewPr varScale="1">
        <p:scale>
          <a:sx n="59" d="100"/>
          <a:sy n="59" d="100"/>
        </p:scale>
        <p:origin x="968" y="52"/>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EE9E92-260E-4DED-93A8-365874159419}" type="doc">
      <dgm:prSet loTypeId="urn:microsoft.com/office/officeart/2005/8/layout/venn3" loCatId="relationship" qsTypeId="urn:microsoft.com/office/officeart/2005/8/quickstyle/simple1" qsCatId="simple" csTypeId="urn:microsoft.com/office/officeart/2005/8/colors/colorful5" csCatId="colorful" phldr="1"/>
      <dgm:spPr/>
      <dgm:t>
        <a:bodyPr/>
        <a:lstStyle/>
        <a:p>
          <a:endParaRPr lang="en-GB"/>
        </a:p>
      </dgm:t>
    </dgm:pt>
    <dgm:pt modelId="{9BAA9D67-4C58-448F-95C9-A2823AC6E8F8}">
      <dgm:prSet phldrT="[Text]"/>
      <dgm:spPr/>
      <dgm:t>
        <a:bodyPr/>
        <a:lstStyle/>
        <a:p>
          <a:r>
            <a:rPr lang="en-GB">
              <a:latin typeface="Calibri"/>
              <a:cs typeface="Calibri"/>
            </a:rPr>
            <a:t>Gender equality</a:t>
          </a:r>
        </a:p>
      </dgm:t>
    </dgm:pt>
    <dgm:pt modelId="{81FA5A25-8744-45AC-80D9-68466A09A731}" type="parTrans" cxnId="{0EE03FCB-22AC-4EA8-80C5-21EB1C86327F}">
      <dgm:prSet/>
      <dgm:spPr/>
      <dgm:t>
        <a:bodyPr/>
        <a:lstStyle/>
        <a:p>
          <a:endParaRPr lang="en-GB">
            <a:latin typeface="Calibri" panose="020F0502020204030204" pitchFamily="34" charset="0"/>
            <a:cs typeface="Calibri" panose="020F0502020204030204" pitchFamily="34" charset="0"/>
          </a:endParaRPr>
        </a:p>
      </dgm:t>
    </dgm:pt>
    <dgm:pt modelId="{ADB87F67-9A19-45F6-8A40-4D45BDC0BAEC}" type="sibTrans" cxnId="{0EE03FCB-22AC-4EA8-80C5-21EB1C86327F}">
      <dgm:prSet/>
      <dgm:spPr/>
      <dgm:t>
        <a:bodyPr/>
        <a:lstStyle/>
        <a:p>
          <a:endParaRPr lang="en-GB">
            <a:latin typeface="Calibri" panose="020F0502020204030204" pitchFamily="34" charset="0"/>
            <a:cs typeface="Calibri" panose="020F0502020204030204" pitchFamily="34" charset="0"/>
          </a:endParaRPr>
        </a:p>
      </dgm:t>
    </dgm:pt>
    <dgm:pt modelId="{6359EF44-48B5-4FB5-B4C8-CBD81DD7C0E2}">
      <dgm:prSet phldrT="[Text]"/>
      <dgm:spPr/>
      <dgm:t>
        <a:bodyPr/>
        <a:lstStyle/>
        <a:p>
          <a:r>
            <a:rPr lang="en-GB">
              <a:latin typeface="Calibri"/>
              <a:cs typeface="Calibri"/>
            </a:rPr>
            <a:t>Disability inclusion</a:t>
          </a:r>
        </a:p>
      </dgm:t>
    </dgm:pt>
    <dgm:pt modelId="{6B05B459-5F93-4A0F-AEE1-BF8E977BA186}" type="parTrans" cxnId="{2D937E77-9434-4F12-9720-1FD40F76CB09}">
      <dgm:prSet/>
      <dgm:spPr/>
      <dgm:t>
        <a:bodyPr/>
        <a:lstStyle/>
        <a:p>
          <a:endParaRPr lang="en-GB">
            <a:latin typeface="Calibri" panose="020F0502020204030204" pitchFamily="34" charset="0"/>
            <a:cs typeface="Calibri" panose="020F0502020204030204" pitchFamily="34" charset="0"/>
          </a:endParaRPr>
        </a:p>
      </dgm:t>
    </dgm:pt>
    <dgm:pt modelId="{61D1200C-C54F-4211-B976-C95A480B0937}" type="sibTrans" cxnId="{2D937E77-9434-4F12-9720-1FD40F76CB09}">
      <dgm:prSet/>
      <dgm:spPr/>
      <dgm:t>
        <a:bodyPr/>
        <a:lstStyle/>
        <a:p>
          <a:endParaRPr lang="en-GB">
            <a:latin typeface="Calibri" panose="020F0502020204030204" pitchFamily="34" charset="0"/>
            <a:cs typeface="Calibri" panose="020F0502020204030204" pitchFamily="34" charset="0"/>
          </a:endParaRPr>
        </a:p>
      </dgm:t>
    </dgm:pt>
    <dgm:pt modelId="{22E26860-C125-4157-8948-2D860CD0BE71}">
      <dgm:prSet phldrT="[Text]"/>
      <dgm:spPr/>
      <dgm:t>
        <a:bodyPr/>
        <a:lstStyle/>
        <a:p>
          <a:r>
            <a:rPr lang="en-GB">
              <a:latin typeface="Calibri"/>
              <a:cs typeface="Calibri"/>
            </a:rPr>
            <a:t>Social protection</a:t>
          </a:r>
        </a:p>
      </dgm:t>
    </dgm:pt>
    <dgm:pt modelId="{4C3FC127-5DCE-4679-8E44-901013F2D2BC}" type="parTrans" cxnId="{AA49E03C-3221-4765-BCE6-BA8E77183934}">
      <dgm:prSet/>
      <dgm:spPr/>
      <dgm:t>
        <a:bodyPr/>
        <a:lstStyle/>
        <a:p>
          <a:endParaRPr lang="en-GB">
            <a:latin typeface="Calibri" panose="020F0502020204030204" pitchFamily="34" charset="0"/>
            <a:cs typeface="Calibri" panose="020F0502020204030204" pitchFamily="34" charset="0"/>
          </a:endParaRPr>
        </a:p>
      </dgm:t>
    </dgm:pt>
    <dgm:pt modelId="{445ACED6-A0BC-4DAF-98FC-D9B3B273DC16}" type="sibTrans" cxnId="{AA49E03C-3221-4765-BCE6-BA8E77183934}">
      <dgm:prSet/>
      <dgm:spPr/>
      <dgm:t>
        <a:bodyPr/>
        <a:lstStyle/>
        <a:p>
          <a:endParaRPr lang="en-GB">
            <a:latin typeface="Calibri" panose="020F0502020204030204" pitchFamily="34" charset="0"/>
            <a:cs typeface="Calibri" panose="020F0502020204030204" pitchFamily="34" charset="0"/>
          </a:endParaRPr>
        </a:p>
      </dgm:t>
    </dgm:pt>
    <dgm:pt modelId="{875A2A9A-BA90-4B23-AA93-D23B4BB52AD0}">
      <dgm:prSet phldr="0"/>
      <dgm:spPr/>
      <dgm:t>
        <a:bodyPr/>
        <a:lstStyle/>
        <a:p>
          <a:pPr rtl="0"/>
          <a:r>
            <a:rPr lang="en-GB">
              <a:latin typeface="Calibri"/>
              <a:cs typeface="Calibri"/>
            </a:rPr>
            <a:t>Inclusion</a:t>
          </a:r>
          <a:r>
            <a:rPr lang="en-GB" b="0" i="0" u="none" strike="noStrike" cap="none" baseline="0" noProof="0">
              <a:solidFill>
                <a:srgbClr val="010000"/>
              </a:solidFill>
              <a:latin typeface="Calibri"/>
              <a:cs typeface="Calibri"/>
            </a:rPr>
            <a:t>/ LNOB </a:t>
          </a:r>
          <a:r>
            <a:rPr lang="en-GB" b="0" i="0" u="none" strike="noStrike" cap="none" baseline="0" noProof="0">
              <a:latin typeface="Calibri"/>
              <a:cs typeface="Calibri"/>
            </a:rPr>
            <a:t>policy</a:t>
          </a:r>
          <a:endParaRPr lang="en-GB">
            <a:latin typeface="Calibri"/>
            <a:cs typeface="Calibri"/>
          </a:endParaRPr>
        </a:p>
      </dgm:t>
    </dgm:pt>
    <dgm:pt modelId="{39BD705A-DE59-441F-B083-47168316278B}" type="parTrans" cxnId="{7782764D-726A-4EFE-9F63-820CED38FB19}">
      <dgm:prSet/>
      <dgm:spPr/>
      <dgm:t>
        <a:bodyPr/>
        <a:lstStyle/>
        <a:p>
          <a:endParaRPr lang="en-GB"/>
        </a:p>
      </dgm:t>
    </dgm:pt>
    <dgm:pt modelId="{C8295DFB-3C85-4B73-A836-7262027BCEB5}" type="sibTrans" cxnId="{7782764D-726A-4EFE-9F63-820CED38FB19}">
      <dgm:prSet/>
      <dgm:spPr/>
      <dgm:t>
        <a:bodyPr/>
        <a:lstStyle/>
        <a:p>
          <a:endParaRPr lang="en-GB"/>
        </a:p>
      </dgm:t>
    </dgm:pt>
    <dgm:pt modelId="{6D29464C-592D-4229-B59D-DE4B962A2D5F}">
      <dgm:prSet phldr="0"/>
      <dgm:spPr/>
      <dgm:t>
        <a:bodyPr/>
        <a:lstStyle/>
        <a:p>
          <a:pPr rtl="0"/>
          <a:r>
            <a:rPr lang="en-GB">
              <a:latin typeface="Calibri"/>
              <a:cs typeface="Calibri"/>
            </a:rPr>
            <a:t>Violence against women and girls</a:t>
          </a:r>
        </a:p>
      </dgm:t>
    </dgm:pt>
    <dgm:pt modelId="{98054CED-5DCF-45F0-896B-842C3E7E32D4}" type="parTrans" cxnId="{9BC8BC04-1313-4DA0-9258-CBB634E1DCED}">
      <dgm:prSet/>
      <dgm:spPr/>
      <dgm:t>
        <a:bodyPr/>
        <a:lstStyle/>
        <a:p>
          <a:endParaRPr lang="en-GB"/>
        </a:p>
      </dgm:t>
    </dgm:pt>
    <dgm:pt modelId="{5575EBF3-7868-4948-B9E4-E4DCED62FB4D}" type="sibTrans" cxnId="{9BC8BC04-1313-4DA0-9258-CBB634E1DCED}">
      <dgm:prSet/>
      <dgm:spPr/>
      <dgm:t>
        <a:bodyPr/>
        <a:lstStyle/>
        <a:p>
          <a:endParaRPr lang="en-GB"/>
        </a:p>
      </dgm:t>
    </dgm:pt>
    <dgm:pt modelId="{0D33921A-C2E8-4FC7-9950-E66F421C9B85}">
      <dgm:prSet/>
      <dgm:spPr/>
      <dgm:t>
        <a:bodyPr/>
        <a:lstStyle/>
        <a:p>
          <a:r>
            <a:rPr lang="en-GB"/>
            <a:t>Child protection</a:t>
          </a:r>
        </a:p>
      </dgm:t>
    </dgm:pt>
    <dgm:pt modelId="{75F32ABB-BAA8-4D5C-82B2-EBCACAA1E8DB}" type="parTrans" cxnId="{84BFD2E4-C84C-43D6-946E-AA73535E13ED}">
      <dgm:prSet/>
      <dgm:spPr/>
      <dgm:t>
        <a:bodyPr/>
        <a:lstStyle/>
        <a:p>
          <a:endParaRPr lang="en-GB"/>
        </a:p>
      </dgm:t>
    </dgm:pt>
    <dgm:pt modelId="{D0F3E085-B945-4FA4-82FB-FB7779298BE8}" type="sibTrans" cxnId="{84BFD2E4-C84C-43D6-946E-AA73535E13ED}">
      <dgm:prSet/>
      <dgm:spPr/>
      <dgm:t>
        <a:bodyPr/>
        <a:lstStyle/>
        <a:p>
          <a:endParaRPr lang="en-GB"/>
        </a:p>
      </dgm:t>
    </dgm:pt>
    <dgm:pt modelId="{435F2B09-D2A9-49A6-A585-9E40E3D22094}">
      <dgm:prSet/>
      <dgm:spPr/>
      <dgm:t>
        <a:bodyPr/>
        <a:lstStyle/>
        <a:p>
          <a:r>
            <a:rPr lang="en-GB"/>
            <a:t>LGBT</a:t>
          </a:r>
        </a:p>
      </dgm:t>
    </dgm:pt>
    <dgm:pt modelId="{F666A1DA-B01D-461B-9D02-786DCFA9D33B}" type="parTrans" cxnId="{94B84A66-E85D-40E4-9DB4-904CAE01EED8}">
      <dgm:prSet/>
      <dgm:spPr/>
      <dgm:t>
        <a:bodyPr/>
        <a:lstStyle/>
        <a:p>
          <a:endParaRPr lang="en-GB"/>
        </a:p>
      </dgm:t>
    </dgm:pt>
    <dgm:pt modelId="{27410BF1-B361-4848-85D3-17025D4ADCB8}" type="sibTrans" cxnId="{94B84A66-E85D-40E4-9DB4-904CAE01EED8}">
      <dgm:prSet/>
      <dgm:spPr/>
      <dgm:t>
        <a:bodyPr/>
        <a:lstStyle/>
        <a:p>
          <a:endParaRPr lang="en-GB"/>
        </a:p>
      </dgm:t>
    </dgm:pt>
    <dgm:pt modelId="{E4E9A42D-916E-437F-A9A3-CE0377DE5603}" type="pres">
      <dgm:prSet presAssocID="{4EEE9E92-260E-4DED-93A8-365874159419}" presName="Name0" presStyleCnt="0">
        <dgm:presLayoutVars>
          <dgm:dir/>
          <dgm:resizeHandles val="exact"/>
        </dgm:presLayoutVars>
      </dgm:prSet>
      <dgm:spPr/>
    </dgm:pt>
    <dgm:pt modelId="{508D975B-CC8F-4D5A-BCE6-88DE68BFD51A}" type="pres">
      <dgm:prSet presAssocID="{875A2A9A-BA90-4B23-AA93-D23B4BB52AD0}" presName="Name5" presStyleLbl="vennNode1" presStyleIdx="0" presStyleCnt="7">
        <dgm:presLayoutVars>
          <dgm:bulletEnabled val="1"/>
        </dgm:presLayoutVars>
      </dgm:prSet>
      <dgm:spPr/>
    </dgm:pt>
    <dgm:pt modelId="{974208AF-4991-4930-8601-6BC13759DDC4}" type="pres">
      <dgm:prSet presAssocID="{C8295DFB-3C85-4B73-A836-7262027BCEB5}" presName="space" presStyleCnt="0"/>
      <dgm:spPr/>
    </dgm:pt>
    <dgm:pt modelId="{545A7DF8-FD0B-4728-9073-BA2E4BAF8900}" type="pres">
      <dgm:prSet presAssocID="{9BAA9D67-4C58-448F-95C9-A2823AC6E8F8}" presName="Name5" presStyleLbl="vennNode1" presStyleIdx="1" presStyleCnt="7">
        <dgm:presLayoutVars>
          <dgm:bulletEnabled val="1"/>
        </dgm:presLayoutVars>
      </dgm:prSet>
      <dgm:spPr/>
    </dgm:pt>
    <dgm:pt modelId="{661B2DC3-1A3B-41A7-9AA4-D3AC0B500A7A}" type="pres">
      <dgm:prSet presAssocID="{ADB87F67-9A19-45F6-8A40-4D45BDC0BAEC}" presName="space" presStyleCnt="0"/>
      <dgm:spPr/>
    </dgm:pt>
    <dgm:pt modelId="{FAE15750-EF4E-47AC-B16A-62B4FDACB212}" type="pres">
      <dgm:prSet presAssocID="{6D29464C-592D-4229-B59D-DE4B962A2D5F}" presName="Name5" presStyleLbl="vennNode1" presStyleIdx="2" presStyleCnt="7">
        <dgm:presLayoutVars>
          <dgm:bulletEnabled val="1"/>
        </dgm:presLayoutVars>
      </dgm:prSet>
      <dgm:spPr/>
    </dgm:pt>
    <dgm:pt modelId="{C3B0B9DC-6CF0-47DF-8547-72CC8A86E661}" type="pres">
      <dgm:prSet presAssocID="{5575EBF3-7868-4948-B9E4-E4DCED62FB4D}" presName="space" presStyleCnt="0"/>
      <dgm:spPr/>
    </dgm:pt>
    <dgm:pt modelId="{495487A7-50E1-41CA-897C-E3871055F267}" type="pres">
      <dgm:prSet presAssocID="{435F2B09-D2A9-49A6-A585-9E40E3D22094}" presName="Name5" presStyleLbl="vennNode1" presStyleIdx="3" presStyleCnt="7">
        <dgm:presLayoutVars>
          <dgm:bulletEnabled val="1"/>
        </dgm:presLayoutVars>
      </dgm:prSet>
      <dgm:spPr/>
    </dgm:pt>
    <dgm:pt modelId="{5951060C-27AA-49B0-B76E-548CEAB83DF4}" type="pres">
      <dgm:prSet presAssocID="{27410BF1-B361-4848-85D3-17025D4ADCB8}" presName="space" presStyleCnt="0"/>
      <dgm:spPr/>
    </dgm:pt>
    <dgm:pt modelId="{23347F3E-0668-461C-941B-755187720569}" type="pres">
      <dgm:prSet presAssocID="{6359EF44-48B5-4FB5-B4C8-CBD81DD7C0E2}" presName="Name5" presStyleLbl="vennNode1" presStyleIdx="4" presStyleCnt="7">
        <dgm:presLayoutVars>
          <dgm:bulletEnabled val="1"/>
        </dgm:presLayoutVars>
      </dgm:prSet>
      <dgm:spPr/>
    </dgm:pt>
    <dgm:pt modelId="{DD843250-A569-4AA3-A440-8DD7A458233C}" type="pres">
      <dgm:prSet presAssocID="{61D1200C-C54F-4211-B976-C95A480B0937}" presName="space" presStyleCnt="0"/>
      <dgm:spPr/>
    </dgm:pt>
    <dgm:pt modelId="{039D1A7F-C5A8-430C-B218-F1826FC482EE}" type="pres">
      <dgm:prSet presAssocID="{22E26860-C125-4157-8948-2D860CD0BE71}" presName="Name5" presStyleLbl="vennNode1" presStyleIdx="5" presStyleCnt="7">
        <dgm:presLayoutVars>
          <dgm:bulletEnabled val="1"/>
        </dgm:presLayoutVars>
      </dgm:prSet>
      <dgm:spPr/>
    </dgm:pt>
    <dgm:pt modelId="{DC3E57D6-B01B-44F6-B09D-C8A0FDEAF043}" type="pres">
      <dgm:prSet presAssocID="{445ACED6-A0BC-4DAF-98FC-D9B3B273DC16}" presName="space" presStyleCnt="0"/>
      <dgm:spPr/>
    </dgm:pt>
    <dgm:pt modelId="{74C36E8B-7E8C-47BB-8D5D-FE6E351048F1}" type="pres">
      <dgm:prSet presAssocID="{0D33921A-C2E8-4FC7-9950-E66F421C9B85}" presName="Name5" presStyleLbl="vennNode1" presStyleIdx="6" presStyleCnt="7">
        <dgm:presLayoutVars>
          <dgm:bulletEnabled val="1"/>
        </dgm:presLayoutVars>
      </dgm:prSet>
      <dgm:spPr/>
    </dgm:pt>
  </dgm:ptLst>
  <dgm:cxnLst>
    <dgm:cxn modelId="{4FE64104-BC26-4ECB-951A-C2326D802DBC}" type="presOf" srcId="{6D29464C-592D-4229-B59D-DE4B962A2D5F}" destId="{FAE15750-EF4E-47AC-B16A-62B4FDACB212}" srcOrd="0" destOrd="0" presId="urn:microsoft.com/office/officeart/2005/8/layout/venn3"/>
    <dgm:cxn modelId="{2BECAB04-FB95-46CF-B2EB-91665E160227}" type="presOf" srcId="{4EEE9E92-260E-4DED-93A8-365874159419}" destId="{E4E9A42D-916E-437F-A9A3-CE0377DE5603}" srcOrd="0" destOrd="0" presId="urn:microsoft.com/office/officeart/2005/8/layout/venn3"/>
    <dgm:cxn modelId="{9BC8BC04-1313-4DA0-9258-CBB634E1DCED}" srcId="{4EEE9E92-260E-4DED-93A8-365874159419}" destId="{6D29464C-592D-4229-B59D-DE4B962A2D5F}" srcOrd="2" destOrd="0" parTransId="{98054CED-5DCF-45F0-896B-842C3E7E32D4}" sibTransId="{5575EBF3-7868-4948-B9E4-E4DCED62FB4D}"/>
    <dgm:cxn modelId="{0AC9C014-4E16-4650-A548-5848A8BDFF7E}" type="presOf" srcId="{22E26860-C125-4157-8948-2D860CD0BE71}" destId="{039D1A7F-C5A8-430C-B218-F1826FC482EE}" srcOrd="0" destOrd="0" presId="urn:microsoft.com/office/officeart/2005/8/layout/venn3"/>
    <dgm:cxn modelId="{D2FCC514-B32B-46D0-88B5-09BE9F542C49}" type="presOf" srcId="{435F2B09-D2A9-49A6-A585-9E40E3D22094}" destId="{495487A7-50E1-41CA-897C-E3871055F267}" srcOrd="0" destOrd="0" presId="urn:microsoft.com/office/officeart/2005/8/layout/venn3"/>
    <dgm:cxn modelId="{08360123-751B-46E5-AE7D-2F2309222828}" type="presOf" srcId="{0D33921A-C2E8-4FC7-9950-E66F421C9B85}" destId="{74C36E8B-7E8C-47BB-8D5D-FE6E351048F1}" srcOrd="0" destOrd="0" presId="urn:microsoft.com/office/officeart/2005/8/layout/venn3"/>
    <dgm:cxn modelId="{AA49E03C-3221-4765-BCE6-BA8E77183934}" srcId="{4EEE9E92-260E-4DED-93A8-365874159419}" destId="{22E26860-C125-4157-8948-2D860CD0BE71}" srcOrd="5" destOrd="0" parTransId="{4C3FC127-5DCE-4679-8E44-901013F2D2BC}" sibTransId="{445ACED6-A0BC-4DAF-98FC-D9B3B273DC16}"/>
    <dgm:cxn modelId="{1BAC065F-583C-422A-BEEB-7F281747D623}" type="presOf" srcId="{875A2A9A-BA90-4B23-AA93-D23B4BB52AD0}" destId="{508D975B-CC8F-4D5A-BCE6-88DE68BFD51A}" srcOrd="0" destOrd="0" presId="urn:microsoft.com/office/officeart/2005/8/layout/venn3"/>
    <dgm:cxn modelId="{94B84A66-E85D-40E4-9DB4-904CAE01EED8}" srcId="{4EEE9E92-260E-4DED-93A8-365874159419}" destId="{435F2B09-D2A9-49A6-A585-9E40E3D22094}" srcOrd="3" destOrd="0" parTransId="{F666A1DA-B01D-461B-9D02-786DCFA9D33B}" sibTransId="{27410BF1-B361-4848-85D3-17025D4ADCB8}"/>
    <dgm:cxn modelId="{7782764D-726A-4EFE-9F63-820CED38FB19}" srcId="{4EEE9E92-260E-4DED-93A8-365874159419}" destId="{875A2A9A-BA90-4B23-AA93-D23B4BB52AD0}" srcOrd="0" destOrd="0" parTransId="{39BD705A-DE59-441F-B083-47168316278B}" sibTransId="{C8295DFB-3C85-4B73-A836-7262027BCEB5}"/>
    <dgm:cxn modelId="{2A0DEB71-4CD1-450D-867B-891FCE06B250}" type="presOf" srcId="{9BAA9D67-4C58-448F-95C9-A2823AC6E8F8}" destId="{545A7DF8-FD0B-4728-9073-BA2E4BAF8900}" srcOrd="0" destOrd="0" presId="urn:microsoft.com/office/officeart/2005/8/layout/venn3"/>
    <dgm:cxn modelId="{2D937E77-9434-4F12-9720-1FD40F76CB09}" srcId="{4EEE9E92-260E-4DED-93A8-365874159419}" destId="{6359EF44-48B5-4FB5-B4C8-CBD81DD7C0E2}" srcOrd="4" destOrd="0" parTransId="{6B05B459-5F93-4A0F-AEE1-BF8E977BA186}" sibTransId="{61D1200C-C54F-4211-B976-C95A480B0937}"/>
    <dgm:cxn modelId="{0EE03FCB-22AC-4EA8-80C5-21EB1C86327F}" srcId="{4EEE9E92-260E-4DED-93A8-365874159419}" destId="{9BAA9D67-4C58-448F-95C9-A2823AC6E8F8}" srcOrd="1" destOrd="0" parTransId="{81FA5A25-8744-45AC-80D9-68466A09A731}" sibTransId="{ADB87F67-9A19-45F6-8A40-4D45BDC0BAEC}"/>
    <dgm:cxn modelId="{515D96CC-EDCF-4D13-94F5-3557C8011EFD}" type="presOf" srcId="{6359EF44-48B5-4FB5-B4C8-CBD81DD7C0E2}" destId="{23347F3E-0668-461C-941B-755187720569}" srcOrd="0" destOrd="0" presId="urn:microsoft.com/office/officeart/2005/8/layout/venn3"/>
    <dgm:cxn modelId="{84BFD2E4-C84C-43D6-946E-AA73535E13ED}" srcId="{4EEE9E92-260E-4DED-93A8-365874159419}" destId="{0D33921A-C2E8-4FC7-9950-E66F421C9B85}" srcOrd="6" destOrd="0" parTransId="{75F32ABB-BAA8-4D5C-82B2-EBCACAA1E8DB}" sibTransId="{D0F3E085-B945-4FA4-82FB-FB7779298BE8}"/>
    <dgm:cxn modelId="{79BDC6BF-93B2-4A2A-AE8A-CBF5B1CAF03D}" type="presParOf" srcId="{E4E9A42D-916E-437F-A9A3-CE0377DE5603}" destId="{508D975B-CC8F-4D5A-BCE6-88DE68BFD51A}" srcOrd="0" destOrd="0" presId="urn:microsoft.com/office/officeart/2005/8/layout/venn3"/>
    <dgm:cxn modelId="{2EFD5343-104B-4005-A27D-E1BF7E8E37D9}" type="presParOf" srcId="{E4E9A42D-916E-437F-A9A3-CE0377DE5603}" destId="{974208AF-4991-4930-8601-6BC13759DDC4}" srcOrd="1" destOrd="0" presId="urn:microsoft.com/office/officeart/2005/8/layout/venn3"/>
    <dgm:cxn modelId="{0A950160-544E-4DB9-B7AE-DD0EB1C5BC2B}" type="presParOf" srcId="{E4E9A42D-916E-437F-A9A3-CE0377DE5603}" destId="{545A7DF8-FD0B-4728-9073-BA2E4BAF8900}" srcOrd="2" destOrd="0" presId="urn:microsoft.com/office/officeart/2005/8/layout/venn3"/>
    <dgm:cxn modelId="{0B47D66A-212F-43F9-89AD-95EFDF28437C}" type="presParOf" srcId="{E4E9A42D-916E-437F-A9A3-CE0377DE5603}" destId="{661B2DC3-1A3B-41A7-9AA4-D3AC0B500A7A}" srcOrd="3" destOrd="0" presId="urn:microsoft.com/office/officeart/2005/8/layout/venn3"/>
    <dgm:cxn modelId="{11F1D787-4D03-4260-8C6E-F9FE61245ACC}" type="presParOf" srcId="{E4E9A42D-916E-437F-A9A3-CE0377DE5603}" destId="{FAE15750-EF4E-47AC-B16A-62B4FDACB212}" srcOrd="4" destOrd="0" presId="urn:microsoft.com/office/officeart/2005/8/layout/venn3"/>
    <dgm:cxn modelId="{7EAE50E6-446B-4A00-A8CC-4DF6A743A2C0}" type="presParOf" srcId="{E4E9A42D-916E-437F-A9A3-CE0377DE5603}" destId="{C3B0B9DC-6CF0-47DF-8547-72CC8A86E661}" srcOrd="5" destOrd="0" presId="urn:microsoft.com/office/officeart/2005/8/layout/venn3"/>
    <dgm:cxn modelId="{AF760105-45E5-475F-AFEA-24CBA6CE99A3}" type="presParOf" srcId="{E4E9A42D-916E-437F-A9A3-CE0377DE5603}" destId="{495487A7-50E1-41CA-897C-E3871055F267}" srcOrd="6" destOrd="0" presId="urn:microsoft.com/office/officeart/2005/8/layout/venn3"/>
    <dgm:cxn modelId="{930D452D-2155-4413-9AA7-47BFF7A30842}" type="presParOf" srcId="{E4E9A42D-916E-437F-A9A3-CE0377DE5603}" destId="{5951060C-27AA-49B0-B76E-548CEAB83DF4}" srcOrd="7" destOrd="0" presId="urn:microsoft.com/office/officeart/2005/8/layout/venn3"/>
    <dgm:cxn modelId="{D3589EE8-A487-4AA7-ADC2-9A2C8E645E8B}" type="presParOf" srcId="{E4E9A42D-916E-437F-A9A3-CE0377DE5603}" destId="{23347F3E-0668-461C-941B-755187720569}" srcOrd="8" destOrd="0" presId="urn:microsoft.com/office/officeart/2005/8/layout/venn3"/>
    <dgm:cxn modelId="{83F3DAE5-89A0-49A2-A0F8-417D4E3B2119}" type="presParOf" srcId="{E4E9A42D-916E-437F-A9A3-CE0377DE5603}" destId="{DD843250-A569-4AA3-A440-8DD7A458233C}" srcOrd="9" destOrd="0" presId="urn:microsoft.com/office/officeart/2005/8/layout/venn3"/>
    <dgm:cxn modelId="{FEC64552-5176-46A9-BCC9-264B9CE3A34E}" type="presParOf" srcId="{E4E9A42D-916E-437F-A9A3-CE0377DE5603}" destId="{039D1A7F-C5A8-430C-B218-F1826FC482EE}" srcOrd="10" destOrd="0" presId="urn:microsoft.com/office/officeart/2005/8/layout/venn3"/>
    <dgm:cxn modelId="{FEA7AEAD-AA70-4D76-AA11-A67F25CAD376}" type="presParOf" srcId="{E4E9A42D-916E-437F-A9A3-CE0377DE5603}" destId="{DC3E57D6-B01B-44F6-B09D-C8A0FDEAF043}" srcOrd="11" destOrd="0" presId="urn:microsoft.com/office/officeart/2005/8/layout/venn3"/>
    <dgm:cxn modelId="{2A76D8BD-0F2C-42A8-9C74-0A3D87A0C003}" type="presParOf" srcId="{E4E9A42D-916E-437F-A9A3-CE0377DE5603}" destId="{74C36E8B-7E8C-47BB-8D5D-FE6E351048F1}" srcOrd="12"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8D975B-CC8F-4D5A-BCE6-88DE68BFD51A}">
      <dsp:nvSpPr>
        <dsp:cNvPr id="0" name=""/>
        <dsp:cNvSpPr/>
      </dsp:nvSpPr>
      <dsp:spPr>
        <a:xfrm>
          <a:off x="1185" y="501590"/>
          <a:ext cx="1394798" cy="1394798"/>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6760" tIns="17780" rIns="76760" bIns="17780" numCol="1" spcCol="1270" anchor="ctr" anchorCtr="0">
          <a:noAutofit/>
        </a:bodyPr>
        <a:lstStyle/>
        <a:p>
          <a:pPr marL="0" lvl="0" indent="0" algn="ctr" defTabSz="622300" rtl="0">
            <a:lnSpc>
              <a:spcPct val="90000"/>
            </a:lnSpc>
            <a:spcBef>
              <a:spcPct val="0"/>
            </a:spcBef>
            <a:spcAft>
              <a:spcPct val="35000"/>
            </a:spcAft>
            <a:buNone/>
          </a:pPr>
          <a:r>
            <a:rPr lang="en-GB" sz="1400" kern="1200">
              <a:latin typeface="Calibri"/>
              <a:cs typeface="Calibri"/>
            </a:rPr>
            <a:t>Inclusion</a:t>
          </a:r>
          <a:r>
            <a:rPr lang="en-GB" sz="1400" b="0" i="0" u="none" strike="noStrike" kern="1200" cap="none" baseline="0" noProof="0">
              <a:solidFill>
                <a:srgbClr val="010000"/>
              </a:solidFill>
              <a:latin typeface="Calibri"/>
              <a:cs typeface="Calibri"/>
            </a:rPr>
            <a:t>/ LNOB </a:t>
          </a:r>
          <a:r>
            <a:rPr lang="en-GB" sz="1400" b="0" i="0" u="none" strike="noStrike" kern="1200" cap="none" baseline="0" noProof="0">
              <a:latin typeface="Calibri"/>
              <a:cs typeface="Calibri"/>
            </a:rPr>
            <a:t>policy</a:t>
          </a:r>
          <a:endParaRPr lang="en-GB" sz="1400" kern="1200">
            <a:latin typeface="Calibri"/>
            <a:cs typeface="Calibri"/>
          </a:endParaRPr>
        </a:p>
      </dsp:txBody>
      <dsp:txXfrm>
        <a:off x="205448" y="705853"/>
        <a:ext cx="986272" cy="986272"/>
      </dsp:txXfrm>
    </dsp:sp>
    <dsp:sp modelId="{545A7DF8-FD0B-4728-9073-BA2E4BAF8900}">
      <dsp:nvSpPr>
        <dsp:cNvPr id="0" name=""/>
        <dsp:cNvSpPr/>
      </dsp:nvSpPr>
      <dsp:spPr>
        <a:xfrm>
          <a:off x="1117024" y="501590"/>
          <a:ext cx="1394798" cy="1394798"/>
        </a:xfrm>
        <a:prstGeom prst="ellipse">
          <a:avLst/>
        </a:prstGeom>
        <a:solidFill>
          <a:schemeClr val="accent5">
            <a:alpha val="50000"/>
            <a:hueOff val="979181"/>
            <a:satOff val="0"/>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6760" tIns="17780" rIns="76760" bIns="17780" numCol="1" spcCol="1270" anchor="ctr" anchorCtr="0">
          <a:noAutofit/>
        </a:bodyPr>
        <a:lstStyle/>
        <a:p>
          <a:pPr marL="0" lvl="0" indent="0" algn="ctr" defTabSz="622300">
            <a:lnSpc>
              <a:spcPct val="90000"/>
            </a:lnSpc>
            <a:spcBef>
              <a:spcPct val="0"/>
            </a:spcBef>
            <a:spcAft>
              <a:spcPct val="35000"/>
            </a:spcAft>
            <a:buNone/>
          </a:pPr>
          <a:r>
            <a:rPr lang="en-GB" sz="1400" kern="1200">
              <a:latin typeface="Calibri"/>
              <a:cs typeface="Calibri"/>
            </a:rPr>
            <a:t>Gender equality</a:t>
          </a:r>
        </a:p>
      </dsp:txBody>
      <dsp:txXfrm>
        <a:off x="1321287" y="705853"/>
        <a:ext cx="986272" cy="986272"/>
      </dsp:txXfrm>
    </dsp:sp>
    <dsp:sp modelId="{FAE15750-EF4E-47AC-B16A-62B4FDACB212}">
      <dsp:nvSpPr>
        <dsp:cNvPr id="0" name=""/>
        <dsp:cNvSpPr/>
      </dsp:nvSpPr>
      <dsp:spPr>
        <a:xfrm>
          <a:off x="2232863" y="501590"/>
          <a:ext cx="1394798" cy="1394798"/>
        </a:xfrm>
        <a:prstGeom prst="ellipse">
          <a:avLst/>
        </a:prstGeom>
        <a:solidFill>
          <a:schemeClr val="accent5">
            <a:alpha val="50000"/>
            <a:hueOff val="1958362"/>
            <a:satOff val="0"/>
            <a:lumOff val="-366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6760" tIns="17780" rIns="76760" bIns="17780" numCol="1" spcCol="1270" anchor="ctr" anchorCtr="0">
          <a:noAutofit/>
        </a:bodyPr>
        <a:lstStyle/>
        <a:p>
          <a:pPr marL="0" lvl="0" indent="0" algn="ctr" defTabSz="622300" rtl="0">
            <a:lnSpc>
              <a:spcPct val="90000"/>
            </a:lnSpc>
            <a:spcBef>
              <a:spcPct val="0"/>
            </a:spcBef>
            <a:spcAft>
              <a:spcPct val="35000"/>
            </a:spcAft>
            <a:buNone/>
          </a:pPr>
          <a:r>
            <a:rPr lang="en-GB" sz="1400" kern="1200">
              <a:latin typeface="Calibri"/>
              <a:cs typeface="Calibri"/>
            </a:rPr>
            <a:t>Violence against women and girls</a:t>
          </a:r>
        </a:p>
      </dsp:txBody>
      <dsp:txXfrm>
        <a:off x="2437126" y="705853"/>
        <a:ext cx="986272" cy="986272"/>
      </dsp:txXfrm>
    </dsp:sp>
    <dsp:sp modelId="{495487A7-50E1-41CA-897C-E3871055F267}">
      <dsp:nvSpPr>
        <dsp:cNvPr id="0" name=""/>
        <dsp:cNvSpPr/>
      </dsp:nvSpPr>
      <dsp:spPr>
        <a:xfrm>
          <a:off x="3348702" y="501590"/>
          <a:ext cx="1394798" cy="1394798"/>
        </a:xfrm>
        <a:prstGeom prst="ellipse">
          <a:avLst/>
        </a:prstGeom>
        <a:solidFill>
          <a:schemeClr val="accent5">
            <a:alpha val="50000"/>
            <a:hueOff val="2937543"/>
            <a:satOff val="0"/>
            <a:lumOff val="-549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6760" tIns="17780" rIns="76760" bIns="17780" numCol="1" spcCol="1270" anchor="ctr" anchorCtr="0">
          <a:noAutofit/>
        </a:bodyPr>
        <a:lstStyle/>
        <a:p>
          <a:pPr marL="0" lvl="0" indent="0" algn="ctr" defTabSz="622300">
            <a:lnSpc>
              <a:spcPct val="90000"/>
            </a:lnSpc>
            <a:spcBef>
              <a:spcPct val="0"/>
            </a:spcBef>
            <a:spcAft>
              <a:spcPct val="35000"/>
            </a:spcAft>
            <a:buNone/>
          </a:pPr>
          <a:r>
            <a:rPr lang="en-GB" sz="1400" kern="1200"/>
            <a:t>LGBT</a:t>
          </a:r>
        </a:p>
      </dsp:txBody>
      <dsp:txXfrm>
        <a:off x="3552965" y="705853"/>
        <a:ext cx="986272" cy="986272"/>
      </dsp:txXfrm>
    </dsp:sp>
    <dsp:sp modelId="{23347F3E-0668-461C-941B-755187720569}">
      <dsp:nvSpPr>
        <dsp:cNvPr id="0" name=""/>
        <dsp:cNvSpPr/>
      </dsp:nvSpPr>
      <dsp:spPr>
        <a:xfrm>
          <a:off x="4464541" y="501590"/>
          <a:ext cx="1394798" cy="1394798"/>
        </a:xfrm>
        <a:prstGeom prst="ellipse">
          <a:avLst/>
        </a:prstGeom>
        <a:solidFill>
          <a:schemeClr val="accent5">
            <a:alpha val="50000"/>
            <a:hueOff val="3916724"/>
            <a:satOff val="0"/>
            <a:lumOff val="-732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6760" tIns="17780" rIns="76760" bIns="17780" numCol="1" spcCol="1270" anchor="ctr" anchorCtr="0">
          <a:noAutofit/>
        </a:bodyPr>
        <a:lstStyle/>
        <a:p>
          <a:pPr marL="0" lvl="0" indent="0" algn="ctr" defTabSz="622300">
            <a:lnSpc>
              <a:spcPct val="90000"/>
            </a:lnSpc>
            <a:spcBef>
              <a:spcPct val="0"/>
            </a:spcBef>
            <a:spcAft>
              <a:spcPct val="35000"/>
            </a:spcAft>
            <a:buNone/>
          </a:pPr>
          <a:r>
            <a:rPr lang="en-GB" sz="1400" kern="1200">
              <a:latin typeface="Calibri"/>
              <a:cs typeface="Calibri"/>
            </a:rPr>
            <a:t>Disability inclusion</a:t>
          </a:r>
        </a:p>
      </dsp:txBody>
      <dsp:txXfrm>
        <a:off x="4668804" y="705853"/>
        <a:ext cx="986272" cy="986272"/>
      </dsp:txXfrm>
    </dsp:sp>
    <dsp:sp modelId="{039D1A7F-C5A8-430C-B218-F1826FC482EE}">
      <dsp:nvSpPr>
        <dsp:cNvPr id="0" name=""/>
        <dsp:cNvSpPr/>
      </dsp:nvSpPr>
      <dsp:spPr>
        <a:xfrm>
          <a:off x="5580380" y="501590"/>
          <a:ext cx="1394798" cy="1394798"/>
        </a:xfrm>
        <a:prstGeom prst="ellipse">
          <a:avLst/>
        </a:prstGeom>
        <a:solidFill>
          <a:schemeClr val="accent5">
            <a:alpha val="50000"/>
            <a:hueOff val="4895904"/>
            <a:satOff val="0"/>
            <a:lumOff val="-915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6760" tIns="17780" rIns="76760" bIns="17780" numCol="1" spcCol="1270" anchor="ctr" anchorCtr="0">
          <a:noAutofit/>
        </a:bodyPr>
        <a:lstStyle/>
        <a:p>
          <a:pPr marL="0" lvl="0" indent="0" algn="ctr" defTabSz="622300">
            <a:lnSpc>
              <a:spcPct val="90000"/>
            </a:lnSpc>
            <a:spcBef>
              <a:spcPct val="0"/>
            </a:spcBef>
            <a:spcAft>
              <a:spcPct val="35000"/>
            </a:spcAft>
            <a:buNone/>
          </a:pPr>
          <a:r>
            <a:rPr lang="en-GB" sz="1400" kern="1200">
              <a:latin typeface="Calibri"/>
              <a:cs typeface="Calibri"/>
            </a:rPr>
            <a:t>Social protection</a:t>
          </a:r>
        </a:p>
      </dsp:txBody>
      <dsp:txXfrm>
        <a:off x="5784643" y="705853"/>
        <a:ext cx="986272" cy="986272"/>
      </dsp:txXfrm>
    </dsp:sp>
    <dsp:sp modelId="{74C36E8B-7E8C-47BB-8D5D-FE6E351048F1}">
      <dsp:nvSpPr>
        <dsp:cNvPr id="0" name=""/>
        <dsp:cNvSpPr/>
      </dsp:nvSpPr>
      <dsp:spPr>
        <a:xfrm>
          <a:off x="6696218" y="501590"/>
          <a:ext cx="1394798" cy="1394798"/>
        </a:xfrm>
        <a:prstGeom prst="ellipse">
          <a:avLst/>
        </a:prstGeom>
        <a:solidFill>
          <a:schemeClr val="accent5">
            <a:alpha val="50000"/>
            <a:hueOff val="5875085"/>
            <a:satOff val="0"/>
            <a:lumOff val="-1098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6760" tIns="17780" rIns="76760" bIns="17780" numCol="1" spcCol="1270" anchor="ctr" anchorCtr="0">
          <a:noAutofit/>
        </a:bodyPr>
        <a:lstStyle/>
        <a:p>
          <a:pPr marL="0" lvl="0" indent="0" algn="ctr" defTabSz="622300">
            <a:lnSpc>
              <a:spcPct val="90000"/>
            </a:lnSpc>
            <a:spcBef>
              <a:spcPct val="0"/>
            </a:spcBef>
            <a:spcAft>
              <a:spcPct val="35000"/>
            </a:spcAft>
            <a:buNone/>
          </a:pPr>
          <a:r>
            <a:rPr lang="en-GB" sz="1400" kern="1200"/>
            <a:t>Child protection</a:t>
          </a:r>
        </a:p>
      </dsp:txBody>
      <dsp:txXfrm>
        <a:off x="6900481" y="705853"/>
        <a:ext cx="986272" cy="986272"/>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65965F-46C9-4FA8-9786-426A2753F503}" type="datetimeFigureOut">
              <a:rPr lang="en-US" smtClean="0"/>
              <a:pPr/>
              <a:t>7/12/2023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1A7007-A200-4625-857B-C1B607EDAC37}" type="slidenum">
              <a:rPr lang="en-US" smtClean="0"/>
              <a:pPr/>
              <a:t>‹#›</a:t>
            </a:fld>
            <a:endParaRPr lang="en-US"/>
          </a:p>
        </p:txBody>
      </p:sp>
    </p:spTree>
    <p:extLst>
      <p:ext uri="{BB962C8B-B14F-4D97-AF65-F5344CB8AC3E}">
        <p14:creationId xmlns:p14="http://schemas.microsoft.com/office/powerpoint/2010/main" val="3633935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tandfonline.com/doi/pdf/10.1080/09687599.2018.1431108?needAccess=true"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s://www.zw.undp.org/content/zimbabwe/en/home/stories/addressing-inequalities-in-parliament.html" TargetMode="External"/><Relationship Id="rId5" Type="http://schemas.openxmlformats.org/officeDocument/2006/relationships/hyperlink" Target="https://www.ifes.org/sites/default/files/accessible_elections_for_for_persons_with_disabilites_agenda.pdf" TargetMode="External"/><Relationship Id="rId4" Type="http://schemas.openxmlformats.org/officeDocument/2006/relationships/hyperlink" Target="https://assets.publishing.service.gov.uk/media/5b18fd1440f0b634c0c590d7/Strengthening_participation_of_people_with_disabilities_in_leadership_roles.pdf"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admin.makingitwork-crpd.org/sites/default/files/2018-%202/Include%20Us%21%20MiW%20Myanmar%202018.pdf"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assets.publishing.service.gov.uk/media/5b18fd1440f0b634c0c590d7/Strengthening_participation_of_people_with_disabilities_in_leadership_roles.pdf"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www.tandfonline.com/doi/pdf/10.1080/09687599.2018.1431108?needAccess=true"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tandfonline.com/doi/pdf/10.1080/09687599.2018.1431108?needAccess=true"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www.ifes.org/sites/default/files/accessible_elections_for_for_persons_with_disabilites_agenda.pdf"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E12452D-FF08-4E0F-83D3-26A1AE1BD19F}" type="slidenum">
              <a:rPr lang="en-GB" smtClean="0"/>
              <a:t>5</a:t>
            </a:fld>
            <a:endParaRPr lang="en-GB"/>
          </a:p>
        </p:txBody>
      </p:sp>
    </p:spTree>
    <p:extLst>
      <p:ext uri="{BB962C8B-B14F-4D97-AF65-F5344CB8AC3E}">
        <p14:creationId xmlns:p14="http://schemas.microsoft.com/office/powerpoint/2010/main" val="20451447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u="none" dirty="0" err="1">
                <a:effectLst/>
                <a:latin typeface="Calibri" panose="020F0502020204030204" pitchFamily="34" charset="0"/>
                <a:ea typeface="Calibri" panose="020F0502020204030204" pitchFamily="34" charset="0"/>
              </a:rPr>
              <a:t>Virendrakumar</a:t>
            </a:r>
            <a:r>
              <a:rPr lang="en-GB" sz="1000" u="none" dirty="0">
                <a:effectLst/>
                <a:latin typeface="Calibri" panose="020F0502020204030204" pitchFamily="34" charset="0"/>
                <a:ea typeface="Calibri" panose="020F0502020204030204" pitchFamily="34" charset="0"/>
              </a:rPr>
              <a:t>, B., Jolley, E., </a:t>
            </a:r>
            <a:r>
              <a:rPr lang="en-GB" sz="1000" u="none" dirty="0" err="1">
                <a:effectLst/>
                <a:latin typeface="Calibri" panose="020F0502020204030204" pitchFamily="34" charset="0"/>
                <a:ea typeface="Calibri" panose="020F0502020204030204" pitchFamily="34" charset="0"/>
              </a:rPr>
              <a:t>Bady</a:t>
            </a:r>
            <a:r>
              <a:rPr lang="en-GB" sz="1000" u="none" dirty="0">
                <a:effectLst/>
                <a:latin typeface="Calibri" panose="020F0502020204030204" pitchFamily="34" charset="0"/>
                <a:ea typeface="Calibri" panose="020F0502020204030204" pitchFamily="34" charset="0"/>
              </a:rPr>
              <a:t>, E. and Schmidt, E. (2018) Disability Inclusive Elections in Africa - Systematic Review </a:t>
            </a:r>
            <a:r>
              <a:rPr lang="en-GB" sz="1000" u="none" dirty="0">
                <a:solidFill>
                  <a:srgbClr val="0563C1"/>
                </a:solidFill>
                <a:effectLst/>
                <a:latin typeface="Calibri" panose="020F0502020204030204" pitchFamily="34" charset="0"/>
                <a:ea typeface="Calibri" panose="020F0502020204030204" pitchFamily="34" charset="0"/>
                <a:hlinkClick r:id="rId3"/>
              </a:rPr>
              <a:t>https://www.tandfonline.com/doi/pdf/10.1080/09687599.2018.1431108?needAccess=true</a:t>
            </a:r>
            <a:r>
              <a:rPr lang="en-GB" sz="1000" u="none" dirty="0">
                <a:effectLst/>
                <a:latin typeface="Calibri" panose="020F0502020204030204" pitchFamily="34" charset="0"/>
                <a:ea typeface="Calibri" panose="020F0502020204030204" pitchFamily="34" charset="0"/>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u="none" dirty="0">
                <a:effectLst/>
                <a:latin typeface="Calibri" panose="020F0502020204030204" pitchFamily="34" charset="0"/>
                <a:ea typeface="Calibri" panose="020F0502020204030204" pitchFamily="34" charset="0"/>
              </a:rPr>
              <a:t>Price, R (2018) Strengthening participation of people with disabilities in leadership roles in developing countries, K4D Helpdesk Report, Institute of Development Studies    </a:t>
            </a:r>
            <a:r>
              <a:rPr lang="en-GB" sz="1200" u="none" dirty="0">
                <a:solidFill>
                  <a:srgbClr val="0563C1"/>
                </a:solidFill>
                <a:effectLst/>
                <a:latin typeface="Calibri" panose="020F0502020204030204" pitchFamily="34" charset="0"/>
                <a:ea typeface="Calibri" panose="020F0502020204030204" pitchFamily="34" charset="0"/>
                <a:hlinkClick r:id="rId4"/>
              </a:rPr>
              <a:t>https://assets.publishing.service.gov.uk/media/5b18fd1440f0b634c0c590d7/Strengthening_participation_of_people_with_disabilities_in_leadership_roles.pdf</a:t>
            </a:r>
            <a:r>
              <a:rPr lang="en-GB" sz="1200" u="none" dirty="0">
                <a:effectLst/>
                <a:latin typeface="Calibri" panose="020F0502020204030204" pitchFamily="34" charset="0"/>
                <a:ea typeface="Calibri" panose="020F0502020204030204" pitchFamily="34" charset="0"/>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u="none" dirty="0">
                <a:effectLst/>
                <a:latin typeface="Calibri" panose="020F0502020204030204" pitchFamily="34" charset="0"/>
                <a:ea typeface="Calibri" panose="020F0502020204030204" pitchFamily="34" charset="0"/>
              </a:rPr>
              <a:t>The </a:t>
            </a:r>
            <a:r>
              <a:rPr lang="en-GB" sz="1200" u="none" dirty="0" err="1">
                <a:effectLst/>
                <a:latin typeface="Calibri" panose="020F0502020204030204" pitchFamily="34" charset="0"/>
                <a:ea typeface="Calibri" panose="020F0502020204030204" pitchFamily="34" charset="0"/>
              </a:rPr>
              <a:t>Center</a:t>
            </a:r>
            <a:r>
              <a:rPr lang="en-GB" sz="1200" u="none" dirty="0">
                <a:effectLst/>
                <a:latin typeface="Calibri" panose="020F0502020204030204" pitchFamily="34" charset="0"/>
                <a:ea typeface="Calibri" panose="020F0502020204030204" pitchFamily="34" charset="0"/>
              </a:rPr>
              <a:t> for Election Access of Citizens with Disabilities (PPUA </a:t>
            </a:r>
            <a:r>
              <a:rPr lang="en-GB" sz="1200" u="none" dirty="0" err="1">
                <a:effectLst/>
                <a:latin typeface="Calibri" panose="020F0502020204030204" pitchFamily="34" charset="0"/>
                <a:ea typeface="Calibri" panose="020F0502020204030204" pitchFamily="34" charset="0"/>
              </a:rPr>
              <a:t>Penca</a:t>
            </a:r>
            <a:r>
              <a:rPr lang="en-GB" sz="1200" u="none" dirty="0">
                <a:effectLst/>
                <a:latin typeface="Calibri" panose="020F0502020204030204" pitchFamily="34" charset="0"/>
                <a:ea typeface="Calibri" panose="020F0502020204030204" pitchFamily="34" charset="0"/>
              </a:rPr>
              <a:t>) (2013) Accessible Elections for Persons with Disabilities in Five Southeast Asian Counties </a:t>
            </a:r>
            <a:br>
              <a:rPr lang="en-GB" sz="1200" u="none" dirty="0">
                <a:effectLst/>
                <a:latin typeface="Calibri" panose="020F0502020204030204" pitchFamily="34" charset="0"/>
                <a:ea typeface="Calibri" panose="020F0502020204030204" pitchFamily="34" charset="0"/>
              </a:rPr>
            </a:br>
            <a:r>
              <a:rPr lang="en-GB" sz="1200" u="none" dirty="0">
                <a:solidFill>
                  <a:srgbClr val="0563C1"/>
                </a:solidFill>
                <a:effectLst/>
                <a:latin typeface="Calibri" panose="020F0502020204030204" pitchFamily="34" charset="0"/>
                <a:ea typeface="Calibri" panose="020F0502020204030204" pitchFamily="34" charset="0"/>
                <a:hlinkClick r:id="rId5"/>
              </a:rPr>
              <a:t>https://www.ifes.org/sites/default/files/accessible_elections_for_for_persons_with_disabilites_agenda.pdf</a:t>
            </a:r>
            <a:r>
              <a:rPr lang="en-GB" sz="1200" u="none" dirty="0">
                <a:effectLst/>
                <a:latin typeface="Calibri" panose="020F0502020204030204" pitchFamily="34" charset="0"/>
                <a:ea typeface="Calibri" panose="020F0502020204030204" pitchFamily="34" charset="0"/>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u="sng" dirty="0">
                <a:effectLst/>
                <a:latin typeface="Calibri" panose="020F0502020204030204" pitchFamily="34" charset="0"/>
                <a:ea typeface="Calibri" panose="020F0502020204030204" pitchFamily="34" charset="0"/>
              </a:rPr>
              <a:t>UNDP (2019) Addressing Inequalities in Parliament - Senator Rejoice </a:t>
            </a:r>
            <a:r>
              <a:rPr lang="en-GB" sz="1200" u="sng" dirty="0" err="1">
                <a:effectLst/>
                <a:latin typeface="Calibri" panose="020F0502020204030204" pitchFamily="34" charset="0"/>
                <a:ea typeface="Calibri" panose="020F0502020204030204" pitchFamily="34" charset="0"/>
              </a:rPr>
              <a:t>Timire</a:t>
            </a:r>
            <a:br>
              <a:rPr lang="en-GB" sz="1200" u="sng" dirty="0">
                <a:effectLst/>
                <a:latin typeface="Calibri" panose="020F0502020204030204" pitchFamily="34" charset="0"/>
                <a:ea typeface="Calibri" panose="020F0502020204030204" pitchFamily="34" charset="0"/>
              </a:rPr>
            </a:br>
            <a:r>
              <a:rPr lang="en-GB" sz="1200" u="sng" dirty="0">
                <a:solidFill>
                  <a:srgbClr val="0563C1"/>
                </a:solidFill>
                <a:effectLst/>
                <a:latin typeface="Calibri" panose="020F0502020204030204" pitchFamily="34" charset="0"/>
                <a:ea typeface="Calibri" panose="020F0502020204030204" pitchFamily="34" charset="0"/>
                <a:hlinkClick r:id="rId6"/>
              </a:rPr>
              <a:t>https://www.zw.undp.org/content/zimbabwe/en/home/stories/addressing-inequalities-in-parliament.html</a:t>
            </a:r>
            <a:r>
              <a:rPr lang="en-GB" sz="1200" u="sng" dirty="0">
                <a:effectLst/>
                <a:latin typeface="Calibri" panose="020F0502020204030204" pitchFamily="34" charset="0"/>
                <a:ea typeface="Calibri" panose="020F0502020204030204" pitchFamily="34" charset="0"/>
              </a:rPr>
              <a:t> </a:t>
            </a:r>
            <a:endParaRPr lang="en-GB" sz="1200" dirty="0">
              <a:effectLst/>
              <a:latin typeface="Calibri" panose="020F050202020403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BF1A7007-A200-4625-857B-C1B607EDAC37}" type="slidenum">
              <a:rPr lang="en-US" smtClean="0"/>
              <a:pPr/>
              <a:t>17</a:t>
            </a:fld>
            <a:endParaRPr lang="en-US"/>
          </a:p>
        </p:txBody>
      </p:sp>
    </p:spTree>
    <p:extLst>
      <p:ext uri="{BB962C8B-B14F-4D97-AF65-F5344CB8AC3E}">
        <p14:creationId xmlns:p14="http://schemas.microsoft.com/office/powerpoint/2010/main" val="40692274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u="none" dirty="0">
                <a:effectLst/>
                <a:latin typeface="Calibri" panose="020F0502020204030204" pitchFamily="34" charset="0"/>
                <a:ea typeface="Calibri" panose="020F0502020204030204" pitchFamily="34" charset="0"/>
              </a:rPr>
              <a:t>Humanity and Inclusion (2018) Include Us! Good practices in the inclusion of people with disabilities in Myanmar </a:t>
            </a:r>
            <a:br>
              <a:rPr lang="en-GB" sz="1200" u="none" dirty="0">
                <a:effectLst/>
                <a:latin typeface="Calibri" panose="020F0502020204030204" pitchFamily="34" charset="0"/>
                <a:ea typeface="Calibri" panose="020F0502020204030204" pitchFamily="34" charset="0"/>
              </a:rPr>
            </a:br>
            <a:r>
              <a:rPr lang="en-GB" sz="1200" u="none" dirty="0">
                <a:solidFill>
                  <a:srgbClr val="0563C1"/>
                </a:solidFill>
                <a:effectLst/>
                <a:latin typeface="Calibri" panose="020F0502020204030204" pitchFamily="34" charset="0"/>
                <a:ea typeface="Calibri" panose="020F0502020204030204" pitchFamily="34" charset="0"/>
                <a:hlinkClick r:id="rId3"/>
              </a:rPr>
              <a:t>https://admin.makingitwork-crpd.org/sites/default/files/2018- 2/Include%20Us%21%20MiW%20Myanmar%202018.pdf</a:t>
            </a:r>
            <a:r>
              <a:rPr lang="en-GB" sz="1200" u="none" dirty="0">
                <a:effectLst/>
                <a:latin typeface="Calibri" panose="020F0502020204030204" pitchFamily="34" charset="0"/>
                <a:ea typeface="Calibri" panose="020F0502020204030204" pitchFamily="34" charset="0"/>
              </a:rPr>
              <a:t> </a:t>
            </a:r>
          </a:p>
          <a:p>
            <a:endParaRPr lang="en-GB" dirty="0"/>
          </a:p>
        </p:txBody>
      </p:sp>
      <p:sp>
        <p:nvSpPr>
          <p:cNvPr id="4" name="Slide Number Placeholder 3"/>
          <p:cNvSpPr>
            <a:spLocks noGrp="1"/>
          </p:cNvSpPr>
          <p:nvPr>
            <p:ph type="sldNum" sz="quarter" idx="5"/>
          </p:nvPr>
        </p:nvSpPr>
        <p:spPr/>
        <p:txBody>
          <a:bodyPr/>
          <a:lstStyle/>
          <a:p>
            <a:fld id="{BF1A7007-A200-4625-857B-C1B607EDAC37}" type="slidenum">
              <a:rPr lang="en-US" smtClean="0"/>
              <a:pPr/>
              <a:t>18</a:t>
            </a:fld>
            <a:endParaRPr lang="en-US"/>
          </a:p>
        </p:txBody>
      </p:sp>
    </p:spTree>
    <p:extLst>
      <p:ext uri="{BB962C8B-B14F-4D97-AF65-F5344CB8AC3E}">
        <p14:creationId xmlns:p14="http://schemas.microsoft.com/office/powerpoint/2010/main" val="34476734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 Groot et al., (</a:t>
            </a:r>
            <a:r>
              <a:rPr lang="en-US" sz="1200" kern="1200" dirty="0">
                <a:solidFill>
                  <a:schemeClr val="tx1"/>
                </a:solidFill>
                <a:latin typeface="+mn-lt"/>
                <a:ea typeface="+mn-ea"/>
                <a:cs typeface="+mn-cs"/>
              </a:rPr>
              <a:t>2021) Reducing albinism related stigma in Tanzania: an exploration of the impact of radio drama and radio interview, Disability and Society, https://www.tandfonline.com/doi/full/10.1080/09687599.2021.1874299?src=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t>Masud</a:t>
            </a:r>
            <a:r>
              <a:rPr lang="en-US" sz="1200" dirty="0"/>
              <a:t>, S and Das, B (</a:t>
            </a:r>
            <a:r>
              <a:rPr lang="en-US" sz="1200" kern="1200" dirty="0">
                <a:solidFill>
                  <a:schemeClr val="tx1"/>
                </a:solidFill>
                <a:latin typeface="+mn-lt"/>
                <a:ea typeface="+mn-ea"/>
                <a:cs typeface="+mn-cs"/>
              </a:rPr>
              <a:t>2020) Tackling disability discrimination in Bangladesh, https://www.bbc.co.uk/blogs/bbcmediaaction/entries/682ff8aa-9858-4af5-bb40-707cd6d97fb6 </a:t>
            </a:r>
          </a:p>
          <a:p>
            <a:endParaRPr lang="en-GB" dirty="0"/>
          </a:p>
        </p:txBody>
      </p:sp>
      <p:sp>
        <p:nvSpPr>
          <p:cNvPr id="4" name="Slide Number Placeholder 3"/>
          <p:cNvSpPr>
            <a:spLocks noGrp="1"/>
          </p:cNvSpPr>
          <p:nvPr>
            <p:ph type="sldNum" sz="quarter" idx="5"/>
          </p:nvPr>
        </p:nvSpPr>
        <p:spPr/>
        <p:txBody>
          <a:bodyPr/>
          <a:lstStyle/>
          <a:p>
            <a:fld id="{BF1A7007-A200-4625-857B-C1B607EDAC37}" type="slidenum">
              <a:rPr lang="en-US" smtClean="0"/>
              <a:pPr/>
              <a:t>19</a:t>
            </a:fld>
            <a:endParaRPr lang="en-US"/>
          </a:p>
        </p:txBody>
      </p:sp>
    </p:spTree>
    <p:extLst>
      <p:ext uri="{BB962C8B-B14F-4D97-AF65-F5344CB8AC3E}">
        <p14:creationId xmlns:p14="http://schemas.microsoft.com/office/powerpoint/2010/main" val="19005033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err="1"/>
              <a:t>Rohwerder</a:t>
            </a:r>
            <a:r>
              <a:rPr lang="en-GB" dirty="0"/>
              <a:t>, B. (2018) </a:t>
            </a:r>
            <a:r>
              <a:rPr lang="en-US" dirty="0"/>
              <a:t>Disability stigma in developing countries, K4D Helpdesk Report, Institute of Development Studies, https://opendocs.ids.ac.uk/opendocs/bitstream/handle/20.500.12413/13795/Disability_stigma_in_developing_countries.pdf?sequence=1&amp;isAllowed=y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Jenkins, Olivia (2021) </a:t>
            </a:r>
            <a:r>
              <a:rPr lang="en-US" dirty="0"/>
              <a:t>Disability Inclusion Helpdesk Report No: 59, https://www.sddirect.org.uk/media/2196/did-covid-19-evidence-digest-nov-20-mar-21-final.pdf  </a:t>
            </a:r>
            <a:endParaRPr lang="en-GB" b="0" i="0" dirty="0">
              <a:effectLst/>
              <a:latin typeface="Roboto" panose="02000000000000000000" pitchFamily="2" charset="0"/>
            </a:endParaRPr>
          </a:p>
          <a:p>
            <a:endParaRPr lang="en-GB" dirty="0"/>
          </a:p>
        </p:txBody>
      </p:sp>
      <p:sp>
        <p:nvSpPr>
          <p:cNvPr id="4" name="Slide Number Placeholder 3"/>
          <p:cNvSpPr>
            <a:spLocks noGrp="1"/>
          </p:cNvSpPr>
          <p:nvPr>
            <p:ph type="sldNum" sz="quarter" idx="5"/>
          </p:nvPr>
        </p:nvSpPr>
        <p:spPr/>
        <p:txBody>
          <a:bodyPr/>
          <a:lstStyle/>
          <a:p>
            <a:fld id="{BF1A7007-A200-4625-857B-C1B607EDAC37}" type="slidenum">
              <a:rPr lang="en-US" smtClean="0"/>
              <a:pPr/>
              <a:t>20</a:t>
            </a:fld>
            <a:endParaRPr lang="en-US"/>
          </a:p>
        </p:txBody>
      </p:sp>
    </p:spTree>
    <p:extLst>
      <p:ext uri="{BB962C8B-B14F-4D97-AF65-F5344CB8AC3E}">
        <p14:creationId xmlns:p14="http://schemas.microsoft.com/office/powerpoint/2010/main" val="3019837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E12452D-FF08-4E0F-83D3-26A1AE1BD19F}" type="slidenum">
              <a:rPr lang="en-GB" smtClean="0"/>
              <a:t>6</a:t>
            </a:fld>
            <a:endParaRPr lang="en-GB"/>
          </a:p>
        </p:txBody>
      </p:sp>
    </p:spTree>
    <p:extLst>
      <p:ext uri="{BB962C8B-B14F-4D97-AF65-F5344CB8AC3E}">
        <p14:creationId xmlns:p14="http://schemas.microsoft.com/office/powerpoint/2010/main" val="10992136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E12452D-FF08-4E0F-83D3-26A1AE1BD19F}" type="slidenum">
              <a:rPr lang="en-GB" smtClean="0"/>
              <a:t>7</a:t>
            </a:fld>
            <a:endParaRPr lang="en-GB"/>
          </a:p>
        </p:txBody>
      </p:sp>
    </p:spTree>
    <p:extLst>
      <p:ext uri="{BB962C8B-B14F-4D97-AF65-F5344CB8AC3E}">
        <p14:creationId xmlns:p14="http://schemas.microsoft.com/office/powerpoint/2010/main" val="30477391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E12452D-FF08-4E0F-83D3-26A1AE1BD19F}" type="slidenum">
              <a:rPr lang="en-GB" smtClean="0"/>
              <a:t>8</a:t>
            </a:fld>
            <a:endParaRPr lang="en-GB"/>
          </a:p>
        </p:txBody>
      </p:sp>
    </p:spTree>
    <p:extLst>
      <p:ext uri="{BB962C8B-B14F-4D97-AF65-F5344CB8AC3E}">
        <p14:creationId xmlns:p14="http://schemas.microsoft.com/office/powerpoint/2010/main" val="17929756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E12452D-FF08-4E0F-83D3-26A1AE1BD19F}" type="slidenum">
              <a:rPr lang="en-GB" smtClean="0"/>
              <a:t>9</a:t>
            </a:fld>
            <a:endParaRPr lang="en-GB"/>
          </a:p>
        </p:txBody>
      </p:sp>
    </p:spTree>
    <p:extLst>
      <p:ext uri="{BB962C8B-B14F-4D97-AF65-F5344CB8AC3E}">
        <p14:creationId xmlns:p14="http://schemas.microsoft.com/office/powerpoint/2010/main" val="37070141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References:</a:t>
            </a:r>
          </a:p>
          <a:p>
            <a:pPr marL="0" marR="0" lvl="0" indent="0" algn="l" defTabSz="914400" rtl="0" eaLnBrk="1" fontAlgn="auto" latinLnBrk="0" hangingPunct="1">
              <a:lnSpc>
                <a:spcPct val="110000"/>
              </a:lnSpc>
              <a:spcBef>
                <a:spcPts val="400"/>
              </a:spcBef>
              <a:spcAft>
                <a:spcPts val="400"/>
              </a:spcAft>
              <a:buClrTx/>
              <a:buSzTx/>
              <a:buFontTx/>
              <a:buNone/>
              <a:tabLst/>
              <a:defRPr/>
            </a:pPr>
            <a:r>
              <a:rPr lang="en-GB"/>
              <a:t>* </a:t>
            </a:r>
            <a:r>
              <a:rPr lang="en-GB" sz="1200" b="0">
                <a:solidFill>
                  <a:schemeClr val="tx1"/>
                </a:solidFill>
              </a:rPr>
              <a:t>(</a:t>
            </a:r>
            <a:r>
              <a:rPr lang="en-GB" sz="1200" b="0" i="1">
                <a:solidFill>
                  <a:schemeClr val="tx1"/>
                </a:solidFill>
              </a:rPr>
              <a:t>WHO 2011 and UN (2009) The State of the World’s Indigenous Peoples</a:t>
            </a:r>
            <a:r>
              <a:rPr lang="en-GB" sz="1200" b="0">
                <a:solidFill>
                  <a:schemeClr val="tx1"/>
                </a:solidFill>
              </a:rPr>
              <a:t>);</a:t>
            </a:r>
          </a:p>
          <a:p>
            <a:pPr marL="0" marR="0" lvl="0" indent="0" algn="l" defTabSz="914400" rtl="0" eaLnBrk="1" fontAlgn="auto" latinLnBrk="0" hangingPunct="1">
              <a:lnSpc>
                <a:spcPct val="110000"/>
              </a:lnSpc>
              <a:spcBef>
                <a:spcPts val="400"/>
              </a:spcBef>
              <a:spcAft>
                <a:spcPts val="400"/>
              </a:spcAft>
              <a:buClrTx/>
              <a:buSzTx/>
              <a:buFontTx/>
              <a:buNone/>
              <a:tabLst/>
              <a:defRPr/>
            </a:pPr>
            <a:r>
              <a:rPr lang="en-GB"/>
              <a:t>** </a:t>
            </a:r>
            <a:r>
              <a:rPr lang="en-GB" sz="1200" b="0">
                <a:solidFill>
                  <a:schemeClr val="tx1"/>
                </a:solidFill>
              </a:rPr>
              <a:t>(</a:t>
            </a:r>
            <a:r>
              <a:rPr lang="en-GB" sz="1200" b="0" i="1">
                <a:solidFill>
                  <a:schemeClr val="tx1"/>
                </a:solidFill>
              </a:rPr>
              <a:t>WHO, 2011, cited in Gender and Development Network (2020) The intersection of gender and disability: A primer for international development practitioners on women and girls with disabilities and UNDESA 2018)</a:t>
            </a:r>
            <a:r>
              <a:rPr lang="en-GB" sz="1200" b="0">
                <a:solidFill>
                  <a:schemeClr val="tx1"/>
                </a:solidFill>
              </a:rPr>
              <a:t>. </a:t>
            </a:r>
          </a:p>
          <a:p>
            <a:r>
              <a:rPr lang="en-GB"/>
              <a:t>*** </a:t>
            </a:r>
            <a:r>
              <a:rPr lang="en-GB" sz="1200" b="0">
                <a:solidFill>
                  <a:schemeClr val="tx1"/>
                </a:solidFill>
              </a:rPr>
              <a:t>(</a:t>
            </a:r>
            <a:r>
              <a:rPr lang="en-GB" sz="1200" b="0" i="1" err="1">
                <a:solidFill>
                  <a:schemeClr val="tx1"/>
                </a:solidFill>
              </a:rPr>
              <a:t>Hosseinpoor</a:t>
            </a:r>
            <a:r>
              <a:rPr lang="en-GB" sz="1200" b="0" i="1">
                <a:solidFill>
                  <a:schemeClr val="tx1"/>
                </a:solidFill>
              </a:rPr>
              <a:t>, A. R., Bergen, N., </a:t>
            </a:r>
            <a:r>
              <a:rPr lang="en-GB" sz="1200" b="0" i="1" err="1">
                <a:solidFill>
                  <a:schemeClr val="tx1"/>
                </a:solidFill>
              </a:rPr>
              <a:t>Kostanjsek</a:t>
            </a:r>
            <a:r>
              <a:rPr lang="en-GB" sz="1200" b="0" i="1">
                <a:solidFill>
                  <a:schemeClr val="tx1"/>
                </a:solidFill>
              </a:rPr>
              <a:t>, N., Kowal, P., Officer, A. and S. </a:t>
            </a:r>
            <a:r>
              <a:rPr lang="en-GB" sz="1200" b="0" i="1" err="1">
                <a:solidFill>
                  <a:schemeClr val="tx1"/>
                </a:solidFill>
              </a:rPr>
              <a:t>Chatterji</a:t>
            </a:r>
            <a:r>
              <a:rPr lang="en-GB" sz="1200" b="0" i="1">
                <a:solidFill>
                  <a:schemeClr val="tx1"/>
                </a:solidFill>
              </a:rPr>
              <a:t> (2016) “Socio-demographic patterns of disability among older adult populations of low-income and middle-income countries: results from World Health Survey” in International Journal of Public Health, vol. 61. Measures included different levels of education, including completion of primary, secondary, as well as income expressed in quintiles, ownership of assets..</a:t>
            </a:r>
            <a:r>
              <a:rPr lang="en-GB" sz="1200" b="0">
                <a:solidFill>
                  <a:schemeClr val="tx1"/>
                </a:solidFill>
              </a:rPr>
              <a:t>) </a:t>
            </a:r>
          </a:p>
          <a:p>
            <a:r>
              <a:rPr lang="en-GB"/>
              <a:t>**** </a:t>
            </a:r>
            <a:r>
              <a:rPr lang="en-GB" sz="1200" b="0">
                <a:solidFill>
                  <a:schemeClr val="tx1"/>
                </a:solidFill>
              </a:rPr>
              <a:t>(</a:t>
            </a:r>
            <a:r>
              <a:rPr lang="en-GB" sz="1200" b="0" i="1">
                <a:solidFill>
                  <a:schemeClr val="tx1"/>
                </a:solidFill>
              </a:rPr>
              <a:t>Blyth, J., Alexander, K. and Woolf, L. (2020) Out of the Margins: An intersectional analysis of disability and diverse sexual orientation, gender identity, expression &amp; sex characteristics in humanitarian and development contexts, Edge Effect</a:t>
            </a:r>
            <a:r>
              <a:rPr lang="en-GB" sz="1200" b="0">
                <a:solidFill>
                  <a:schemeClr val="tx1"/>
                </a:solidFill>
              </a:rPr>
              <a:t>) </a:t>
            </a:r>
          </a:p>
          <a:p>
            <a:endParaRPr lang="en-GB"/>
          </a:p>
        </p:txBody>
      </p:sp>
      <p:sp>
        <p:nvSpPr>
          <p:cNvPr id="4" name="Slide Number Placeholder 3"/>
          <p:cNvSpPr>
            <a:spLocks noGrp="1"/>
          </p:cNvSpPr>
          <p:nvPr>
            <p:ph type="sldNum" sz="quarter" idx="5"/>
          </p:nvPr>
        </p:nvSpPr>
        <p:spPr/>
        <p:txBody>
          <a:bodyPr/>
          <a:lstStyle/>
          <a:p>
            <a:fld id="{0E12452D-FF08-4E0F-83D3-26A1AE1BD19F}" type="slidenum">
              <a:rPr lang="en-GB" smtClean="0"/>
              <a:t>10</a:t>
            </a:fld>
            <a:endParaRPr lang="en-GB"/>
          </a:p>
        </p:txBody>
      </p:sp>
    </p:spTree>
    <p:extLst>
      <p:ext uri="{BB962C8B-B14F-4D97-AF65-F5344CB8AC3E}">
        <p14:creationId xmlns:p14="http://schemas.microsoft.com/office/powerpoint/2010/main" val="38725483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E12452D-FF08-4E0F-83D3-26A1AE1BD19F}" type="slidenum">
              <a:rPr lang="en-GB" smtClean="0"/>
              <a:t>11</a:t>
            </a:fld>
            <a:endParaRPr lang="en-GB"/>
          </a:p>
        </p:txBody>
      </p:sp>
    </p:spTree>
    <p:extLst>
      <p:ext uri="{BB962C8B-B14F-4D97-AF65-F5344CB8AC3E}">
        <p14:creationId xmlns:p14="http://schemas.microsoft.com/office/powerpoint/2010/main" val="24089311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u="none" dirty="0">
                <a:effectLst/>
                <a:latin typeface="Calibri" panose="020F0502020204030204" pitchFamily="34" charset="0"/>
                <a:ea typeface="Calibri" panose="020F0502020204030204" pitchFamily="34" charset="0"/>
              </a:rPr>
              <a:t>Price, R (2018) Strengthening participation of people with disabilities in leadership roles in developing countries, K4D Helpdesk Report, Institute of Development Studies    </a:t>
            </a:r>
            <a:r>
              <a:rPr lang="en-GB" sz="1200" u="none" dirty="0">
                <a:solidFill>
                  <a:srgbClr val="0563C1"/>
                </a:solidFill>
                <a:effectLst/>
                <a:latin typeface="Calibri" panose="020F0502020204030204" pitchFamily="34" charset="0"/>
                <a:ea typeface="Calibri" panose="020F0502020204030204" pitchFamily="34" charset="0"/>
                <a:hlinkClick r:id="rId3"/>
              </a:rPr>
              <a:t>https://assets.publishing.service.gov.uk/media/5b18fd1440f0b634c0c590d7/Strengthening_participation_of_people_with_disabilities_in_leadership_roles.pdf</a:t>
            </a:r>
            <a:r>
              <a:rPr lang="en-GB" sz="1200" u="none" dirty="0">
                <a:effectLst/>
                <a:latin typeface="Calibri" panose="020F0502020204030204" pitchFamily="34" charset="0"/>
                <a:ea typeface="Calibri" panose="020F0502020204030204" pitchFamily="34" charset="0"/>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u="none" dirty="0" err="1">
                <a:effectLst/>
                <a:latin typeface="Calibri" panose="020F0502020204030204" pitchFamily="34" charset="0"/>
                <a:ea typeface="Calibri" panose="020F0502020204030204" pitchFamily="34" charset="0"/>
              </a:rPr>
              <a:t>Virendrakumar</a:t>
            </a:r>
            <a:r>
              <a:rPr lang="en-GB" sz="1200" u="none" dirty="0">
                <a:effectLst/>
                <a:latin typeface="Calibri" panose="020F0502020204030204" pitchFamily="34" charset="0"/>
                <a:ea typeface="Calibri" panose="020F0502020204030204" pitchFamily="34" charset="0"/>
              </a:rPr>
              <a:t>, B., Jolley, E., </a:t>
            </a:r>
            <a:r>
              <a:rPr lang="en-GB" sz="1200" u="none" dirty="0" err="1">
                <a:effectLst/>
                <a:latin typeface="Calibri" panose="020F0502020204030204" pitchFamily="34" charset="0"/>
                <a:ea typeface="Calibri" panose="020F0502020204030204" pitchFamily="34" charset="0"/>
              </a:rPr>
              <a:t>Bady</a:t>
            </a:r>
            <a:r>
              <a:rPr lang="en-GB" sz="1200" u="none" dirty="0">
                <a:effectLst/>
                <a:latin typeface="Calibri" panose="020F0502020204030204" pitchFamily="34" charset="0"/>
                <a:ea typeface="Calibri" panose="020F0502020204030204" pitchFamily="34" charset="0"/>
              </a:rPr>
              <a:t>, E. and Schmidt, E. (2018) Disability Inclusive Elections in Africa - Systematic Review </a:t>
            </a:r>
            <a:r>
              <a:rPr lang="en-GB" sz="1200" u="none" dirty="0">
                <a:solidFill>
                  <a:srgbClr val="0563C1"/>
                </a:solidFill>
                <a:effectLst/>
                <a:latin typeface="Calibri" panose="020F0502020204030204" pitchFamily="34" charset="0"/>
                <a:ea typeface="Calibri" panose="020F0502020204030204" pitchFamily="34" charset="0"/>
                <a:hlinkClick r:id="rId4"/>
              </a:rPr>
              <a:t>https://www.tandfonline.com/doi/pdf/10.1080/09687599.2018.1431108?needAccess=true</a:t>
            </a:r>
            <a:r>
              <a:rPr lang="en-GB" sz="1200" u="none" dirty="0">
                <a:effectLst/>
                <a:latin typeface="Calibri" panose="020F0502020204030204" pitchFamily="34" charset="0"/>
                <a:ea typeface="Calibri" panose="020F0502020204030204" pitchFamily="34" charset="0"/>
              </a:rPr>
              <a:t> </a:t>
            </a:r>
          </a:p>
          <a:p>
            <a:endParaRPr lang="en-GB" dirty="0"/>
          </a:p>
        </p:txBody>
      </p:sp>
      <p:sp>
        <p:nvSpPr>
          <p:cNvPr id="4" name="Slide Number Placeholder 3"/>
          <p:cNvSpPr>
            <a:spLocks noGrp="1"/>
          </p:cNvSpPr>
          <p:nvPr>
            <p:ph type="sldNum" sz="quarter" idx="5"/>
          </p:nvPr>
        </p:nvSpPr>
        <p:spPr/>
        <p:txBody>
          <a:bodyPr/>
          <a:lstStyle/>
          <a:p>
            <a:fld id="{BF1A7007-A200-4625-857B-C1B607EDAC37}" type="slidenum">
              <a:rPr lang="en-US" smtClean="0"/>
              <a:pPr/>
              <a:t>15</a:t>
            </a:fld>
            <a:endParaRPr lang="en-US"/>
          </a:p>
        </p:txBody>
      </p:sp>
    </p:spTree>
    <p:extLst>
      <p:ext uri="{BB962C8B-B14F-4D97-AF65-F5344CB8AC3E}">
        <p14:creationId xmlns:p14="http://schemas.microsoft.com/office/powerpoint/2010/main" val="38522310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u="none" dirty="0" err="1">
                <a:effectLst/>
                <a:latin typeface="Calibri" panose="020F0502020204030204" pitchFamily="34" charset="0"/>
                <a:ea typeface="Calibri" panose="020F0502020204030204" pitchFamily="34" charset="0"/>
              </a:rPr>
              <a:t>Virendrakumar</a:t>
            </a:r>
            <a:r>
              <a:rPr lang="en-GB" sz="1200" u="none" dirty="0">
                <a:effectLst/>
                <a:latin typeface="Calibri" panose="020F0502020204030204" pitchFamily="34" charset="0"/>
                <a:ea typeface="Calibri" panose="020F0502020204030204" pitchFamily="34" charset="0"/>
              </a:rPr>
              <a:t>, B., Jolley, E., </a:t>
            </a:r>
            <a:r>
              <a:rPr lang="en-GB" sz="1200" u="none" dirty="0" err="1">
                <a:effectLst/>
                <a:latin typeface="Calibri" panose="020F0502020204030204" pitchFamily="34" charset="0"/>
                <a:ea typeface="Calibri" panose="020F0502020204030204" pitchFamily="34" charset="0"/>
              </a:rPr>
              <a:t>Bady</a:t>
            </a:r>
            <a:r>
              <a:rPr lang="en-GB" sz="1200" u="none" dirty="0">
                <a:effectLst/>
                <a:latin typeface="Calibri" panose="020F0502020204030204" pitchFamily="34" charset="0"/>
                <a:ea typeface="Calibri" panose="020F0502020204030204" pitchFamily="34" charset="0"/>
              </a:rPr>
              <a:t>, E. and Schmidt, E. (2018) Disability Inclusive Elections in Africa - Systematic Review </a:t>
            </a:r>
            <a:r>
              <a:rPr lang="en-GB" sz="1200" u="none" dirty="0">
                <a:solidFill>
                  <a:srgbClr val="0563C1"/>
                </a:solidFill>
                <a:effectLst/>
                <a:latin typeface="Calibri" panose="020F0502020204030204" pitchFamily="34" charset="0"/>
                <a:ea typeface="Calibri" panose="020F0502020204030204" pitchFamily="34" charset="0"/>
                <a:hlinkClick r:id="rId3"/>
              </a:rPr>
              <a:t>https://www.tandfonline.com/doi/pdf/10.1080/09687599.2018.1431108?needAccess=true</a:t>
            </a:r>
            <a:r>
              <a:rPr lang="en-GB" sz="1200" u="none" dirty="0">
                <a:effectLst/>
                <a:latin typeface="Calibri" panose="020F0502020204030204" pitchFamily="34" charset="0"/>
                <a:ea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u="none"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u="none" dirty="0">
                <a:effectLst/>
                <a:latin typeface="Calibri" panose="020F0502020204030204" pitchFamily="34" charset="0"/>
                <a:ea typeface="Calibri" panose="020F0502020204030204" pitchFamily="34" charset="0"/>
              </a:rPr>
              <a:t>The </a:t>
            </a:r>
            <a:r>
              <a:rPr lang="en-GB" sz="1200" u="none" dirty="0" err="1">
                <a:effectLst/>
                <a:latin typeface="Calibri" panose="020F0502020204030204" pitchFamily="34" charset="0"/>
                <a:ea typeface="Calibri" panose="020F0502020204030204" pitchFamily="34" charset="0"/>
              </a:rPr>
              <a:t>Center</a:t>
            </a:r>
            <a:r>
              <a:rPr lang="en-GB" sz="1200" u="none" dirty="0">
                <a:effectLst/>
                <a:latin typeface="Calibri" panose="020F0502020204030204" pitchFamily="34" charset="0"/>
                <a:ea typeface="Calibri" panose="020F0502020204030204" pitchFamily="34" charset="0"/>
              </a:rPr>
              <a:t> for Election Access of Citizens with Disabilities (PPUA </a:t>
            </a:r>
            <a:r>
              <a:rPr lang="en-GB" sz="1200" u="none" dirty="0" err="1">
                <a:effectLst/>
                <a:latin typeface="Calibri" panose="020F0502020204030204" pitchFamily="34" charset="0"/>
                <a:ea typeface="Calibri" panose="020F0502020204030204" pitchFamily="34" charset="0"/>
              </a:rPr>
              <a:t>Penca</a:t>
            </a:r>
            <a:r>
              <a:rPr lang="en-GB" sz="1200" u="none" dirty="0">
                <a:effectLst/>
                <a:latin typeface="Calibri" panose="020F0502020204030204" pitchFamily="34" charset="0"/>
                <a:ea typeface="Calibri" panose="020F0502020204030204" pitchFamily="34" charset="0"/>
              </a:rPr>
              <a:t>) (2013) Accessible Elections for Persons with Disabilities in Five Southeast Asian Counties </a:t>
            </a:r>
            <a:br>
              <a:rPr lang="en-GB" sz="1200" u="none" dirty="0">
                <a:effectLst/>
                <a:latin typeface="Calibri" panose="020F0502020204030204" pitchFamily="34" charset="0"/>
                <a:ea typeface="Calibri" panose="020F0502020204030204" pitchFamily="34" charset="0"/>
              </a:rPr>
            </a:br>
            <a:r>
              <a:rPr lang="en-GB" sz="1200" u="none" dirty="0">
                <a:solidFill>
                  <a:srgbClr val="0563C1"/>
                </a:solidFill>
                <a:effectLst/>
                <a:latin typeface="Calibri" panose="020F0502020204030204" pitchFamily="34" charset="0"/>
                <a:ea typeface="Calibri" panose="020F0502020204030204" pitchFamily="34" charset="0"/>
                <a:hlinkClick r:id="rId4"/>
              </a:rPr>
              <a:t>https://www.ifes.org/sites/default/files/accessible_elections_for_for_persons_with_disabilites_agenda.pdf</a:t>
            </a:r>
            <a:r>
              <a:rPr lang="en-GB" sz="1200" u="none" dirty="0">
                <a:effectLst/>
                <a:latin typeface="Calibri" panose="020F0502020204030204" pitchFamily="34" charset="0"/>
                <a:ea typeface="Calibri" panose="020F0502020204030204" pitchFamily="34" charset="0"/>
              </a:rPr>
              <a:t> </a:t>
            </a:r>
          </a:p>
          <a:p>
            <a:endParaRPr lang="en-GB" dirty="0"/>
          </a:p>
        </p:txBody>
      </p:sp>
      <p:sp>
        <p:nvSpPr>
          <p:cNvPr id="4" name="Slide Number Placeholder 3"/>
          <p:cNvSpPr>
            <a:spLocks noGrp="1"/>
          </p:cNvSpPr>
          <p:nvPr>
            <p:ph type="sldNum" sz="quarter" idx="5"/>
          </p:nvPr>
        </p:nvSpPr>
        <p:spPr/>
        <p:txBody>
          <a:bodyPr/>
          <a:lstStyle/>
          <a:p>
            <a:fld id="{BF1A7007-A200-4625-857B-C1B607EDAC37}" type="slidenum">
              <a:rPr lang="en-US" smtClean="0"/>
              <a:pPr/>
              <a:t>16</a:t>
            </a:fld>
            <a:endParaRPr lang="en-US"/>
          </a:p>
        </p:txBody>
      </p:sp>
    </p:spTree>
    <p:extLst>
      <p:ext uri="{BB962C8B-B14F-4D97-AF65-F5344CB8AC3E}">
        <p14:creationId xmlns:p14="http://schemas.microsoft.com/office/powerpoint/2010/main" val="27983745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774D063-4A62-7F46-AD3A-766F03ACB5EB}"/>
              </a:ext>
            </a:extLst>
          </p:cNvPr>
          <p:cNvSpPr/>
          <p:nvPr userDrawn="1"/>
        </p:nvSpPr>
        <p:spPr>
          <a:xfrm>
            <a:off x="0" y="1484784"/>
            <a:ext cx="12192000" cy="5373216"/>
          </a:xfrm>
          <a:prstGeom prst="rect">
            <a:avLst/>
          </a:prstGeom>
          <a:solidFill>
            <a:srgbClr val="0121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07368" y="1699917"/>
            <a:ext cx="11161240" cy="2664296"/>
          </a:xfrm>
          <a:ln>
            <a:noFill/>
          </a:ln>
        </p:spPr>
        <p:txBody>
          <a:bodyPr lIns="0" tIns="0" rIns="0" bIns="0" anchor="b" anchorCtr="0">
            <a:noAutofit/>
          </a:bodyPr>
          <a:lstStyle>
            <a:lvl1pPr algn="l">
              <a:defRPr sz="4500" baseline="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407368" y="4536198"/>
            <a:ext cx="11161240" cy="1562472"/>
          </a:xfrm>
        </p:spPr>
        <p:txBody>
          <a:bodyPr lIns="0" tIns="0" rIns="0" bIns="0" anchor="t" anchorCtr="0">
            <a:normAutofit/>
          </a:bodyPr>
          <a:lstStyle>
            <a:lvl1pPr marL="0" indent="0" algn="l">
              <a:spcBef>
                <a:spcPts val="0"/>
              </a:spcBef>
              <a:buNone/>
              <a:defRPr sz="2000" b="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0" name="Picture 9">
            <a:extLst>
              <a:ext uri="{FF2B5EF4-FFF2-40B4-BE49-F238E27FC236}">
                <a16:creationId xmlns:a16="http://schemas.microsoft.com/office/drawing/2014/main" id="{1AC42697-8592-A046-92E8-E8888479989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7368" y="332656"/>
            <a:ext cx="2937147" cy="100811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FD9BC7-1058-4D0D-B6A1-47BFC24B295A}"/>
              </a:ext>
            </a:extLst>
          </p:cNvPr>
          <p:cNvSpPr>
            <a:spLocks noGrp="1"/>
          </p:cNvSpPr>
          <p:nvPr>
            <p:ph type="dt" sz="half" idx="10"/>
          </p:nvPr>
        </p:nvSpPr>
        <p:spPr/>
        <p:txBody>
          <a:bodyPr/>
          <a:lstStyle/>
          <a:p>
            <a:fld id="{C7AF8B80-9B29-4B59-994A-57672F3E3ECA}" type="datetimeFigureOut">
              <a:rPr lang="en-GB" smtClean="0"/>
              <a:t>12/07/2023</a:t>
            </a:fld>
            <a:endParaRPr lang="en-GB"/>
          </a:p>
        </p:txBody>
      </p:sp>
      <p:sp>
        <p:nvSpPr>
          <p:cNvPr id="3" name="Footer Placeholder 2">
            <a:extLst>
              <a:ext uri="{FF2B5EF4-FFF2-40B4-BE49-F238E27FC236}">
                <a16:creationId xmlns:a16="http://schemas.microsoft.com/office/drawing/2014/main" id="{2D5006FB-09B2-48EB-A100-7ACC7607D7C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B04EBE3-CD4B-427F-BDAD-A6AF9159C832}"/>
              </a:ext>
            </a:extLst>
          </p:cNvPr>
          <p:cNvSpPr>
            <a:spLocks noGrp="1"/>
          </p:cNvSpPr>
          <p:nvPr>
            <p:ph type="sldNum" sz="quarter" idx="12"/>
          </p:nvPr>
        </p:nvSpPr>
        <p:spPr/>
        <p:txBody>
          <a:bodyPr/>
          <a:lstStyle/>
          <a:p>
            <a:fld id="{795DC775-3911-4AF8-A5DC-721FE3A012B3}" type="slidenum">
              <a:rPr lang="en-GB" smtClean="0"/>
              <a:t>‹#›</a:t>
            </a:fld>
            <a:endParaRPr lang="en-GB"/>
          </a:p>
        </p:txBody>
      </p:sp>
    </p:spTree>
    <p:extLst>
      <p:ext uri="{BB962C8B-B14F-4D97-AF65-F5344CB8AC3E}">
        <p14:creationId xmlns:p14="http://schemas.microsoft.com/office/powerpoint/2010/main" val="3162250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3CC57-9B40-B247-91DA-CEE424E28C70}"/>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BBB22FF2-DB13-7A48-9576-D75BE20562CD}"/>
              </a:ext>
            </a:extLst>
          </p:cNvPr>
          <p:cNvSpPr>
            <a:spLocks noGrp="1"/>
          </p:cNvSpPr>
          <p:nvPr>
            <p:ph type="dt" sz="half" idx="10"/>
          </p:nvPr>
        </p:nvSpPr>
        <p:spPr/>
        <p:txBody>
          <a:bodyPr/>
          <a:lstStyle/>
          <a:p>
            <a:fld id="{E9DF6959-A7A9-DC46-9165-AA6BC1EF42FD}" type="datetimeFigureOut">
              <a:rPr lang="en-US" smtClean="0"/>
              <a:t>7/12/2023</a:t>
            </a:fld>
            <a:endParaRPr lang="en-US"/>
          </a:p>
        </p:txBody>
      </p:sp>
      <p:sp>
        <p:nvSpPr>
          <p:cNvPr id="4" name="Footer Placeholder 3">
            <a:extLst>
              <a:ext uri="{FF2B5EF4-FFF2-40B4-BE49-F238E27FC236}">
                <a16:creationId xmlns:a16="http://schemas.microsoft.com/office/drawing/2014/main" id="{E87A26E1-CF70-BA40-9A82-095ECB09224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F367203-0611-DA46-8C07-3C8C47D8ACF1}"/>
              </a:ext>
            </a:extLst>
          </p:cNvPr>
          <p:cNvSpPr>
            <a:spLocks noGrp="1"/>
          </p:cNvSpPr>
          <p:nvPr>
            <p:ph type="sldNum" sz="quarter" idx="12"/>
          </p:nvPr>
        </p:nvSpPr>
        <p:spPr/>
        <p:txBody>
          <a:bodyPr/>
          <a:lstStyle/>
          <a:p>
            <a:fld id="{86C3402F-4382-3C4A-B040-3BAEEEBDBE01}" type="slidenum">
              <a:rPr lang="en-US" smtClean="0"/>
              <a:t>‹#›</a:t>
            </a:fld>
            <a:endParaRPr lang="en-US"/>
          </a:p>
        </p:txBody>
      </p:sp>
    </p:spTree>
    <p:extLst>
      <p:ext uri="{BB962C8B-B14F-4D97-AF65-F5344CB8AC3E}">
        <p14:creationId xmlns:p14="http://schemas.microsoft.com/office/powerpoint/2010/main" val="1346487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1 lin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44000" y="1368000"/>
            <a:ext cx="10704000" cy="648072"/>
          </a:xfrm>
        </p:spPr>
        <p:txBody>
          <a:bodyPr lIns="0" tIns="0" rIns="0" bIns="0" anchor="t" anchorCtr="0">
            <a:normAutofit/>
          </a:bodyPr>
          <a:lstStyle>
            <a:lvl1pPr>
              <a:defRPr sz="3600" spc="0" baseline="0">
                <a:solidFill>
                  <a:srgbClr val="012169"/>
                </a:solidFill>
                <a:latin typeface="Arial"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744000" y="2088001"/>
            <a:ext cx="10704000" cy="4064455"/>
          </a:xfrm>
        </p:spPr>
        <p:txBody>
          <a:bodyPr lIns="0" tIns="0" rIns="0" bIns="0"/>
          <a:lstStyle>
            <a:lvl1pPr>
              <a:spcBef>
                <a:spcPts val="1200"/>
              </a:spcBef>
              <a:defRPr sz="2000" b="0">
                <a:solidFill>
                  <a:schemeClr val="tx1">
                    <a:lumMod val="50000"/>
                    <a:lumOff val="50000"/>
                  </a:schemeClr>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p:cNvSpPr>
            <a:spLocks noGrp="1"/>
          </p:cNvSpPr>
          <p:nvPr>
            <p:ph type="sldNum" sz="quarter" idx="12"/>
          </p:nvPr>
        </p:nvSpPr>
        <p:spPr>
          <a:xfrm>
            <a:off x="0" y="6309320"/>
            <a:ext cx="12192000" cy="548680"/>
          </a:xfrm>
          <a:prstGeom prst="rect">
            <a:avLst/>
          </a:prstGeom>
          <a:solidFill>
            <a:srgbClr val="012169"/>
          </a:solidFill>
        </p:spPr>
        <p:txBody>
          <a:bodyPr/>
          <a:lstStyle>
            <a:lvl1pPr marL="540000" algn="l">
              <a:defRPr>
                <a:solidFill>
                  <a:schemeClr val="bg1"/>
                </a:solidFill>
              </a:defRPr>
            </a:lvl1pPr>
          </a:lstStyle>
          <a:p>
            <a:fld id="{E051598E-9D06-4046-8EF2-7702044C4E81}" type="slidenum">
              <a:rPr lang="en-US" smtClean="0"/>
              <a:pPr/>
              <a:t>‹#›</a:t>
            </a:fld>
            <a:endParaRPr lang="en-US" dirty="0"/>
          </a:p>
        </p:txBody>
      </p:sp>
      <p:sp>
        <p:nvSpPr>
          <p:cNvPr id="7" name="Footer Placeholder 5"/>
          <p:cNvSpPr>
            <a:spLocks noGrp="1"/>
          </p:cNvSpPr>
          <p:nvPr>
            <p:ph type="ftr" sz="quarter" idx="3"/>
          </p:nvPr>
        </p:nvSpPr>
        <p:spPr>
          <a:xfrm>
            <a:off x="1199456" y="6309320"/>
            <a:ext cx="10272000" cy="548680"/>
          </a:xfrm>
          <a:prstGeom prst="rect">
            <a:avLst/>
          </a:prstGeom>
        </p:spPr>
        <p:txBody>
          <a:bodyPr vert="horz" lIns="0" tIns="0" rIns="0" bIns="0" rtlCol="0" anchor="ctr"/>
          <a:lstStyle>
            <a:lvl1pPr algn="l">
              <a:defRPr sz="1200" baseline="0">
                <a:solidFill>
                  <a:schemeClr val="bg1"/>
                </a:solidFill>
                <a:latin typeface="Arial" pitchFamily="34" charset="0"/>
              </a:defRPr>
            </a:lvl1pPr>
          </a:lstStyle>
          <a:p>
            <a:r>
              <a:rPr lang="en-US" dirty="0"/>
              <a:t>Presentation title - edit in Header and Footer</a:t>
            </a:r>
          </a:p>
        </p:txBody>
      </p:sp>
      <p:pic>
        <p:nvPicPr>
          <p:cNvPr id="6" name="Picture 5">
            <a:extLst>
              <a:ext uri="{FF2B5EF4-FFF2-40B4-BE49-F238E27FC236}">
                <a16:creationId xmlns:a16="http://schemas.microsoft.com/office/drawing/2014/main" id="{F9E5A10A-12B2-DB48-875B-B978C9C5F35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3565" y="260648"/>
            <a:ext cx="2163872" cy="74270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itle (1 line) and Two Col Content">
    <p:spTree>
      <p:nvGrpSpPr>
        <p:cNvPr id="1" name=""/>
        <p:cNvGrpSpPr/>
        <p:nvPr/>
      </p:nvGrpSpPr>
      <p:grpSpPr>
        <a:xfrm>
          <a:off x="0" y="0"/>
          <a:ext cx="0" cy="0"/>
          <a:chOff x="0" y="0"/>
          <a:chExt cx="0" cy="0"/>
        </a:xfrm>
      </p:grpSpPr>
      <p:sp>
        <p:nvSpPr>
          <p:cNvPr id="2" name="Title 1"/>
          <p:cNvSpPr>
            <a:spLocks noGrp="1"/>
          </p:cNvSpPr>
          <p:nvPr>
            <p:ph type="title"/>
          </p:nvPr>
        </p:nvSpPr>
        <p:spPr>
          <a:xfrm>
            <a:off x="744000" y="1368000"/>
            <a:ext cx="10704000" cy="648000"/>
          </a:xfrm>
        </p:spPr>
        <p:txBody>
          <a:bodyPr lIns="0" tIns="0" rIns="0" bIns="0" anchor="t" anchorCtr="0"/>
          <a:lstStyle>
            <a:lvl1pPr>
              <a:defRPr>
                <a:solidFill>
                  <a:srgbClr val="012169"/>
                </a:solidFill>
              </a:defRPr>
            </a:lvl1pPr>
          </a:lstStyle>
          <a:p>
            <a:r>
              <a:rPr lang="en-US"/>
              <a:t>Click to edit Master title style</a:t>
            </a:r>
            <a:endParaRPr lang="en-US" dirty="0"/>
          </a:p>
        </p:txBody>
      </p:sp>
      <p:sp>
        <p:nvSpPr>
          <p:cNvPr id="3" name="Content Placeholder 2"/>
          <p:cNvSpPr>
            <a:spLocks noGrp="1"/>
          </p:cNvSpPr>
          <p:nvPr>
            <p:ph sz="half" idx="1"/>
          </p:nvPr>
        </p:nvSpPr>
        <p:spPr>
          <a:xfrm>
            <a:off x="744000" y="2088000"/>
            <a:ext cx="5232000" cy="4068000"/>
          </a:xfrm>
        </p:spPr>
        <p:txBody>
          <a:bodyPr lIns="0" tIns="0" rIns="0" bIns="0"/>
          <a:lstStyle>
            <a:lvl1pPr>
              <a:defRPr sz="2000" baseline="0">
                <a:solidFill>
                  <a:schemeClr val="tx1">
                    <a:lumMod val="50000"/>
                    <a:lumOff val="50000"/>
                  </a:schemeClr>
                </a:solidFill>
              </a:defRPr>
            </a:lvl1pPr>
            <a:lvl2pPr>
              <a:defRPr sz="1800">
                <a:solidFill>
                  <a:schemeClr val="tx1">
                    <a:lumMod val="50000"/>
                    <a:lumOff val="50000"/>
                  </a:schemeClr>
                </a:solidFill>
              </a:defRPr>
            </a:lvl2pPr>
            <a:lvl3pPr>
              <a:defRPr sz="1800">
                <a:solidFill>
                  <a:schemeClr val="tx1">
                    <a:lumMod val="50000"/>
                    <a:lumOff val="50000"/>
                  </a:schemeClr>
                </a:solidFill>
              </a:defRPr>
            </a:lvl3pPr>
            <a:lvl4pPr>
              <a:defRPr sz="1600">
                <a:solidFill>
                  <a:schemeClr val="tx1">
                    <a:lumMod val="50000"/>
                    <a:lumOff val="50000"/>
                  </a:schemeClr>
                </a:solidFill>
              </a:defRPr>
            </a:lvl4pPr>
            <a:lvl5pPr>
              <a:defRPr sz="1600">
                <a:solidFill>
                  <a:schemeClr val="tx1">
                    <a:lumMod val="50000"/>
                    <a:lumOff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6000" y="2088000"/>
            <a:ext cx="5232000" cy="4068000"/>
          </a:xfrm>
        </p:spPr>
        <p:txBody>
          <a:bodyPr lIns="0" tIns="0" rIns="0" bIns="0"/>
          <a:lstStyle>
            <a:lvl1pPr>
              <a:defRPr sz="2000" baseline="0">
                <a:solidFill>
                  <a:schemeClr val="tx1">
                    <a:lumMod val="50000"/>
                    <a:lumOff val="50000"/>
                  </a:schemeClr>
                </a:solidFill>
              </a:defRPr>
            </a:lvl1pPr>
            <a:lvl2pPr>
              <a:defRPr sz="1800">
                <a:solidFill>
                  <a:schemeClr val="tx1">
                    <a:lumMod val="50000"/>
                    <a:lumOff val="50000"/>
                  </a:schemeClr>
                </a:solidFill>
              </a:defRPr>
            </a:lvl2pPr>
            <a:lvl3pPr>
              <a:defRPr sz="1800">
                <a:solidFill>
                  <a:schemeClr val="tx1">
                    <a:lumMod val="50000"/>
                    <a:lumOff val="50000"/>
                  </a:schemeClr>
                </a:solidFill>
              </a:defRPr>
            </a:lvl3pPr>
            <a:lvl4pPr>
              <a:defRPr sz="1600">
                <a:solidFill>
                  <a:schemeClr val="tx1">
                    <a:lumMod val="50000"/>
                    <a:lumOff val="50000"/>
                  </a:schemeClr>
                </a:solidFill>
              </a:defRPr>
            </a:lvl4pPr>
            <a:lvl5pPr>
              <a:defRPr sz="1600">
                <a:solidFill>
                  <a:schemeClr val="tx1">
                    <a:lumMod val="50000"/>
                    <a:lumOff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p:cNvSpPr>
            <a:spLocks noGrp="1"/>
          </p:cNvSpPr>
          <p:nvPr>
            <p:ph type="sldNum" sz="quarter" idx="12"/>
          </p:nvPr>
        </p:nvSpPr>
        <p:spPr>
          <a:xfrm>
            <a:off x="0" y="6309320"/>
            <a:ext cx="12192000" cy="548680"/>
          </a:xfrm>
          <a:prstGeom prst="rect">
            <a:avLst/>
          </a:prstGeom>
          <a:solidFill>
            <a:srgbClr val="012169"/>
          </a:solidFill>
        </p:spPr>
        <p:txBody>
          <a:bodyPr/>
          <a:lstStyle>
            <a:lvl1pPr marL="540000" algn="l">
              <a:defRPr>
                <a:solidFill>
                  <a:schemeClr val="bg1"/>
                </a:solidFill>
              </a:defRPr>
            </a:lvl1pPr>
          </a:lstStyle>
          <a:p>
            <a:fld id="{E051598E-9D06-4046-8EF2-7702044C4E81}" type="slidenum">
              <a:rPr lang="en-US" smtClean="0"/>
              <a:pPr/>
              <a:t>‹#›</a:t>
            </a:fld>
            <a:endParaRPr lang="en-US" dirty="0"/>
          </a:p>
        </p:txBody>
      </p:sp>
      <p:sp>
        <p:nvSpPr>
          <p:cNvPr id="7" name="Footer Placeholder 5"/>
          <p:cNvSpPr>
            <a:spLocks noGrp="1"/>
          </p:cNvSpPr>
          <p:nvPr>
            <p:ph type="ftr" sz="quarter" idx="3"/>
          </p:nvPr>
        </p:nvSpPr>
        <p:spPr>
          <a:xfrm>
            <a:off x="1199456" y="6309320"/>
            <a:ext cx="10273141" cy="548680"/>
          </a:xfrm>
          <a:prstGeom prst="rect">
            <a:avLst/>
          </a:prstGeom>
        </p:spPr>
        <p:txBody>
          <a:bodyPr vert="horz" lIns="0" tIns="0" rIns="0" bIns="0" rtlCol="0" anchor="ctr"/>
          <a:lstStyle>
            <a:lvl1pPr algn="l">
              <a:defRPr sz="1200" baseline="0">
                <a:solidFill>
                  <a:schemeClr val="bg1"/>
                </a:solidFill>
                <a:latin typeface="Arial" pitchFamily="34" charset="0"/>
              </a:defRPr>
            </a:lvl1pPr>
          </a:lstStyle>
          <a:p>
            <a:r>
              <a:rPr lang="en-US" dirty="0"/>
              <a:t>Presentation title - edit in Header and Footer</a:t>
            </a:r>
          </a:p>
        </p:txBody>
      </p:sp>
      <p:pic>
        <p:nvPicPr>
          <p:cNvPr id="10" name="Picture 9">
            <a:extLst>
              <a:ext uri="{FF2B5EF4-FFF2-40B4-BE49-F238E27FC236}">
                <a16:creationId xmlns:a16="http://schemas.microsoft.com/office/drawing/2014/main" id="{426BE790-2AE3-2341-8849-9C742343F5B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3565" y="260648"/>
            <a:ext cx="2163872" cy="742702"/>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lines) and Two Col Content">
    <p:spTree>
      <p:nvGrpSpPr>
        <p:cNvPr id="1" name=""/>
        <p:cNvGrpSpPr/>
        <p:nvPr/>
      </p:nvGrpSpPr>
      <p:grpSpPr>
        <a:xfrm>
          <a:off x="0" y="0"/>
          <a:ext cx="0" cy="0"/>
          <a:chOff x="0" y="0"/>
          <a:chExt cx="0" cy="0"/>
        </a:xfrm>
      </p:grpSpPr>
      <p:sp>
        <p:nvSpPr>
          <p:cNvPr id="2" name="Title 1"/>
          <p:cNvSpPr>
            <a:spLocks noGrp="1"/>
          </p:cNvSpPr>
          <p:nvPr>
            <p:ph type="title"/>
          </p:nvPr>
        </p:nvSpPr>
        <p:spPr>
          <a:xfrm>
            <a:off x="744000" y="1368000"/>
            <a:ext cx="10704000" cy="1188000"/>
          </a:xfrm>
        </p:spPr>
        <p:txBody>
          <a:bodyPr lIns="0" tIns="0" rIns="0" bIns="0" anchor="t" anchorCtr="0"/>
          <a:lstStyle>
            <a:lvl1pPr>
              <a:defRPr>
                <a:solidFill>
                  <a:srgbClr val="012169"/>
                </a:solidFill>
              </a:defRPr>
            </a:lvl1pPr>
          </a:lstStyle>
          <a:p>
            <a:r>
              <a:rPr lang="en-US"/>
              <a:t>Click to edit Master title style</a:t>
            </a:r>
            <a:endParaRPr lang="en-US" dirty="0"/>
          </a:p>
        </p:txBody>
      </p:sp>
      <p:sp>
        <p:nvSpPr>
          <p:cNvPr id="3" name="Content Placeholder 2"/>
          <p:cNvSpPr>
            <a:spLocks noGrp="1"/>
          </p:cNvSpPr>
          <p:nvPr>
            <p:ph sz="half" idx="1"/>
          </p:nvPr>
        </p:nvSpPr>
        <p:spPr>
          <a:xfrm>
            <a:off x="744000" y="2628000"/>
            <a:ext cx="5232000" cy="3564000"/>
          </a:xfrm>
        </p:spPr>
        <p:txBody>
          <a:bodyPr lIns="0" tIns="0" rIns="0" bIns="0"/>
          <a:lstStyle>
            <a:lvl1pPr>
              <a:defRPr sz="2000" baseline="0"/>
            </a:lvl1pPr>
            <a:lvl2pPr>
              <a:defRPr sz="18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6000" y="2628000"/>
            <a:ext cx="5232000" cy="3564000"/>
          </a:xfrm>
        </p:spPr>
        <p:txBody>
          <a:bodyPr lIns="0" tIns="0" rIns="0" bIns="0"/>
          <a:lstStyle>
            <a:lvl1pPr>
              <a:defRPr sz="2000" baseline="0"/>
            </a:lvl1pPr>
            <a:lvl2pPr>
              <a:defRPr sz="18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p:cNvSpPr>
            <a:spLocks noGrp="1"/>
          </p:cNvSpPr>
          <p:nvPr>
            <p:ph type="sldNum" sz="quarter" idx="12"/>
          </p:nvPr>
        </p:nvSpPr>
        <p:spPr>
          <a:xfrm>
            <a:off x="0" y="6309320"/>
            <a:ext cx="12192000" cy="548680"/>
          </a:xfrm>
          <a:prstGeom prst="rect">
            <a:avLst/>
          </a:prstGeom>
          <a:solidFill>
            <a:srgbClr val="012169"/>
          </a:solidFill>
        </p:spPr>
        <p:txBody>
          <a:bodyPr/>
          <a:lstStyle>
            <a:lvl1pPr marL="540000" algn="l">
              <a:defRPr>
                <a:solidFill>
                  <a:schemeClr val="bg1"/>
                </a:solidFill>
              </a:defRPr>
            </a:lvl1pPr>
          </a:lstStyle>
          <a:p>
            <a:fld id="{E051598E-9D06-4046-8EF2-7702044C4E81}" type="slidenum">
              <a:rPr lang="en-US" smtClean="0"/>
              <a:pPr/>
              <a:t>‹#›</a:t>
            </a:fld>
            <a:endParaRPr lang="en-US" dirty="0"/>
          </a:p>
        </p:txBody>
      </p:sp>
      <p:sp>
        <p:nvSpPr>
          <p:cNvPr id="7" name="Footer Placeholder 5"/>
          <p:cNvSpPr>
            <a:spLocks noGrp="1"/>
          </p:cNvSpPr>
          <p:nvPr>
            <p:ph type="ftr" sz="quarter" idx="3"/>
          </p:nvPr>
        </p:nvSpPr>
        <p:spPr>
          <a:xfrm>
            <a:off x="1199456" y="6309320"/>
            <a:ext cx="10273141" cy="548680"/>
          </a:xfrm>
          <a:prstGeom prst="rect">
            <a:avLst/>
          </a:prstGeom>
        </p:spPr>
        <p:txBody>
          <a:bodyPr vert="horz" lIns="0" tIns="0" rIns="0" bIns="0" rtlCol="0" anchor="ctr"/>
          <a:lstStyle>
            <a:lvl1pPr algn="l">
              <a:defRPr sz="1200" baseline="0">
                <a:solidFill>
                  <a:schemeClr val="bg1"/>
                </a:solidFill>
                <a:latin typeface="Arial" pitchFamily="34" charset="0"/>
              </a:defRPr>
            </a:lvl1pPr>
          </a:lstStyle>
          <a:p>
            <a:r>
              <a:rPr lang="en-US" dirty="0"/>
              <a:t>Presentation title - edit in Header and Footer</a:t>
            </a:r>
          </a:p>
        </p:txBody>
      </p:sp>
      <p:pic>
        <p:nvPicPr>
          <p:cNvPr id="10" name="Picture 9">
            <a:extLst>
              <a:ext uri="{FF2B5EF4-FFF2-40B4-BE49-F238E27FC236}">
                <a16:creationId xmlns:a16="http://schemas.microsoft.com/office/drawing/2014/main" id="{12733F6F-8496-9A4F-AE68-50883637706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3565" y="260648"/>
            <a:ext cx="2163872" cy="742702"/>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744000" y="1367999"/>
            <a:ext cx="10704000" cy="4788000"/>
          </a:xfrm>
        </p:spPr>
        <p:txBody>
          <a:bodyPr lIns="0" tIns="0" rIns="0" bIns="0"/>
          <a:lstStyle>
            <a:lvl1pPr>
              <a:spcBef>
                <a:spcPts val="1200"/>
              </a:spcBef>
              <a:defRPr>
                <a:solidFill>
                  <a:schemeClr val="tx1">
                    <a:lumMod val="50000"/>
                    <a:lumOff val="50000"/>
                  </a:schemeClr>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p:cNvSpPr>
            <a:spLocks noGrp="1"/>
          </p:cNvSpPr>
          <p:nvPr>
            <p:ph type="sldNum" sz="quarter" idx="12"/>
          </p:nvPr>
        </p:nvSpPr>
        <p:spPr>
          <a:xfrm>
            <a:off x="0" y="6309320"/>
            <a:ext cx="12192000" cy="548680"/>
          </a:xfrm>
          <a:prstGeom prst="rect">
            <a:avLst/>
          </a:prstGeom>
          <a:solidFill>
            <a:srgbClr val="012169"/>
          </a:solidFill>
        </p:spPr>
        <p:txBody>
          <a:bodyPr/>
          <a:lstStyle>
            <a:lvl1pPr marL="540000" algn="l">
              <a:defRPr>
                <a:solidFill>
                  <a:schemeClr val="bg1"/>
                </a:solidFill>
              </a:defRPr>
            </a:lvl1pPr>
          </a:lstStyle>
          <a:p>
            <a:fld id="{E051598E-9D06-4046-8EF2-7702044C4E81}" type="slidenum">
              <a:rPr lang="en-US" smtClean="0"/>
              <a:pPr/>
              <a:t>‹#›</a:t>
            </a:fld>
            <a:endParaRPr lang="en-US" dirty="0"/>
          </a:p>
        </p:txBody>
      </p:sp>
      <p:sp>
        <p:nvSpPr>
          <p:cNvPr id="7" name="Footer Placeholder 5"/>
          <p:cNvSpPr>
            <a:spLocks noGrp="1"/>
          </p:cNvSpPr>
          <p:nvPr>
            <p:ph type="ftr" sz="quarter" idx="3"/>
          </p:nvPr>
        </p:nvSpPr>
        <p:spPr>
          <a:xfrm>
            <a:off x="1199456" y="6309320"/>
            <a:ext cx="10272000" cy="548680"/>
          </a:xfrm>
          <a:prstGeom prst="rect">
            <a:avLst/>
          </a:prstGeom>
        </p:spPr>
        <p:txBody>
          <a:bodyPr vert="horz" lIns="0" tIns="0" rIns="0" bIns="0" rtlCol="0" anchor="ctr"/>
          <a:lstStyle>
            <a:lvl1pPr algn="l">
              <a:defRPr sz="1200" baseline="0">
                <a:solidFill>
                  <a:schemeClr val="bg1"/>
                </a:solidFill>
                <a:latin typeface="Arial" pitchFamily="34" charset="0"/>
              </a:defRPr>
            </a:lvl1pPr>
          </a:lstStyle>
          <a:p>
            <a:r>
              <a:rPr lang="en-US" dirty="0"/>
              <a:t>Presentation title - edit in Header and Footer</a:t>
            </a:r>
          </a:p>
        </p:txBody>
      </p:sp>
      <p:pic>
        <p:nvPicPr>
          <p:cNvPr id="6" name="Picture 5">
            <a:extLst>
              <a:ext uri="{FF2B5EF4-FFF2-40B4-BE49-F238E27FC236}">
                <a16:creationId xmlns:a16="http://schemas.microsoft.com/office/drawing/2014/main" id="{3811A68F-F2F8-844C-915A-B8555EB3258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3565" y="260648"/>
            <a:ext cx="2163872" cy="742702"/>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4000" y="1368000"/>
            <a:ext cx="4103861" cy="670396"/>
          </a:xfrm>
        </p:spPr>
        <p:txBody>
          <a:bodyPr anchor="t" anchorCtr="0"/>
          <a:lstStyle>
            <a:lvl1pPr algn="l">
              <a:defRPr sz="2000" b="0" i="0" spc="0" baseline="0">
                <a:solidFill>
                  <a:srgbClr val="012169"/>
                </a:solidFill>
                <a:latin typeface="Arial"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5039883" y="1368001"/>
            <a:ext cx="6398851" cy="4788000"/>
          </a:xfrm>
        </p:spPr>
        <p:txBody>
          <a:bodyPr/>
          <a:lstStyle>
            <a:lvl1pPr>
              <a:defRPr sz="2000" baseline="0"/>
            </a:lvl1pPr>
            <a:lvl2pPr>
              <a:defRPr sz="1800" baseline="0"/>
            </a:lvl2pPr>
            <a:lvl3pPr>
              <a:defRPr sz="1800" baseline="0"/>
            </a:lvl3pPr>
            <a:lvl4pPr>
              <a:defRPr sz="1600" baseline="0"/>
            </a:lvl4pPr>
            <a:lvl5pPr>
              <a:defRPr sz="1600" baseline="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44000" y="2132856"/>
            <a:ext cx="4103861" cy="4032448"/>
          </a:xfrm>
        </p:spPr>
        <p:txBody>
          <a:bodyPr/>
          <a:lstStyle>
            <a:lvl1pPr marL="0" indent="0">
              <a:buNone/>
              <a:defRPr sz="1600" baseline="0">
                <a:solidFill>
                  <a:srgbClr val="012169"/>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Slide Number Placeholder 5"/>
          <p:cNvSpPr>
            <a:spLocks noGrp="1"/>
          </p:cNvSpPr>
          <p:nvPr>
            <p:ph type="sldNum" sz="quarter" idx="12"/>
          </p:nvPr>
        </p:nvSpPr>
        <p:spPr>
          <a:xfrm>
            <a:off x="0" y="6309320"/>
            <a:ext cx="12192000" cy="548680"/>
          </a:xfrm>
          <a:prstGeom prst="rect">
            <a:avLst/>
          </a:prstGeom>
          <a:solidFill>
            <a:srgbClr val="012169"/>
          </a:solidFill>
        </p:spPr>
        <p:txBody>
          <a:bodyPr/>
          <a:lstStyle>
            <a:lvl1pPr marL="540000" algn="l">
              <a:defRPr>
                <a:solidFill>
                  <a:schemeClr val="bg1"/>
                </a:solidFill>
              </a:defRPr>
            </a:lvl1pPr>
          </a:lstStyle>
          <a:p>
            <a:fld id="{E051598E-9D06-4046-8EF2-7702044C4E81}" type="slidenum">
              <a:rPr lang="en-US" smtClean="0"/>
              <a:pPr/>
              <a:t>‹#›</a:t>
            </a:fld>
            <a:endParaRPr lang="en-US" dirty="0"/>
          </a:p>
        </p:txBody>
      </p:sp>
      <p:sp>
        <p:nvSpPr>
          <p:cNvPr id="6" name="Footer Placeholder 5"/>
          <p:cNvSpPr>
            <a:spLocks noGrp="1"/>
          </p:cNvSpPr>
          <p:nvPr>
            <p:ph type="ftr" sz="quarter" idx="3"/>
          </p:nvPr>
        </p:nvSpPr>
        <p:spPr>
          <a:xfrm>
            <a:off x="1199456" y="6309320"/>
            <a:ext cx="10272000" cy="548680"/>
          </a:xfrm>
          <a:prstGeom prst="rect">
            <a:avLst/>
          </a:prstGeom>
        </p:spPr>
        <p:txBody>
          <a:bodyPr vert="horz" lIns="0" tIns="0" rIns="0" bIns="0" rtlCol="0" anchor="ctr"/>
          <a:lstStyle>
            <a:lvl1pPr algn="l">
              <a:defRPr sz="1200" baseline="0">
                <a:solidFill>
                  <a:schemeClr val="bg1"/>
                </a:solidFill>
                <a:latin typeface="Arial" pitchFamily="34" charset="0"/>
              </a:defRPr>
            </a:lvl1pPr>
          </a:lstStyle>
          <a:p>
            <a:r>
              <a:rPr lang="en-US" dirty="0"/>
              <a:t>Presentation title - edit in Header and Footer</a:t>
            </a:r>
          </a:p>
        </p:txBody>
      </p:sp>
      <p:pic>
        <p:nvPicPr>
          <p:cNvPr id="10" name="Picture 9">
            <a:extLst>
              <a:ext uri="{FF2B5EF4-FFF2-40B4-BE49-F238E27FC236}">
                <a16:creationId xmlns:a16="http://schemas.microsoft.com/office/drawing/2014/main" id="{D49E1509-A439-074B-B6FB-973AFBFD304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3565" y="260648"/>
            <a:ext cx="2163872" cy="742702"/>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6" name="Rectangle 5"/>
          <p:cNvSpPr/>
          <p:nvPr userDrawn="1"/>
        </p:nvSpPr>
        <p:spPr>
          <a:xfrm>
            <a:off x="0" y="1124744"/>
            <a:ext cx="12192000" cy="5733256"/>
          </a:xfrm>
          <a:prstGeom prst="rect">
            <a:avLst/>
          </a:prstGeom>
          <a:solidFill>
            <a:srgbClr val="0121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 name="Text Placeholder 2"/>
          <p:cNvSpPr>
            <a:spLocks noGrp="1"/>
          </p:cNvSpPr>
          <p:nvPr>
            <p:ph type="body" idx="1"/>
          </p:nvPr>
        </p:nvSpPr>
        <p:spPr>
          <a:xfrm>
            <a:off x="744000" y="1800000"/>
            <a:ext cx="10704000" cy="4377600"/>
          </a:xfrm>
        </p:spPr>
        <p:txBody>
          <a:bodyPr lIns="0" tIns="0" rIns="0" bIns="0" anchor="t" anchorCtr="0"/>
          <a:lstStyle>
            <a:lvl1pPr marL="0" indent="0">
              <a:buNone/>
              <a:defRPr sz="3600" b="0" i="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Slide Number Placeholder 5"/>
          <p:cNvSpPr>
            <a:spLocks noGrp="1"/>
          </p:cNvSpPr>
          <p:nvPr>
            <p:ph type="sldNum" sz="quarter" idx="12"/>
          </p:nvPr>
        </p:nvSpPr>
        <p:spPr>
          <a:xfrm>
            <a:off x="0" y="6309320"/>
            <a:ext cx="12192000" cy="548680"/>
          </a:xfrm>
          <a:prstGeom prst="rect">
            <a:avLst/>
          </a:prstGeom>
          <a:noFill/>
        </p:spPr>
        <p:txBody>
          <a:bodyPr/>
          <a:lstStyle>
            <a:lvl1pPr marL="540000" algn="l">
              <a:defRPr>
                <a:solidFill>
                  <a:schemeClr val="bg1"/>
                </a:solidFill>
              </a:defRPr>
            </a:lvl1pPr>
          </a:lstStyle>
          <a:p>
            <a:fld id="{E051598E-9D06-4046-8EF2-7702044C4E81}" type="slidenum">
              <a:rPr lang="en-US" smtClean="0"/>
              <a:pPr/>
              <a:t>‹#›</a:t>
            </a:fld>
            <a:endParaRPr lang="en-US" dirty="0"/>
          </a:p>
        </p:txBody>
      </p:sp>
      <p:sp>
        <p:nvSpPr>
          <p:cNvPr id="9" name="Footer Placeholder 5"/>
          <p:cNvSpPr>
            <a:spLocks noGrp="1"/>
          </p:cNvSpPr>
          <p:nvPr>
            <p:ph type="ftr" sz="quarter" idx="3"/>
          </p:nvPr>
        </p:nvSpPr>
        <p:spPr>
          <a:xfrm>
            <a:off x="1199456" y="6309320"/>
            <a:ext cx="10272000" cy="548680"/>
          </a:xfrm>
          <a:prstGeom prst="rect">
            <a:avLst/>
          </a:prstGeom>
        </p:spPr>
        <p:txBody>
          <a:bodyPr vert="horz" lIns="0" tIns="0" rIns="0" bIns="0" rtlCol="0" anchor="ctr"/>
          <a:lstStyle>
            <a:lvl1pPr algn="l">
              <a:defRPr sz="1200" baseline="0">
                <a:solidFill>
                  <a:schemeClr val="bg1"/>
                </a:solidFill>
                <a:latin typeface="Arial" pitchFamily="34" charset="0"/>
              </a:defRPr>
            </a:lvl1pPr>
          </a:lstStyle>
          <a:p>
            <a:r>
              <a:rPr lang="en-US" dirty="0"/>
              <a:t>Presentation title - edit in Header and Footer</a:t>
            </a:r>
          </a:p>
        </p:txBody>
      </p:sp>
      <p:pic>
        <p:nvPicPr>
          <p:cNvPr id="8" name="Picture 7">
            <a:extLst>
              <a:ext uri="{FF2B5EF4-FFF2-40B4-BE49-F238E27FC236}">
                <a16:creationId xmlns:a16="http://schemas.microsoft.com/office/drawing/2014/main" id="{0DB62348-5E41-2545-9E5F-290CF6212BB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3565" y="260648"/>
            <a:ext cx="2163872" cy="742702"/>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Only">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0" y="6309320"/>
            <a:ext cx="12192000" cy="548680"/>
          </a:xfrm>
          <a:prstGeom prst="rect">
            <a:avLst/>
          </a:prstGeom>
          <a:solidFill>
            <a:srgbClr val="012169"/>
          </a:solidFill>
        </p:spPr>
        <p:txBody>
          <a:bodyPr/>
          <a:lstStyle>
            <a:lvl1pPr marL="540000" algn="l">
              <a:defRPr>
                <a:solidFill>
                  <a:schemeClr val="bg1"/>
                </a:solidFill>
              </a:defRPr>
            </a:lvl1pPr>
          </a:lstStyle>
          <a:p>
            <a:fld id="{E051598E-9D06-4046-8EF2-7702044C4E81}" type="slidenum">
              <a:rPr lang="en-US" smtClean="0"/>
              <a:pPr/>
              <a:t>‹#›</a:t>
            </a:fld>
            <a:endParaRPr lang="en-US" dirty="0"/>
          </a:p>
        </p:txBody>
      </p:sp>
      <p:sp>
        <p:nvSpPr>
          <p:cNvPr id="3" name="Footer Placeholder 5"/>
          <p:cNvSpPr>
            <a:spLocks noGrp="1"/>
          </p:cNvSpPr>
          <p:nvPr>
            <p:ph type="ftr" sz="quarter" idx="3"/>
          </p:nvPr>
        </p:nvSpPr>
        <p:spPr>
          <a:xfrm>
            <a:off x="1199456" y="6309320"/>
            <a:ext cx="10272000" cy="548680"/>
          </a:xfrm>
          <a:prstGeom prst="rect">
            <a:avLst/>
          </a:prstGeom>
        </p:spPr>
        <p:txBody>
          <a:bodyPr vert="horz" lIns="0" tIns="0" rIns="0" bIns="0" rtlCol="0" anchor="ctr"/>
          <a:lstStyle>
            <a:lvl1pPr algn="l">
              <a:defRPr sz="1200" baseline="0">
                <a:solidFill>
                  <a:schemeClr val="bg1"/>
                </a:solidFill>
                <a:latin typeface="Arial" pitchFamily="34" charset="0"/>
              </a:defRPr>
            </a:lvl1pPr>
          </a:lstStyle>
          <a:p>
            <a:r>
              <a:rPr lang="en-US" dirty="0"/>
              <a:t>Presentation title - edit in Header and Footer</a:t>
            </a:r>
          </a:p>
        </p:txBody>
      </p:sp>
      <p:sp>
        <p:nvSpPr>
          <p:cNvPr id="8" name="Picture Placeholder 7"/>
          <p:cNvSpPr>
            <a:spLocks noGrp="1"/>
          </p:cNvSpPr>
          <p:nvPr>
            <p:ph type="pic" sz="quarter" idx="13"/>
          </p:nvPr>
        </p:nvSpPr>
        <p:spPr>
          <a:xfrm>
            <a:off x="0" y="1"/>
            <a:ext cx="12192000" cy="6308725"/>
          </a:xfrm>
        </p:spPr>
        <p:txBody>
          <a:bodyPr/>
          <a:lstStyle/>
          <a:p>
            <a:r>
              <a:rPr lang="en-US"/>
              <a:t>Click icon to add picture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with logo">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a:xfrm>
            <a:off x="0" y="6309320"/>
            <a:ext cx="12192000" cy="548680"/>
          </a:xfrm>
          <a:prstGeom prst="rect">
            <a:avLst/>
          </a:prstGeom>
          <a:solidFill>
            <a:srgbClr val="012169"/>
          </a:solidFill>
        </p:spPr>
        <p:txBody>
          <a:bodyPr/>
          <a:lstStyle>
            <a:lvl1pPr marL="540000" algn="l">
              <a:defRPr>
                <a:solidFill>
                  <a:schemeClr val="bg1"/>
                </a:solidFill>
              </a:defRPr>
            </a:lvl1pPr>
          </a:lstStyle>
          <a:p>
            <a:fld id="{E051598E-9D06-4046-8EF2-7702044C4E81}" type="slidenum">
              <a:rPr lang="en-US" smtClean="0"/>
              <a:pPr/>
              <a:t>‹#›</a:t>
            </a:fld>
            <a:endParaRPr lang="en-US" dirty="0"/>
          </a:p>
        </p:txBody>
      </p:sp>
      <p:sp>
        <p:nvSpPr>
          <p:cNvPr id="7" name="Footer Placeholder 5"/>
          <p:cNvSpPr>
            <a:spLocks noGrp="1"/>
          </p:cNvSpPr>
          <p:nvPr>
            <p:ph type="ftr" sz="quarter" idx="3"/>
          </p:nvPr>
        </p:nvSpPr>
        <p:spPr>
          <a:xfrm>
            <a:off x="1199456" y="6309320"/>
            <a:ext cx="10272000" cy="548680"/>
          </a:xfrm>
          <a:prstGeom prst="rect">
            <a:avLst/>
          </a:prstGeom>
        </p:spPr>
        <p:txBody>
          <a:bodyPr vert="horz" lIns="0" tIns="0" rIns="0" bIns="0" rtlCol="0" anchor="ctr"/>
          <a:lstStyle>
            <a:lvl1pPr algn="l">
              <a:defRPr sz="1200" baseline="0">
                <a:solidFill>
                  <a:schemeClr val="bg1"/>
                </a:solidFill>
                <a:latin typeface="Arial" pitchFamily="34" charset="0"/>
              </a:defRPr>
            </a:lvl1pPr>
          </a:lstStyle>
          <a:p>
            <a:r>
              <a:rPr lang="en-US" dirty="0"/>
              <a:t>Presentation title - edit in Header and Footer</a:t>
            </a:r>
          </a:p>
        </p:txBody>
      </p:sp>
      <p:sp>
        <p:nvSpPr>
          <p:cNvPr id="6" name="Title 1"/>
          <p:cNvSpPr>
            <a:spLocks noGrp="1"/>
          </p:cNvSpPr>
          <p:nvPr>
            <p:ph type="title"/>
          </p:nvPr>
        </p:nvSpPr>
        <p:spPr>
          <a:xfrm>
            <a:off x="744000" y="1368000"/>
            <a:ext cx="10704000" cy="648072"/>
          </a:xfrm>
        </p:spPr>
        <p:txBody>
          <a:bodyPr lIns="0" tIns="0" rIns="0" bIns="0" anchor="t" anchorCtr="0">
            <a:normAutofit/>
          </a:bodyPr>
          <a:lstStyle>
            <a:lvl1pPr>
              <a:defRPr sz="3600" baseline="0">
                <a:solidFill>
                  <a:srgbClr val="012169"/>
                </a:solidFill>
                <a:latin typeface="Arial" pitchFamily="34" charset="0"/>
              </a:defRPr>
            </a:lvl1pPr>
          </a:lstStyle>
          <a:p>
            <a:r>
              <a:rPr lang="en-US"/>
              <a:t>Click to edit Master title style</a:t>
            </a:r>
            <a:endParaRPr lang="en-US" dirty="0"/>
          </a:p>
        </p:txBody>
      </p:sp>
      <p:pic>
        <p:nvPicPr>
          <p:cNvPr id="9" name="Picture 8">
            <a:extLst>
              <a:ext uri="{FF2B5EF4-FFF2-40B4-BE49-F238E27FC236}">
                <a16:creationId xmlns:a16="http://schemas.microsoft.com/office/drawing/2014/main" id="{714015C2-89DB-C14C-A7FD-5F6C3C8817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3565" y="260648"/>
            <a:ext cx="2163872" cy="742702"/>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4000" y="274638"/>
            <a:ext cx="10704000" cy="1143000"/>
          </a:xfrm>
          <a:prstGeom prst="rect">
            <a:avLst/>
          </a:prstGeom>
        </p:spPr>
        <p:txBody>
          <a:bodyPr vert="horz" lIns="0" tIns="0" rIns="0" bIns="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44000" y="1600201"/>
            <a:ext cx="10704000" cy="4525963"/>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4"/>
          </p:nvPr>
        </p:nvSpPr>
        <p:spPr>
          <a:xfrm>
            <a:off x="0" y="6309320"/>
            <a:ext cx="12192000" cy="548680"/>
          </a:xfrm>
          <a:prstGeom prst="rect">
            <a:avLst/>
          </a:prstGeom>
          <a:solidFill>
            <a:srgbClr val="012169"/>
          </a:solidFill>
        </p:spPr>
        <p:txBody>
          <a:bodyPr lIns="0" tIns="0" bIns="0" anchor="ctr"/>
          <a:lstStyle>
            <a:lvl1pPr marL="540000" algn="l">
              <a:defRPr sz="1200">
                <a:solidFill>
                  <a:schemeClr val="bg1"/>
                </a:solidFill>
              </a:defRPr>
            </a:lvl1pPr>
          </a:lstStyle>
          <a:p>
            <a:fld id="{E051598E-9D06-4046-8EF2-7702044C4E81}" type="slidenum">
              <a:rPr lang="en-US" smtClean="0"/>
              <a:pPr/>
              <a:t>‹#›</a:t>
            </a:fld>
            <a:r>
              <a:rPr lang="en-US" dirty="0"/>
              <a:t> </a:t>
            </a:r>
          </a:p>
        </p:txBody>
      </p:sp>
      <p:sp>
        <p:nvSpPr>
          <p:cNvPr id="6" name="Footer Placeholder 5"/>
          <p:cNvSpPr>
            <a:spLocks noGrp="1"/>
          </p:cNvSpPr>
          <p:nvPr>
            <p:ph type="ftr" sz="quarter" idx="3"/>
          </p:nvPr>
        </p:nvSpPr>
        <p:spPr>
          <a:xfrm>
            <a:off x="1199456" y="6309320"/>
            <a:ext cx="10273141" cy="548680"/>
          </a:xfrm>
          <a:prstGeom prst="rect">
            <a:avLst/>
          </a:prstGeom>
        </p:spPr>
        <p:txBody>
          <a:bodyPr vert="horz" lIns="0" tIns="0" rIns="0" bIns="0" rtlCol="0" anchor="ctr"/>
          <a:lstStyle>
            <a:lvl1pPr algn="l">
              <a:defRPr sz="1200" baseline="0">
                <a:solidFill>
                  <a:schemeClr val="bg1"/>
                </a:solidFill>
                <a:latin typeface="Arial" pitchFamily="34" charset="0"/>
              </a:defRPr>
            </a:lvl1pPr>
          </a:lstStyle>
          <a:p>
            <a:r>
              <a:rPr lang="en-US" dirty="0"/>
              <a:t>Presentation title - edit in Header and Footer</a:t>
            </a:r>
          </a:p>
        </p:txBody>
      </p:sp>
      <p:sp>
        <p:nvSpPr>
          <p:cNvPr id="4" name="MSIPCMContentMarking" descr="{&quot;HashCode&quot;:-1291824593,&quot;Placement&quot;:&quot;Header&quot;,&quot;Top&quot;:0.0,&quot;Left&quot;:0.0,&quot;SlideWidth&quot;:960,&quot;SlideHeight&quot;:540}">
            <a:extLst>
              <a:ext uri="{FF2B5EF4-FFF2-40B4-BE49-F238E27FC236}">
                <a16:creationId xmlns:a16="http://schemas.microsoft.com/office/drawing/2014/main" id="{B58521AF-9481-4471-8761-02974D5105AD}"/>
              </a:ext>
            </a:extLst>
          </p:cNvPr>
          <p:cNvSpPr txBox="1"/>
          <p:nvPr userDrawn="1"/>
        </p:nvSpPr>
        <p:spPr>
          <a:xfrm>
            <a:off x="0" y="0"/>
            <a:ext cx="733923" cy="262344"/>
          </a:xfrm>
          <a:prstGeom prst="rect">
            <a:avLst/>
          </a:prstGeom>
          <a:noFill/>
        </p:spPr>
        <p:txBody>
          <a:bodyPr vert="horz" wrap="square" lIns="0" tIns="0" rIns="0" bIns="0" rtlCol="0" anchor="ctr" anchorCtr="1">
            <a:spAutoFit/>
          </a:bodyPr>
          <a:lstStyle/>
          <a:p>
            <a:pPr algn="l">
              <a:spcBef>
                <a:spcPts val="0"/>
              </a:spcBef>
              <a:spcAft>
                <a:spcPts val="0"/>
              </a:spcAft>
            </a:pPr>
            <a:r>
              <a:rPr lang="en-GB" sz="1000">
                <a:solidFill>
                  <a:srgbClr val="000000"/>
                </a:solidFill>
                <a:latin typeface="Calibri" panose="020F0502020204030204" pitchFamily="34" charset="0"/>
              </a:rPr>
              <a:t>OFFICIAL</a:t>
            </a:r>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55" r:id="rId3"/>
    <p:sldLayoutId id="2147483748" r:id="rId4"/>
    <p:sldLayoutId id="2147483756" r:id="rId5"/>
    <p:sldLayoutId id="2147483752" r:id="rId6"/>
    <p:sldLayoutId id="2147483747" r:id="rId7"/>
    <p:sldLayoutId id="2147483751" r:id="rId8"/>
    <p:sldLayoutId id="2147483758" r:id="rId9"/>
    <p:sldLayoutId id="2147483759" r:id="rId10"/>
    <p:sldLayoutId id="2147483760" r:id="rId11"/>
  </p:sldLayoutIdLst>
  <p:hf hdr="0" dt="0"/>
  <p:txStyles>
    <p:titleStyle>
      <a:lvl1pPr algn="l" defTabSz="914400" rtl="0" eaLnBrk="1" latinLnBrk="0" hangingPunct="1">
        <a:spcBef>
          <a:spcPct val="0"/>
        </a:spcBef>
        <a:buNone/>
        <a:defRPr sz="3600" kern="1200" spc="0" baseline="0">
          <a:solidFill>
            <a:srgbClr val="012169"/>
          </a:solidFill>
          <a:latin typeface="+mj-lt"/>
          <a:ea typeface="+mj-ea"/>
          <a:cs typeface="+mj-cs"/>
        </a:defRPr>
      </a:lvl1pPr>
    </p:titleStyle>
    <p:bodyStyle>
      <a:lvl1pPr marL="0" indent="0" algn="l" defTabSz="914400" rtl="0" eaLnBrk="1" latinLnBrk="0" hangingPunct="1">
        <a:spcBef>
          <a:spcPts val="1200"/>
        </a:spcBef>
        <a:buFont typeface="Arial" pitchFamily="34" charset="0"/>
        <a:buNone/>
        <a:defRPr sz="2000" b="0" i="0" kern="1200" baseline="0">
          <a:solidFill>
            <a:schemeClr val="tx1">
              <a:lumMod val="50000"/>
              <a:lumOff val="50000"/>
            </a:schemeClr>
          </a:solidFill>
          <a:latin typeface="Arial" pitchFamily="34" charset="0"/>
          <a:ea typeface="+mn-ea"/>
          <a:cs typeface="+mn-cs"/>
        </a:defRPr>
      </a:lvl1pPr>
      <a:lvl2pPr marL="0" indent="0" algn="l" defTabSz="914400" rtl="0" eaLnBrk="1" latinLnBrk="0" hangingPunct="1">
        <a:spcBef>
          <a:spcPts val="600"/>
        </a:spcBef>
        <a:buFontTx/>
        <a:buNone/>
        <a:defRPr sz="1800" kern="1200" baseline="0">
          <a:solidFill>
            <a:schemeClr val="tx1">
              <a:lumMod val="50000"/>
              <a:lumOff val="50000"/>
            </a:schemeClr>
          </a:solidFill>
          <a:latin typeface="Arial" pitchFamily="34" charset="0"/>
          <a:ea typeface="+mn-ea"/>
          <a:cs typeface="+mn-cs"/>
        </a:defRPr>
      </a:lvl2pPr>
      <a:lvl3pPr marL="216000" indent="-216000" algn="l" defTabSz="914400" rtl="0" eaLnBrk="1" latinLnBrk="0" hangingPunct="1">
        <a:spcBef>
          <a:spcPts val="600"/>
        </a:spcBef>
        <a:buFont typeface="Arial" pitchFamily="34" charset="0"/>
        <a:buChar char="•"/>
        <a:defRPr sz="1800" kern="1200" baseline="0">
          <a:solidFill>
            <a:schemeClr val="tx1">
              <a:lumMod val="50000"/>
              <a:lumOff val="50000"/>
            </a:schemeClr>
          </a:solidFill>
          <a:latin typeface="Arial" pitchFamily="34" charset="0"/>
          <a:ea typeface="+mn-ea"/>
          <a:cs typeface="+mn-cs"/>
        </a:defRPr>
      </a:lvl3pPr>
      <a:lvl4pPr marL="900000" indent="-288000" algn="l" defTabSz="914400" rtl="0" eaLnBrk="1" latinLnBrk="0" hangingPunct="1">
        <a:spcBef>
          <a:spcPts val="600"/>
        </a:spcBef>
        <a:buFont typeface="Arial" pitchFamily="34" charset="0"/>
        <a:buChar char="–"/>
        <a:defRPr sz="1600" kern="1200" baseline="0">
          <a:solidFill>
            <a:schemeClr val="tx1">
              <a:lumMod val="50000"/>
              <a:lumOff val="50000"/>
            </a:schemeClr>
          </a:solidFill>
          <a:latin typeface="Arial" pitchFamily="34" charset="0"/>
          <a:ea typeface="+mn-ea"/>
          <a:cs typeface="+mn-cs"/>
        </a:defRPr>
      </a:lvl4pPr>
      <a:lvl5pPr marL="900000" indent="-288000" algn="l" defTabSz="914400" rtl="0" eaLnBrk="1" latinLnBrk="0" hangingPunct="1">
        <a:spcBef>
          <a:spcPct val="20000"/>
        </a:spcBef>
        <a:buFont typeface="+mj-lt"/>
        <a:buAutoNum type="arabicPeriod"/>
        <a:defRPr sz="1600" kern="1200" baseline="0">
          <a:solidFill>
            <a:schemeClr val="tx1">
              <a:lumMod val="50000"/>
              <a:lumOff val="50000"/>
            </a:schemeClr>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google.com/url?sa=i&amp;rct=j&amp;q=&amp;esrc=s&amp;source=images&amp;cd=&amp;cad=rja&amp;uact=8&amp;ved=&amp;url=%2Furl%3Fsa%3Di%26rct%3Dj%26q%3D%26esrc%3Ds%26source%3Dimages%26cd%3D%26ved%3D%26url%3Dhttps%253A%252F%252Freliefweb.int%252Freport%252Fworld%252Fdfids-strategy-disability-inclusive-development-2018-2023%26psig%3DAOvVaw1r7dIrCVBYVkrb4BCzv0PR%26ust%3D1575053788752288&amp;psig=AOvVaw1r7dIrCVBYVkrb4BCzv0PR&amp;ust=1575053788752288" TargetMode="Externa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ifes.org/news/new-intersectionality-assessment-framework"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google.com/url?sa=i&amp;rct=j&amp;q=&amp;esrc=s&amp;source=images&amp;cd=&amp;cad=rja&amp;uact=8&amp;ved=&amp;url=%2Furl%3Fsa%3Di%26rct%3Dj%26q%3D%26esrc%3Ds%26source%3Dimages%26cd%3D%26ved%3D%26url%3Dhttps%253A%252F%252Freliefweb.int%252Freport%252Fworld%252Fdfids-strategy-disability-inclusive-development-2018-2023%26psig%3DAOvVaw1r7dIrCVBYVkrb4BCzv0PR%26ust%3D1575053788752288&amp;psig=AOvVaw1r7dIrCVBYVkrb4BCzv0PR&amp;ust=1575053788752288"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1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8DA5B-7159-45D3-9D86-ADEC8089606C}"/>
              </a:ext>
            </a:extLst>
          </p:cNvPr>
          <p:cNvSpPr>
            <a:spLocks noGrp="1"/>
          </p:cNvSpPr>
          <p:nvPr>
            <p:ph type="ctrTitle"/>
          </p:nvPr>
        </p:nvSpPr>
        <p:spPr/>
        <p:txBody>
          <a:bodyPr/>
          <a:lstStyle/>
          <a:p>
            <a:r>
              <a:rPr lang="en-GB" dirty="0"/>
              <a:t>DGMF and Disability Rights</a:t>
            </a:r>
            <a:br>
              <a:rPr lang="en-GB" dirty="0"/>
            </a:br>
            <a:r>
              <a:rPr lang="en-GB" dirty="0"/>
              <a:t>discussion </a:t>
            </a:r>
          </a:p>
        </p:txBody>
      </p:sp>
      <p:sp>
        <p:nvSpPr>
          <p:cNvPr id="3" name="Subtitle 2">
            <a:extLst>
              <a:ext uri="{FF2B5EF4-FFF2-40B4-BE49-F238E27FC236}">
                <a16:creationId xmlns:a16="http://schemas.microsoft.com/office/drawing/2014/main" id="{1A02E713-495C-4502-9FE3-DA4A083F2757}"/>
              </a:ext>
            </a:extLst>
          </p:cNvPr>
          <p:cNvSpPr>
            <a:spLocks noGrp="1"/>
          </p:cNvSpPr>
          <p:nvPr>
            <p:ph type="subTitle" idx="1"/>
          </p:nvPr>
        </p:nvSpPr>
        <p:spPr/>
        <p:txBody>
          <a:bodyPr/>
          <a:lstStyle/>
          <a:p>
            <a:r>
              <a:rPr lang="en-GB" dirty="0"/>
              <a:t>June 2021</a:t>
            </a:r>
          </a:p>
        </p:txBody>
      </p:sp>
      <p:pic>
        <p:nvPicPr>
          <p:cNvPr id="4" name="Picture 3" descr="Chart, sunburst chart&#10;&#10;Description automatically generated">
            <a:extLst>
              <a:ext uri="{FF2B5EF4-FFF2-40B4-BE49-F238E27FC236}">
                <a16:creationId xmlns:a16="http://schemas.microsoft.com/office/drawing/2014/main" id="{C12669DB-1FB0-4FD9-A7F0-D915D6EA12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84232" y="2453262"/>
            <a:ext cx="3562045" cy="2199874"/>
          </a:xfrm>
          <a:prstGeom prst="rect">
            <a:avLst/>
          </a:prstGeom>
        </p:spPr>
      </p:pic>
    </p:spTree>
    <p:extLst>
      <p:ext uri="{BB962C8B-B14F-4D97-AF65-F5344CB8AC3E}">
        <p14:creationId xmlns:p14="http://schemas.microsoft.com/office/powerpoint/2010/main" val="24397942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9F4B7-0BB8-463D-8724-6BEFA3769EF5}"/>
              </a:ext>
            </a:extLst>
          </p:cNvPr>
          <p:cNvSpPr>
            <a:spLocks noGrp="1"/>
          </p:cNvSpPr>
          <p:nvPr>
            <p:ph type="title"/>
          </p:nvPr>
        </p:nvSpPr>
        <p:spPr>
          <a:xfrm>
            <a:off x="3143672" y="404664"/>
            <a:ext cx="10704000" cy="648072"/>
          </a:xfrm>
        </p:spPr>
        <p:txBody>
          <a:bodyPr/>
          <a:lstStyle/>
          <a:p>
            <a:r>
              <a:rPr lang="en-GB" dirty="0"/>
              <a:t>Multiple Dimensions of Discrimination</a:t>
            </a:r>
          </a:p>
        </p:txBody>
      </p:sp>
      <p:sp>
        <p:nvSpPr>
          <p:cNvPr id="3" name="Content Placeholder 2">
            <a:extLst>
              <a:ext uri="{FF2B5EF4-FFF2-40B4-BE49-F238E27FC236}">
                <a16:creationId xmlns:a16="http://schemas.microsoft.com/office/drawing/2014/main" id="{36950571-D6B5-4D8E-885C-91FD290255DA}"/>
              </a:ext>
            </a:extLst>
          </p:cNvPr>
          <p:cNvSpPr>
            <a:spLocks noGrp="1"/>
          </p:cNvSpPr>
          <p:nvPr>
            <p:ph idx="1"/>
          </p:nvPr>
        </p:nvSpPr>
        <p:spPr>
          <a:xfrm>
            <a:off x="1487488" y="1488753"/>
            <a:ext cx="9029290" cy="4943554"/>
          </a:xfrm>
        </p:spPr>
        <p:txBody>
          <a:bodyPr/>
          <a:lstStyle/>
          <a:p>
            <a:pPr marL="414772" indent="-414772">
              <a:buFont typeface="Arial" panose="020B0604020202020204" pitchFamily="34" charset="0"/>
              <a:buChar char="•"/>
            </a:pPr>
            <a:r>
              <a:rPr lang="en-GB" sz="1814" dirty="0">
                <a:solidFill>
                  <a:schemeClr val="tx1"/>
                </a:solidFill>
              </a:rPr>
              <a:t>Disability stigma and discrimination interacts with other structural factors such as racism to compound peoples experience of poverty. </a:t>
            </a:r>
            <a:endParaRPr lang="en-GB" sz="1814" dirty="0">
              <a:solidFill>
                <a:schemeClr val="tx1"/>
              </a:solidFill>
              <a:cs typeface="Arial"/>
            </a:endParaRPr>
          </a:p>
          <a:p>
            <a:pPr marL="414772" indent="-414772">
              <a:buFont typeface="Arial" panose="020B0604020202020204" pitchFamily="34" charset="0"/>
              <a:buChar char="•"/>
            </a:pPr>
            <a:r>
              <a:rPr lang="en-GB" sz="1814" dirty="0">
                <a:solidFill>
                  <a:schemeClr val="tx1"/>
                </a:solidFill>
              </a:rPr>
              <a:t>Certain groups are more likely to have a disability than the general population, including older people, women, indigenous people and children from ethnic minority groups*. </a:t>
            </a:r>
            <a:endParaRPr lang="en-GB" sz="1814" dirty="0">
              <a:solidFill>
                <a:schemeClr val="tx1"/>
              </a:solidFill>
              <a:cs typeface="Arial"/>
            </a:endParaRPr>
          </a:p>
          <a:p>
            <a:pPr marL="414772" indent="-414772">
              <a:buChar char="•"/>
            </a:pPr>
            <a:r>
              <a:rPr lang="en-GB" sz="1814" dirty="0">
                <a:solidFill>
                  <a:schemeClr val="tx1"/>
                </a:solidFill>
              </a:rPr>
              <a:t>Women with disabilities are more likely to be poor, unemployed, live in food-insecure households and have lower levels of education than men with disabilities**. They</a:t>
            </a:r>
            <a:r>
              <a:rPr lang="en-GB" sz="1814" dirty="0">
                <a:solidFill>
                  <a:schemeClr val="tx1"/>
                </a:solidFill>
                <a:ea typeface="+mn-lt"/>
                <a:cs typeface="+mn-lt"/>
              </a:rPr>
              <a:t> are also 2-4 times more likely to experience intimate partner violence than women without disabilities. </a:t>
            </a:r>
            <a:endParaRPr lang="en-GB" sz="1814" dirty="0">
              <a:solidFill>
                <a:schemeClr val="tx1"/>
              </a:solidFill>
              <a:cs typeface="Arial"/>
            </a:endParaRPr>
          </a:p>
          <a:p>
            <a:pPr marL="414772" indent="-414772">
              <a:buFont typeface="Arial" panose="020B0604020202020204" pitchFamily="34" charset="0"/>
              <a:buChar char="•"/>
            </a:pPr>
            <a:r>
              <a:rPr lang="en-GB" sz="1814" dirty="0">
                <a:solidFill>
                  <a:schemeClr val="tx1"/>
                </a:solidFill>
                <a:ea typeface="+mn-lt"/>
                <a:cs typeface="+mn-lt"/>
              </a:rPr>
              <a:t>Prevalence of disability is often higher in conflict and humanitarian settings. For example 1 in 5 Syrian refugees in Jordan and Lebanon has a disability and refugee children with disabilities were less likely to enrol in and attend school regularly.</a:t>
            </a:r>
          </a:p>
          <a:p>
            <a:pPr marL="414772" indent="-414772">
              <a:buFont typeface="Arial" panose="020B0604020202020204" pitchFamily="34" charset="0"/>
              <a:buChar char="•"/>
            </a:pPr>
            <a:endParaRPr lang="en-GB" sz="1089" dirty="0">
              <a:solidFill>
                <a:srgbClr val="403A60"/>
              </a:solidFill>
              <a:cs typeface="Arial"/>
            </a:endParaRPr>
          </a:p>
          <a:p>
            <a:pPr marL="414772" indent="-414772">
              <a:buFont typeface="Arial" panose="020B0604020202020204" pitchFamily="34" charset="0"/>
              <a:buChar char="•"/>
            </a:pPr>
            <a:endParaRPr lang="en-GB" sz="1089" dirty="0"/>
          </a:p>
          <a:p>
            <a:pPr marL="414772" indent="-414772">
              <a:buFont typeface="Arial" panose="020B0604020202020204" pitchFamily="34" charset="0"/>
              <a:buChar char="•"/>
            </a:pPr>
            <a:endParaRPr lang="en-GB" dirty="0">
              <a:cs typeface="Arial"/>
            </a:endParaRPr>
          </a:p>
        </p:txBody>
      </p:sp>
      <p:sp>
        <p:nvSpPr>
          <p:cNvPr id="4" name="Footer Placeholder 3">
            <a:extLst>
              <a:ext uri="{FF2B5EF4-FFF2-40B4-BE49-F238E27FC236}">
                <a16:creationId xmlns:a16="http://schemas.microsoft.com/office/drawing/2014/main" id="{44983CD6-A874-4C82-A6DE-E2B0CB880DD5}"/>
              </a:ext>
            </a:extLst>
          </p:cNvPr>
          <p:cNvSpPr>
            <a:spLocks noGrp="1"/>
          </p:cNvSpPr>
          <p:nvPr>
            <p:ph type="ftr" sz="quarter" idx="11"/>
          </p:nvPr>
        </p:nvSpPr>
        <p:spPr>
          <a:xfrm>
            <a:off x="449261" y="6986588"/>
            <a:ext cx="8419715" cy="322676"/>
          </a:xfrm>
          <a:prstGeom prst="rect">
            <a:avLst/>
          </a:prstGeom>
        </p:spPr>
        <p:txBody>
          <a:bodyPr vert="horz" wrap="square" lIns="0" tIns="0" rIns="0" bIns="0" rtlCol="0" anchor="b" anchorCtr="0">
            <a:noAutofit/>
          </a:bodyPr>
          <a:lstStyle>
            <a:defPPr>
              <a:defRPr lang="en-US"/>
            </a:defPPr>
            <a:lvl1pPr marL="0" algn="l" defTabSz="914400" rtl="0" eaLnBrk="1" latinLnBrk="0" hangingPunct="1">
              <a:lnSpc>
                <a:spcPct val="110000"/>
              </a:lnSpc>
              <a:defRPr sz="1403"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Tree>
    <p:extLst>
      <p:ext uri="{BB962C8B-B14F-4D97-AF65-F5344CB8AC3E}">
        <p14:creationId xmlns:p14="http://schemas.microsoft.com/office/powerpoint/2010/main" val="31104820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2B09C-29DB-49EA-B1B0-391C7CC48B59}"/>
              </a:ext>
            </a:extLst>
          </p:cNvPr>
          <p:cNvSpPr>
            <a:spLocks noGrp="1"/>
          </p:cNvSpPr>
          <p:nvPr>
            <p:ph type="title"/>
          </p:nvPr>
        </p:nvSpPr>
        <p:spPr>
          <a:xfrm>
            <a:off x="3935760" y="548680"/>
            <a:ext cx="10704000" cy="648072"/>
          </a:xfrm>
        </p:spPr>
        <p:txBody>
          <a:bodyPr/>
          <a:lstStyle/>
          <a:p>
            <a:r>
              <a:rPr lang="en-GB" dirty="0"/>
              <a:t>Inclusive development</a:t>
            </a:r>
          </a:p>
        </p:txBody>
      </p:sp>
      <p:sp>
        <p:nvSpPr>
          <p:cNvPr id="3" name="Content Placeholder 2">
            <a:extLst>
              <a:ext uri="{FF2B5EF4-FFF2-40B4-BE49-F238E27FC236}">
                <a16:creationId xmlns:a16="http://schemas.microsoft.com/office/drawing/2014/main" id="{AA1DC8F9-E832-4258-B673-002490607ECE}"/>
              </a:ext>
            </a:extLst>
          </p:cNvPr>
          <p:cNvSpPr>
            <a:spLocks noGrp="1"/>
          </p:cNvSpPr>
          <p:nvPr>
            <p:ph idx="1"/>
          </p:nvPr>
        </p:nvSpPr>
        <p:spPr>
          <a:xfrm>
            <a:off x="1415480" y="1700808"/>
            <a:ext cx="8851170" cy="4757175"/>
          </a:xfrm>
        </p:spPr>
        <p:txBody>
          <a:bodyPr/>
          <a:lstStyle/>
          <a:p>
            <a:r>
              <a:rPr lang="en-GB" sz="2540" dirty="0"/>
              <a:t>4 key principles:</a:t>
            </a:r>
          </a:p>
          <a:p>
            <a:pPr marL="574344" lvl="2" indent="-414772">
              <a:buClr>
                <a:schemeClr val="tx2"/>
              </a:buClr>
              <a:buFont typeface="+mj-lt"/>
              <a:buAutoNum type="arabicPeriod"/>
            </a:pPr>
            <a:r>
              <a:rPr lang="en-GB" sz="2359" dirty="0"/>
              <a:t>Participation</a:t>
            </a:r>
            <a:endParaRPr lang="en-GB" sz="2359" dirty="0">
              <a:cs typeface="Arial"/>
            </a:endParaRPr>
          </a:p>
          <a:p>
            <a:pPr marL="574344" lvl="2" indent="-414772">
              <a:buClr>
                <a:schemeClr val="tx2"/>
              </a:buClr>
              <a:buFont typeface="+mj-lt"/>
              <a:buAutoNum type="arabicPeriod"/>
            </a:pPr>
            <a:r>
              <a:rPr lang="en-GB" sz="2359" dirty="0"/>
              <a:t>Non-discrimination</a:t>
            </a:r>
            <a:endParaRPr lang="en-GB" sz="2359" dirty="0">
              <a:cs typeface="Arial"/>
            </a:endParaRPr>
          </a:p>
          <a:p>
            <a:pPr marL="574344" lvl="2" indent="-414772">
              <a:buClr>
                <a:schemeClr val="tx2"/>
              </a:buClr>
              <a:buFont typeface="+mj-lt"/>
              <a:buAutoNum type="arabicPeriod"/>
            </a:pPr>
            <a:r>
              <a:rPr lang="en-GB" sz="2359" dirty="0"/>
              <a:t>Comprehensive accessibility</a:t>
            </a:r>
            <a:endParaRPr lang="en-GB" sz="2359" dirty="0">
              <a:cs typeface="Arial"/>
            </a:endParaRPr>
          </a:p>
          <a:p>
            <a:pPr marL="574344" lvl="2" indent="-414772">
              <a:buAutoNum type="arabicPeriod"/>
            </a:pPr>
            <a:r>
              <a:rPr lang="en-GB" sz="2359" dirty="0">
                <a:solidFill>
                  <a:srgbClr val="000000"/>
                </a:solidFill>
                <a:cs typeface="Arial"/>
              </a:rPr>
              <a:t>Autonomy and self-determination</a:t>
            </a:r>
          </a:p>
          <a:p>
            <a:pPr marL="159572" lvl="2"/>
            <a:endParaRPr lang="en-GB" sz="2359" dirty="0">
              <a:solidFill>
                <a:srgbClr val="000000"/>
              </a:solidFill>
            </a:endParaRPr>
          </a:p>
          <a:p>
            <a:r>
              <a:rPr lang="en-GB" sz="2540" dirty="0"/>
              <a:t>Twin-Track approach:</a:t>
            </a:r>
            <a:endParaRPr lang="en-GB" sz="2540" dirty="0">
              <a:cs typeface="Arial"/>
            </a:endParaRPr>
          </a:p>
          <a:p>
            <a:pPr marL="574344" lvl="2" indent="-414772">
              <a:buClr>
                <a:schemeClr val="tx2"/>
              </a:buClr>
              <a:buFont typeface="+mj-lt"/>
              <a:buAutoNum type="alphaUcPeriod"/>
            </a:pPr>
            <a:r>
              <a:rPr lang="en-GB" sz="2359" dirty="0"/>
              <a:t>Actions to mainstream disability in all programmes</a:t>
            </a:r>
            <a:endParaRPr lang="en-GB" sz="2359" dirty="0">
              <a:cs typeface="Arial"/>
            </a:endParaRPr>
          </a:p>
          <a:p>
            <a:pPr marL="574344" lvl="2" indent="-414772">
              <a:buClr>
                <a:schemeClr val="tx2"/>
              </a:buClr>
              <a:buFont typeface="+mj-lt"/>
              <a:buAutoNum type="alphaUcPeriod"/>
            </a:pPr>
            <a:r>
              <a:rPr lang="en-GB" sz="2359" dirty="0"/>
              <a:t>Actions specifically targeting people with disabilities</a:t>
            </a:r>
            <a:endParaRPr lang="en-GB" sz="2359" dirty="0">
              <a:cs typeface="Arial"/>
            </a:endParaRPr>
          </a:p>
          <a:p>
            <a:endParaRPr lang="en-GB" dirty="0"/>
          </a:p>
        </p:txBody>
      </p:sp>
      <p:pic>
        <p:nvPicPr>
          <p:cNvPr id="5" name="Picture 7" descr="The image shows two hands joined together to form a sphere. The hands are painted with blue, yellow and red colour and resemble the Earth. " title="Earth">
            <a:extLst>
              <a:ext uri="{FF2B5EF4-FFF2-40B4-BE49-F238E27FC236}">
                <a16:creationId xmlns:a16="http://schemas.microsoft.com/office/drawing/2014/main" id="{03F53A8D-B3A4-42E7-9DF4-9C3E903803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92344" y="1916832"/>
            <a:ext cx="1908599" cy="1834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4347885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9AB54-DBB7-4F07-9000-FA9DBB5E4246}"/>
              </a:ext>
            </a:extLst>
          </p:cNvPr>
          <p:cNvSpPr>
            <a:spLocks noGrp="1"/>
          </p:cNvSpPr>
          <p:nvPr>
            <p:ph type="title"/>
          </p:nvPr>
        </p:nvSpPr>
        <p:spPr>
          <a:xfrm>
            <a:off x="479376" y="182047"/>
            <a:ext cx="10515600" cy="826892"/>
          </a:xfrm>
          <a:solidFill>
            <a:schemeClr val="bg1"/>
          </a:solidFill>
        </p:spPr>
        <p:txBody>
          <a:bodyPr>
            <a:noAutofit/>
          </a:bodyPr>
          <a:lstStyle/>
          <a:p>
            <a:r>
              <a:rPr lang="en-GB" sz="2400" b="1" dirty="0"/>
              <a:t>FCDO: where are we on the continuum of disability inclusive diplomacy &amp; development?…</a:t>
            </a:r>
          </a:p>
        </p:txBody>
      </p:sp>
      <p:grpSp>
        <p:nvGrpSpPr>
          <p:cNvPr id="9" name="Group 8">
            <a:extLst>
              <a:ext uri="{FF2B5EF4-FFF2-40B4-BE49-F238E27FC236}">
                <a16:creationId xmlns:a16="http://schemas.microsoft.com/office/drawing/2014/main" id="{CB87EF4C-E319-4C41-8E76-E60F99E2994A}"/>
              </a:ext>
            </a:extLst>
          </p:cNvPr>
          <p:cNvGrpSpPr/>
          <p:nvPr/>
        </p:nvGrpSpPr>
        <p:grpSpPr>
          <a:xfrm>
            <a:off x="678656" y="974034"/>
            <a:ext cx="10704000" cy="2617868"/>
            <a:chOff x="0" y="387481"/>
            <a:chExt cx="6800850" cy="1836801"/>
          </a:xfrm>
        </p:grpSpPr>
        <p:sp>
          <p:nvSpPr>
            <p:cNvPr id="10" name="Oval 9">
              <a:extLst>
                <a:ext uri="{FF2B5EF4-FFF2-40B4-BE49-F238E27FC236}">
                  <a16:creationId xmlns:a16="http://schemas.microsoft.com/office/drawing/2014/main" id="{C0AF1875-3A77-4282-949D-00702A4582D6}"/>
                </a:ext>
              </a:extLst>
            </p:cNvPr>
            <p:cNvSpPr/>
            <p:nvPr/>
          </p:nvSpPr>
          <p:spPr>
            <a:xfrm>
              <a:off x="4470358" y="421364"/>
              <a:ext cx="1655378" cy="1802918"/>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GB" sz="600" b="1">
                  <a:effectLst/>
                  <a:latin typeface="Arial" panose="020B0604020202020204" pitchFamily="34" charset="0"/>
                  <a:ea typeface="MS Mincho" panose="02020609040205080304" pitchFamily="49" charset="-128"/>
                  <a:cs typeface="Times New Roman" panose="02020603050405020304" pitchFamily="18" charset="0"/>
                </a:rPr>
                <a:t> </a:t>
              </a:r>
              <a:endParaRPr lang="en-GB" sz="1100">
                <a:effectLst/>
                <a:ea typeface="MS Mincho" panose="02020609040205080304" pitchFamily="49" charset="-128"/>
                <a:cs typeface="Times New Roman" panose="02020603050405020304" pitchFamily="18" charset="0"/>
              </a:endParaRPr>
            </a:p>
          </p:txBody>
        </p:sp>
        <p:sp>
          <p:nvSpPr>
            <p:cNvPr id="11" name="Oval 10">
              <a:extLst>
                <a:ext uri="{FF2B5EF4-FFF2-40B4-BE49-F238E27FC236}">
                  <a16:creationId xmlns:a16="http://schemas.microsoft.com/office/drawing/2014/main" id="{3673E3D0-5477-41E0-8FE6-8E51E2F1324B}"/>
                </a:ext>
              </a:extLst>
            </p:cNvPr>
            <p:cNvSpPr/>
            <p:nvPr/>
          </p:nvSpPr>
          <p:spPr>
            <a:xfrm>
              <a:off x="837630" y="387481"/>
              <a:ext cx="1671436" cy="178622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GB" sz="700" b="1">
                  <a:effectLst/>
                  <a:latin typeface="Arial" panose="020B0604020202020204" pitchFamily="34" charset="0"/>
                  <a:ea typeface="MS Mincho" panose="02020609040205080304" pitchFamily="49" charset="-128"/>
                  <a:cs typeface="Times New Roman" panose="02020603050405020304" pitchFamily="18" charset="0"/>
                </a:rPr>
                <a:t> </a:t>
              </a:r>
              <a:endParaRPr lang="en-GB" sz="1100">
                <a:effectLst/>
                <a:ea typeface="MS Mincho" panose="02020609040205080304" pitchFamily="49" charset="-128"/>
                <a:cs typeface="Times New Roman" panose="02020603050405020304" pitchFamily="18" charset="0"/>
              </a:endParaRPr>
            </a:p>
          </p:txBody>
        </p:sp>
        <p:sp>
          <p:nvSpPr>
            <p:cNvPr id="12" name="Oval 11">
              <a:extLst>
                <a:ext uri="{FF2B5EF4-FFF2-40B4-BE49-F238E27FC236}">
                  <a16:creationId xmlns:a16="http://schemas.microsoft.com/office/drawing/2014/main" id="{5D7DFCA6-97AD-49C2-82F0-9A86410DFB84}"/>
                </a:ext>
              </a:extLst>
            </p:cNvPr>
            <p:cNvSpPr/>
            <p:nvPr/>
          </p:nvSpPr>
          <p:spPr>
            <a:xfrm>
              <a:off x="2616814" y="406610"/>
              <a:ext cx="1655378" cy="1800794"/>
            </a:xfrm>
            <a:prstGeom prst="ellipse">
              <a:avLst/>
            </a:prstGeom>
            <a:solidFill>
              <a:srgbClr val="229D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GB" sz="700" b="1">
                  <a:effectLst/>
                  <a:latin typeface="Arial" panose="020B0604020202020204" pitchFamily="34" charset="0"/>
                  <a:ea typeface="MS Mincho" panose="02020609040205080304" pitchFamily="49" charset="-128"/>
                  <a:cs typeface="Times New Roman" panose="02020603050405020304" pitchFamily="18" charset="0"/>
                </a:rPr>
                <a:t> </a:t>
              </a:r>
              <a:endParaRPr lang="en-GB" sz="1100">
                <a:effectLst/>
                <a:ea typeface="MS Mincho" panose="02020609040205080304" pitchFamily="49" charset="-128"/>
                <a:cs typeface="Times New Roman" panose="02020603050405020304" pitchFamily="18" charset="0"/>
              </a:endParaRPr>
            </a:p>
          </p:txBody>
        </p:sp>
        <p:grpSp>
          <p:nvGrpSpPr>
            <p:cNvPr id="13" name="Group 12">
              <a:extLst>
                <a:ext uri="{FF2B5EF4-FFF2-40B4-BE49-F238E27FC236}">
                  <a16:creationId xmlns:a16="http://schemas.microsoft.com/office/drawing/2014/main" id="{1637AB23-8D4C-4B39-9C83-0201408AA720}"/>
                </a:ext>
              </a:extLst>
            </p:cNvPr>
            <p:cNvGrpSpPr/>
            <p:nvPr/>
          </p:nvGrpSpPr>
          <p:grpSpPr>
            <a:xfrm>
              <a:off x="0" y="831850"/>
              <a:ext cx="6800850" cy="1234766"/>
              <a:chOff x="0" y="0"/>
              <a:chExt cx="6800850" cy="1234766"/>
            </a:xfrm>
          </p:grpSpPr>
          <p:grpSp>
            <p:nvGrpSpPr>
              <p:cNvPr id="14" name="Group 13">
                <a:extLst>
                  <a:ext uri="{FF2B5EF4-FFF2-40B4-BE49-F238E27FC236}">
                    <a16:creationId xmlns:a16="http://schemas.microsoft.com/office/drawing/2014/main" id="{1002B8EA-8031-4F12-8C97-A45C224C0620}"/>
                  </a:ext>
                </a:extLst>
              </p:cNvPr>
              <p:cNvGrpSpPr/>
              <p:nvPr/>
            </p:nvGrpSpPr>
            <p:grpSpPr>
              <a:xfrm>
                <a:off x="0" y="0"/>
                <a:ext cx="6800850" cy="1234766"/>
                <a:chOff x="0" y="0"/>
                <a:chExt cx="6800850" cy="1234766"/>
              </a:xfrm>
            </p:grpSpPr>
            <p:sp>
              <p:nvSpPr>
                <p:cNvPr id="17" name="Arrow: Left-Right 16">
                  <a:extLst>
                    <a:ext uri="{FF2B5EF4-FFF2-40B4-BE49-F238E27FC236}">
                      <a16:creationId xmlns:a16="http://schemas.microsoft.com/office/drawing/2014/main" id="{866FD15A-A91E-4A13-8AFB-270FB71DCBEA}"/>
                    </a:ext>
                  </a:extLst>
                </p:cNvPr>
                <p:cNvSpPr/>
                <p:nvPr/>
              </p:nvSpPr>
              <p:spPr>
                <a:xfrm>
                  <a:off x="0" y="0"/>
                  <a:ext cx="6800850" cy="1234766"/>
                </a:xfrm>
                <a:prstGeom prst="leftRightArrow">
                  <a:avLst>
                    <a:gd name="adj1" fmla="val 66931"/>
                    <a:gd name="adj2" fmla="val 50000"/>
                  </a:avLst>
                </a:prstGeom>
                <a:gradFill flip="none" rotWithShape="1">
                  <a:gsLst>
                    <a:gs pos="0">
                      <a:srgbClr val="7030A0"/>
                    </a:gs>
                    <a:gs pos="74000">
                      <a:schemeClr val="accent1">
                        <a:lumMod val="45000"/>
                        <a:lumOff val="55000"/>
                      </a:schemeClr>
                    </a:gs>
                    <a:gs pos="83000">
                      <a:schemeClr val="accent1">
                        <a:lumMod val="45000"/>
                        <a:lumOff val="55000"/>
                      </a:schemeClr>
                    </a:gs>
                    <a:gs pos="100000">
                      <a:schemeClr val="accent1">
                        <a:lumMod val="30000"/>
                        <a:lumOff val="7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8" name="Text Box 2">
                  <a:extLst>
                    <a:ext uri="{FF2B5EF4-FFF2-40B4-BE49-F238E27FC236}">
                      <a16:creationId xmlns:a16="http://schemas.microsoft.com/office/drawing/2014/main" id="{B515C6DC-38BB-4934-8035-E4DE4C3976C6}"/>
                    </a:ext>
                  </a:extLst>
                </p:cNvPr>
                <p:cNvSpPr txBox="1">
                  <a:spLocks noChangeArrowheads="1"/>
                </p:cNvSpPr>
                <p:nvPr/>
              </p:nvSpPr>
              <p:spPr bwMode="auto">
                <a:xfrm>
                  <a:off x="925653" y="177534"/>
                  <a:ext cx="1492996" cy="868034"/>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en-GB" sz="1200">
                      <a:effectLst/>
                      <a:latin typeface="Calibri" panose="020F0502020204030204" pitchFamily="34" charset="0"/>
                      <a:ea typeface="Times New Roman" panose="02020603050405020304" pitchFamily="18" charset="0"/>
                      <a:cs typeface="Times New Roman" panose="02020603050405020304" pitchFamily="18" charset="0"/>
                    </a:rPr>
                    <a:t>Interventions not aimed at socially marginalised groups, but take active steps to do no harm and do not reinforce inequalities, comply with legislation  </a:t>
                  </a:r>
                  <a:endParaRPr lang="en-GB" sz="2000">
                    <a:effectLst/>
                    <a:latin typeface="Calibri" panose="020F0502020204030204" pitchFamily="34" charset="0"/>
                    <a:ea typeface="MS Mincho" panose="02020609040205080304" pitchFamily="49" charset="-128"/>
                    <a:cs typeface="Times New Roman" panose="02020603050405020304" pitchFamily="18" charset="0"/>
                  </a:endParaRPr>
                </a:p>
              </p:txBody>
            </p:sp>
          </p:grpSp>
          <p:sp>
            <p:nvSpPr>
              <p:cNvPr id="15" name="Text Box 2">
                <a:extLst>
                  <a:ext uri="{FF2B5EF4-FFF2-40B4-BE49-F238E27FC236}">
                    <a16:creationId xmlns:a16="http://schemas.microsoft.com/office/drawing/2014/main" id="{070D2420-CA87-4277-BE11-D498197B5EE3}"/>
                  </a:ext>
                </a:extLst>
              </p:cNvPr>
              <p:cNvSpPr txBox="1">
                <a:spLocks noChangeArrowheads="1"/>
              </p:cNvSpPr>
              <p:nvPr/>
            </p:nvSpPr>
            <p:spPr bwMode="auto">
              <a:xfrm>
                <a:off x="4585709" y="203181"/>
                <a:ext cx="1601276" cy="1012176"/>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en-GB" sz="1200">
                    <a:effectLst/>
                    <a:latin typeface="Calibri" panose="020F0502020204030204" pitchFamily="34" charset="0"/>
                    <a:ea typeface="Times New Roman" panose="02020603050405020304" pitchFamily="18" charset="0"/>
                    <a:cs typeface="Times New Roman" panose="02020603050405020304" pitchFamily="18" charset="0"/>
                  </a:rPr>
                  <a:t>Leadership role - targeted policies and interventions promote the position of people with disabilities, ODA and non-ODA spend adopts equality focus</a:t>
                </a:r>
                <a:endParaRPr lang="en-GB" sz="2000">
                  <a:effectLst/>
                  <a:latin typeface="Calibri" panose="020F0502020204030204" pitchFamily="34" charset="0"/>
                  <a:ea typeface="MS Mincho" panose="02020609040205080304" pitchFamily="49" charset="-128"/>
                  <a:cs typeface="Times New Roman" panose="02020603050405020304" pitchFamily="18" charset="0"/>
                </a:endParaRPr>
              </a:p>
            </p:txBody>
          </p:sp>
          <p:sp>
            <p:nvSpPr>
              <p:cNvPr id="16" name="Text Box 2">
                <a:extLst>
                  <a:ext uri="{FF2B5EF4-FFF2-40B4-BE49-F238E27FC236}">
                    <a16:creationId xmlns:a16="http://schemas.microsoft.com/office/drawing/2014/main" id="{55442D72-20AF-4C98-A4AB-A08BA015629E}"/>
                  </a:ext>
                </a:extLst>
              </p:cNvPr>
              <p:cNvSpPr txBox="1">
                <a:spLocks noChangeArrowheads="1"/>
              </p:cNvSpPr>
              <p:nvPr/>
            </p:nvSpPr>
            <p:spPr bwMode="auto">
              <a:xfrm>
                <a:off x="2655409" y="177847"/>
                <a:ext cx="1655378" cy="969076"/>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Active steps to address diverse needs of people with </a:t>
                </a:r>
                <a:r>
                  <a:rPr lang="en-GB" sz="1200" dirty="0" err="1">
                    <a:effectLst/>
                    <a:latin typeface="Calibri" panose="020F0502020204030204" pitchFamily="34" charset="0"/>
                    <a:ea typeface="Times New Roman" panose="02020603050405020304" pitchFamily="18" charset="0"/>
                    <a:cs typeface="Times New Roman" panose="02020603050405020304" pitchFamily="18" charset="0"/>
                  </a:rPr>
                  <a:t>disabiltiies</a:t>
                </a: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 protect their rights, and address barriers </a:t>
                </a:r>
                <a:endParaRPr lang="en-GB" sz="2000" dirty="0">
                  <a:effectLst/>
                  <a:latin typeface="Calibri" panose="020F0502020204030204" pitchFamily="34" charset="0"/>
                  <a:ea typeface="MS Mincho" panose="02020609040205080304" pitchFamily="49" charset="-128"/>
                  <a:cs typeface="Times New Roman" panose="02020603050405020304" pitchFamily="18" charset="0"/>
                </a:endParaRPr>
              </a:p>
            </p:txBody>
          </p:sp>
        </p:grpSp>
      </p:grpSp>
      <p:sp>
        <p:nvSpPr>
          <p:cNvPr id="20" name="TextBox 19">
            <a:extLst>
              <a:ext uri="{FF2B5EF4-FFF2-40B4-BE49-F238E27FC236}">
                <a16:creationId xmlns:a16="http://schemas.microsoft.com/office/drawing/2014/main" id="{F7A0F3B8-264D-4364-8888-06CF822E7045}"/>
              </a:ext>
            </a:extLst>
          </p:cNvPr>
          <p:cNvSpPr txBox="1"/>
          <p:nvPr/>
        </p:nvSpPr>
        <p:spPr>
          <a:xfrm>
            <a:off x="5331797" y="1152399"/>
            <a:ext cx="1592536" cy="553998"/>
          </a:xfrm>
          <a:prstGeom prst="rect">
            <a:avLst/>
          </a:prstGeom>
          <a:noFill/>
        </p:spPr>
        <p:txBody>
          <a:bodyPr wrap="square" rtlCol="0">
            <a:spAutoFit/>
          </a:bodyPr>
          <a:lstStyle/>
          <a:p>
            <a:pPr algn="ctr"/>
            <a:r>
              <a:rPr lang="en-GB" b="1" dirty="0">
                <a:solidFill>
                  <a:schemeClr val="bg1"/>
                </a:solidFill>
              </a:rPr>
              <a:t>Medium</a:t>
            </a:r>
          </a:p>
          <a:p>
            <a:pPr algn="ctr"/>
            <a:r>
              <a:rPr lang="en-GB" sz="1200" b="1" dirty="0">
                <a:solidFill>
                  <a:schemeClr val="bg1"/>
                </a:solidFill>
              </a:rPr>
              <a:t>Empower</a:t>
            </a:r>
          </a:p>
        </p:txBody>
      </p:sp>
      <p:sp>
        <p:nvSpPr>
          <p:cNvPr id="21" name="TextBox 20">
            <a:extLst>
              <a:ext uri="{FF2B5EF4-FFF2-40B4-BE49-F238E27FC236}">
                <a16:creationId xmlns:a16="http://schemas.microsoft.com/office/drawing/2014/main" id="{8F9C39EF-90C8-4271-86CD-A4400534211C}"/>
              </a:ext>
            </a:extLst>
          </p:cNvPr>
          <p:cNvSpPr txBox="1"/>
          <p:nvPr/>
        </p:nvSpPr>
        <p:spPr>
          <a:xfrm>
            <a:off x="8219485" y="1204509"/>
            <a:ext cx="1595755" cy="553998"/>
          </a:xfrm>
          <a:prstGeom prst="rect">
            <a:avLst/>
          </a:prstGeom>
          <a:noFill/>
        </p:spPr>
        <p:txBody>
          <a:bodyPr wrap="square" rtlCol="0">
            <a:spAutoFit/>
          </a:bodyPr>
          <a:lstStyle/>
          <a:p>
            <a:pPr algn="ctr"/>
            <a:r>
              <a:rPr lang="en-GB" b="1" dirty="0">
                <a:solidFill>
                  <a:schemeClr val="bg1"/>
                </a:solidFill>
              </a:rPr>
              <a:t>High</a:t>
            </a:r>
          </a:p>
          <a:p>
            <a:pPr algn="ctr"/>
            <a:r>
              <a:rPr lang="en-GB" sz="1200" b="1" dirty="0">
                <a:solidFill>
                  <a:schemeClr val="bg1"/>
                </a:solidFill>
              </a:rPr>
              <a:t>Transform</a:t>
            </a:r>
          </a:p>
        </p:txBody>
      </p:sp>
      <p:cxnSp>
        <p:nvCxnSpPr>
          <p:cNvPr id="6" name="Straight Arrow Connector 5">
            <a:extLst>
              <a:ext uri="{FF2B5EF4-FFF2-40B4-BE49-F238E27FC236}">
                <a16:creationId xmlns:a16="http://schemas.microsoft.com/office/drawing/2014/main" id="{DD3523AB-B2AD-41B2-AC02-96AD5BED01AA}"/>
              </a:ext>
            </a:extLst>
          </p:cNvPr>
          <p:cNvCxnSpPr>
            <a:cxnSpLocks/>
          </p:cNvCxnSpPr>
          <p:nvPr/>
        </p:nvCxnSpPr>
        <p:spPr>
          <a:xfrm>
            <a:off x="8601075" y="3021253"/>
            <a:ext cx="0" cy="154252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2" name="Straight Arrow Connector 21">
            <a:extLst>
              <a:ext uri="{FF2B5EF4-FFF2-40B4-BE49-F238E27FC236}">
                <a16:creationId xmlns:a16="http://schemas.microsoft.com/office/drawing/2014/main" id="{8DEEC779-D293-4EF8-AA4D-2D369A0F45C7}"/>
              </a:ext>
            </a:extLst>
          </p:cNvPr>
          <p:cNvCxnSpPr>
            <a:cxnSpLocks/>
          </p:cNvCxnSpPr>
          <p:nvPr/>
        </p:nvCxnSpPr>
        <p:spPr>
          <a:xfrm>
            <a:off x="10320080" y="2867351"/>
            <a:ext cx="0" cy="266653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8" name="Rectangle 7">
            <a:extLst>
              <a:ext uri="{FF2B5EF4-FFF2-40B4-BE49-F238E27FC236}">
                <a16:creationId xmlns:a16="http://schemas.microsoft.com/office/drawing/2014/main" id="{9FC265B4-C5DE-45DF-B957-FE215A31BA4A}"/>
              </a:ext>
            </a:extLst>
          </p:cNvPr>
          <p:cNvSpPr/>
          <p:nvPr/>
        </p:nvSpPr>
        <p:spPr>
          <a:xfrm>
            <a:off x="9156340" y="5649659"/>
            <a:ext cx="2781268" cy="91243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t>FCDO Ghana: Targeted Disability Rights Diplomacy and Development (Leave No One Behind £39m) </a:t>
            </a:r>
          </a:p>
        </p:txBody>
      </p:sp>
      <p:sp>
        <p:nvSpPr>
          <p:cNvPr id="23" name="Rectangle 22">
            <a:extLst>
              <a:ext uri="{FF2B5EF4-FFF2-40B4-BE49-F238E27FC236}">
                <a16:creationId xmlns:a16="http://schemas.microsoft.com/office/drawing/2014/main" id="{8591111E-B140-405B-A390-C99F14CF4F75}"/>
              </a:ext>
            </a:extLst>
          </p:cNvPr>
          <p:cNvSpPr/>
          <p:nvPr/>
        </p:nvSpPr>
        <p:spPr>
          <a:xfrm>
            <a:off x="7071661" y="4563780"/>
            <a:ext cx="2781268" cy="96068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t>Africa Strategy’s “Inclusive Principles” with Debbie Palmer and Simon Mustard as SROs monitoring progress on equalities targets</a:t>
            </a:r>
          </a:p>
        </p:txBody>
      </p:sp>
      <p:cxnSp>
        <p:nvCxnSpPr>
          <p:cNvPr id="25" name="Straight Arrow Connector 24">
            <a:extLst>
              <a:ext uri="{FF2B5EF4-FFF2-40B4-BE49-F238E27FC236}">
                <a16:creationId xmlns:a16="http://schemas.microsoft.com/office/drawing/2014/main" id="{5E2C1F63-7535-41CC-9CA8-70EE645B6AF1}"/>
              </a:ext>
            </a:extLst>
          </p:cNvPr>
          <p:cNvCxnSpPr>
            <a:cxnSpLocks/>
          </p:cNvCxnSpPr>
          <p:nvPr/>
        </p:nvCxnSpPr>
        <p:spPr>
          <a:xfrm>
            <a:off x="4858060" y="2950987"/>
            <a:ext cx="0" cy="207635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6" name="Rectangle 25">
            <a:extLst>
              <a:ext uri="{FF2B5EF4-FFF2-40B4-BE49-F238E27FC236}">
                <a16:creationId xmlns:a16="http://schemas.microsoft.com/office/drawing/2014/main" id="{C6747EE1-2562-43A8-A7D0-FBC0F07911E6}"/>
              </a:ext>
            </a:extLst>
          </p:cNvPr>
          <p:cNvSpPr/>
          <p:nvPr/>
        </p:nvSpPr>
        <p:spPr>
          <a:xfrm>
            <a:off x="2076792" y="5168722"/>
            <a:ext cx="2781268" cy="115805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t>FCDO Philippines are the first stage of the journey: developed a factsheet/situational analysis, meeting disability rights movements and training for staff</a:t>
            </a:r>
          </a:p>
        </p:txBody>
      </p:sp>
      <p:sp>
        <p:nvSpPr>
          <p:cNvPr id="32" name="Rectangle 31">
            <a:extLst>
              <a:ext uri="{FF2B5EF4-FFF2-40B4-BE49-F238E27FC236}">
                <a16:creationId xmlns:a16="http://schemas.microsoft.com/office/drawing/2014/main" id="{BF0C2D7E-E9FB-4A88-8C20-1D985B8D07EC}"/>
              </a:ext>
            </a:extLst>
          </p:cNvPr>
          <p:cNvSpPr/>
          <p:nvPr/>
        </p:nvSpPr>
        <p:spPr>
          <a:xfrm>
            <a:off x="5006888" y="5705601"/>
            <a:ext cx="2047533" cy="65105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t>Nigeria Inclusion Analysis and Equalities Action Plan </a:t>
            </a:r>
          </a:p>
        </p:txBody>
      </p:sp>
      <p:cxnSp>
        <p:nvCxnSpPr>
          <p:cNvPr id="33" name="Straight Arrow Connector 32">
            <a:extLst>
              <a:ext uri="{FF2B5EF4-FFF2-40B4-BE49-F238E27FC236}">
                <a16:creationId xmlns:a16="http://schemas.microsoft.com/office/drawing/2014/main" id="{39BBB24B-FE85-46AA-8290-27DBC3577CD2}"/>
              </a:ext>
            </a:extLst>
          </p:cNvPr>
          <p:cNvCxnSpPr>
            <a:cxnSpLocks/>
          </p:cNvCxnSpPr>
          <p:nvPr/>
        </p:nvCxnSpPr>
        <p:spPr>
          <a:xfrm>
            <a:off x="6312024" y="2941562"/>
            <a:ext cx="0" cy="258290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7" name="TextBox 26">
            <a:extLst>
              <a:ext uri="{FF2B5EF4-FFF2-40B4-BE49-F238E27FC236}">
                <a16:creationId xmlns:a16="http://schemas.microsoft.com/office/drawing/2014/main" id="{3E3A9225-2822-4E1C-87CA-F036A97A84AB}"/>
              </a:ext>
            </a:extLst>
          </p:cNvPr>
          <p:cNvSpPr txBox="1"/>
          <p:nvPr/>
        </p:nvSpPr>
        <p:spPr>
          <a:xfrm>
            <a:off x="2514222" y="1177734"/>
            <a:ext cx="1592536" cy="553998"/>
          </a:xfrm>
          <a:prstGeom prst="rect">
            <a:avLst/>
          </a:prstGeom>
          <a:noFill/>
        </p:spPr>
        <p:txBody>
          <a:bodyPr wrap="square" rtlCol="0">
            <a:spAutoFit/>
          </a:bodyPr>
          <a:lstStyle/>
          <a:p>
            <a:pPr algn="ctr"/>
            <a:r>
              <a:rPr lang="en-GB" b="1" dirty="0">
                <a:solidFill>
                  <a:schemeClr val="bg1"/>
                </a:solidFill>
              </a:rPr>
              <a:t>Minimum</a:t>
            </a:r>
          </a:p>
          <a:p>
            <a:pPr algn="ctr"/>
            <a:r>
              <a:rPr lang="en-GB" sz="1200" b="1" dirty="0">
                <a:solidFill>
                  <a:schemeClr val="bg1"/>
                </a:solidFill>
              </a:rPr>
              <a:t>Do no harm</a:t>
            </a:r>
          </a:p>
        </p:txBody>
      </p:sp>
    </p:spTree>
    <p:extLst>
      <p:ext uri="{BB962C8B-B14F-4D97-AF65-F5344CB8AC3E}">
        <p14:creationId xmlns:p14="http://schemas.microsoft.com/office/powerpoint/2010/main" val="35171761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88EECDC-1029-4D9C-AAAD-C64B1BFA4BFD}"/>
              </a:ext>
            </a:extLst>
          </p:cNvPr>
          <p:cNvSpPr>
            <a:spLocks noGrp="1"/>
          </p:cNvSpPr>
          <p:nvPr>
            <p:ph type="ftr" sz="quarter" idx="3"/>
          </p:nvPr>
        </p:nvSpPr>
        <p:spPr/>
        <p:txBody>
          <a:bodyPr/>
          <a:lstStyle/>
          <a:p>
            <a:r>
              <a:rPr lang="en-US"/>
              <a:t>Presentation title - edit in Header and Footer</a:t>
            </a:r>
            <a:endParaRPr lang="en-US" dirty="0"/>
          </a:p>
        </p:txBody>
      </p:sp>
      <p:pic>
        <p:nvPicPr>
          <p:cNvPr id="6" name="Picture 12" descr="Image result for dfid disability inclusion strategy">
            <a:hlinkClick r:id="rId2"/>
            <a:extLst>
              <a:ext uri="{FF2B5EF4-FFF2-40B4-BE49-F238E27FC236}">
                <a16:creationId xmlns:a16="http://schemas.microsoft.com/office/drawing/2014/main" id="{ED5727B7-8B5D-41F3-A977-DF4E8B0C45F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rot="967815">
            <a:off x="8224346" y="2895396"/>
            <a:ext cx="2932013" cy="3901557"/>
          </a:xfrm>
          <a:prstGeom prst="rect">
            <a:avLst/>
          </a:prstGeom>
          <a:solidFill>
            <a:schemeClr val="tx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7" name="Picture 6">
            <a:extLst>
              <a:ext uri="{FF2B5EF4-FFF2-40B4-BE49-F238E27FC236}">
                <a16:creationId xmlns:a16="http://schemas.microsoft.com/office/drawing/2014/main" id="{0D4E071F-5A9D-476F-97CE-1DF8F4244AC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689635">
            <a:off x="7997728" y="472619"/>
            <a:ext cx="3055407" cy="203821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8" name="Rectangle 7">
            <a:extLst>
              <a:ext uri="{FF2B5EF4-FFF2-40B4-BE49-F238E27FC236}">
                <a16:creationId xmlns:a16="http://schemas.microsoft.com/office/drawing/2014/main" id="{08342A67-ADAD-4648-8D59-E8C6714FE184}"/>
              </a:ext>
            </a:extLst>
          </p:cNvPr>
          <p:cNvSpPr/>
          <p:nvPr/>
        </p:nvSpPr>
        <p:spPr>
          <a:xfrm>
            <a:off x="941088" y="1244752"/>
            <a:ext cx="6539728" cy="5078313"/>
          </a:xfrm>
          <a:prstGeom prst="rect">
            <a:avLst/>
          </a:prstGeom>
          <a:solidFill>
            <a:schemeClr val="bg1"/>
          </a:solidFill>
          <a:ln w="28575">
            <a:noFill/>
          </a:ln>
          <a:effectLst>
            <a:outerShdw blurRad="149987" dist="250190" dir="8460000" algn="ctr">
              <a:srgbClr val="000000">
                <a:alpha val="28000"/>
              </a:srgbClr>
            </a:outerShdw>
          </a:effectLst>
        </p:spPr>
        <p:txBody>
          <a:bodyPr wrap="square">
            <a:spAutoFit/>
          </a:bodyPr>
          <a:lstStyle/>
          <a:p>
            <a:r>
              <a:rPr lang="en-GB" sz="2000" b="1" dirty="0">
                <a:solidFill>
                  <a:schemeClr val="tx2"/>
                </a:solidFill>
              </a:rPr>
              <a:t>High Level Moments on Disability Rights</a:t>
            </a:r>
          </a:p>
          <a:p>
            <a:endParaRPr lang="en-GB" sz="1600" b="1" dirty="0">
              <a:solidFill>
                <a:srgbClr val="0070C0"/>
              </a:solidFill>
            </a:endParaRPr>
          </a:p>
          <a:p>
            <a:pPr marL="285750" indent="-285750">
              <a:buFont typeface="Arial" panose="020B0604020202020204" pitchFamily="34" charset="0"/>
              <a:buChar char="•"/>
            </a:pPr>
            <a:r>
              <a:rPr lang="en-GB" sz="1600" b="1" dirty="0">
                <a:solidFill>
                  <a:srgbClr val="0070C0"/>
                </a:solidFill>
              </a:rPr>
              <a:t>UK’s National Strategy for Disabled People (June)</a:t>
            </a:r>
          </a:p>
          <a:p>
            <a:r>
              <a:rPr lang="en-GB" sz="1600" dirty="0"/>
              <a:t>	PM “most ambitious initiative for disabled people in a 	generation”</a:t>
            </a:r>
          </a:p>
          <a:p>
            <a:r>
              <a:rPr lang="en-GB" sz="1600" dirty="0"/>
              <a:t>	FS “wants FCDO to play a full role on inclusion, particularly 	disability”</a:t>
            </a:r>
          </a:p>
          <a:p>
            <a:pPr marL="342900" indent="-342900">
              <a:buFont typeface="Arial" panose="020B0604020202020204" pitchFamily="34" charset="0"/>
              <a:buChar char="•"/>
            </a:pPr>
            <a:endParaRPr lang="en-GB" sz="1600" dirty="0"/>
          </a:p>
          <a:p>
            <a:pPr marL="285750" indent="-285750">
              <a:buFont typeface="Arial" panose="020B0604020202020204" pitchFamily="34" charset="0"/>
              <a:buChar char="•"/>
            </a:pPr>
            <a:r>
              <a:rPr lang="en-GB" sz="1600" b="1" dirty="0">
                <a:solidFill>
                  <a:srgbClr val="0070C0"/>
                </a:solidFill>
              </a:rPr>
              <a:t>UN Conference of State Parties (COSP)</a:t>
            </a:r>
          </a:p>
          <a:p>
            <a:r>
              <a:rPr lang="en-GB" sz="1600" dirty="0"/>
              <a:t>	COSP to the Convention on the Rights of Persons with 	Disabilities</a:t>
            </a:r>
          </a:p>
          <a:p>
            <a:pPr marL="285750" indent="-285750">
              <a:buFont typeface="Arial" panose="020B0604020202020204" pitchFamily="34" charset="0"/>
              <a:buChar char="•"/>
            </a:pPr>
            <a:endParaRPr lang="en-GB" sz="1600" b="1" dirty="0"/>
          </a:p>
          <a:p>
            <a:pPr marL="285750" indent="-285750">
              <a:buFont typeface="Arial" panose="020B0604020202020204" pitchFamily="34" charset="0"/>
              <a:buChar char="•"/>
            </a:pPr>
            <a:r>
              <a:rPr lang="en-GB" sz="1600" b="1" dirty="0">
                <a:solidFill>
                  <a:srgbClr val="0070C0"/>
                </a:solidFill>
              </a:rPr>
              <a:t>Paralympics &amp; campaign #Weare15</a:t>
            </a:r>
          </a:p>
          <a:p>
            <a:r>
              <a:rPr lang="en-GB" sz="1600" dirty="0"/>
              <a:t>	Starting with Paralympics and a high level meeting 5 	Sept</a:t>
            </a:r>
          </a:p>
          <a:p>
            <a:endParaRPr lang="en-GB" sz="1600" dirty="0"/>
          </a:p>
          <a:p>
            <a:pPr marL="285750" indent="-285750">
              <a:buFont typeface="Arial" panose="020B0604020202020204" pitchFamily="34" charset="0"/>
              <a:buChar char="•"/>
            </a:pPr>
            <a:r>
              <a:rPr lang="en-GB" sz="1600" b="1" dirty="0">
                <a:solidFill>
                  <a:srgbClr val="0070C0"/>
                </a:solidFill>
              </a:rPr>
              <a:t>2</a:t>
            </a:r>
            <a:r>
              <a:rPr lang="en-GB" sz="1600" b="1" baseline="30000" dirty="0">
                <a:solidFill>
                  <a:srgbClr val="0070C0"/>
                </a:solidFill>
              </a:rPr>
              <a:t>nd</a:t>
            </a:r>
            <a:r>
              <a:rPr lang="en-GB" sz="1600" b="1" dirty="0">
                <a:solidFill>
                  <a:srgbClr val="0070C0"/>
                </a:solidFill>
              </a:rPr>
              <a:t> Global Disability Summit in Oslo February 2022</a:t>
            </a:r>
          </a:p>
          <a:p>
            <a:endParaRPr lang="en-GB" sz="1600" b="1" dirty="0">
              <a:solidFill>
                <a:srgbClr val="0070C0"/>
              </a:solidFill>
            </a:endParaRPr>
          </a:p>
          <a:p>
            <a:pPr marL="285750" indent="-285750">
              <a:buFont typeface="Arial" panose="020B0604020202020204" pitchFamily="34" charset="0"/>
              <a:buChar char="•"/>
            </a:pPr>
            <a:r>
              <a:rPr lang="en-GB" sz="1600" b="1" dirty="0">
                <a:solidFill>
                  <a:srgbClr val="0070C0"/>
                </a:solidFill>
              </a:rPr>
              <a:t>US Summit for Democracy </a:t>
            </a:r>
          </a:p>
          <a:p>
            <a:pPr marL="285750" indent="-285750">
              <a:buFont typeface="Arial" panose="020B0604020202020204" pitchFamily="34" charset="0"/>
              <a:buChar char="•"/>
            </a:pPr>
            <a:endParaRPr lang="en-GB" sz="1600" b="1" dirty="0">
              <a:solidFill>
                <a:srgbClr val="0070C0"/>
              </a:solidFill>
            </a:endParaRPr>
          </a:p>
        </p:txBody>
      </p:sp>
    </p:spTree>
    <p:extLst>
      <p:ext uri="{BB962C8B-B14F-4D97-AF65-F5344CB8AC3E}">
        <p14:creationId xmlns:p14="http://schemas.microsoft.com/office/powerpoint/2010/main" val="4146219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92C8A-D9FF-4B8C-B18A-FF2AD52A28F4}"/>
              </a:ext>
            </a:extLst>
          </p:cNvPr>
          <p:cNvSpPr>
            <a:spLocks noGrp="1"/>
          </p:cNvSpPr>
          <p:nvPr>
            <p:ph type="title"/>
          </p:nvPr>
        </p:nvSpPr>
        <p:spPr>
          <a:xfrm>
            <a:off x="335360" y="260649"/>
            <a:ext cx="10729192" cy="576063"/>
          </a:xfrm>
          <a:solidFill>
            <a:schemeClr val="accent2">
              <a:lumMod val="40000"/>
              <a:lumOff val="60000"/>
            </a:schemeClr>
          </a:solidFill>
        </p:spPr>
        <p:txBody>
          <a:bodyPr>
            <a:normAutofit fontScale="90000"/>
          </a:bodyPr>
          <a:lstStyle/>
          <a:p>
            <a:r>
              <a:rPr lang="en-GB" dirty="0"/>
              <a:t>Mapping the linkages between DGMF and disability rights?</a:t>
            </a:r>
          </a:p>
        </p:txBody>
      </p:sp>
      <p:sp>
        <p:nvSpPr>
          <p:cNvPr id="4" name="Slide Number Placeholder 3">
            <a:extLst>
              <a:ext uri="{FF2B5EF4-FFF2-40B4-BE49-F238E27FC236}">
                <a16:creationId xmlns:a16="http://schemas.microsoft.com/office/drawing/2014/main" id="{9067031B-C726-42D4-9BEE-2E7F3E4A6D79}"/>
              </a:ext>
            </a:extLst>
          </p:cNvPr>
          <p:cNvSpPr>
            <a:spLocks noGrp="1"/>
          </p:cNvSpPr>
          <p:nvPr>
            <p:ph type="sldNum" sz="quarter" idx="12"/>
          </p:nvPr>
        </p:nvSpPr>
        <p:spPr/>
        <p:txBody>
          <a:bodyPr/>
          <a:lstStyle/>
          <a:p>
            <a:fld id="{E051598E-9D06-4046-8EF2-7702044C4E81}" type="slidenum">
              <a:rPr lang="en-US" smtClean="0"/>
              <a:pPr/>
              <a:t>14</a:t>
            </a:fld>
            <a:endParaRPr lang="en-US" dirty="0"/>
          </a:p>
        </p:txBody>
      </p:sp>
      <p:sp>
        <p:nvSpPr>
          <p:cNvPr id="10" name="Rectangle 9">
            <a:extLst>
              <a:ext uri="{FF2B5EF4-FFF2-40B4-BE49-F238E27FC236}">
                <a16:creationId xmlns:a16="http://schemas.microsoft.com/office/drawing/2014/main" id="{8C8BCDFC-2209-4914-A4A1-98408DAFEB36}"/>
              </a:ext>
            </a:extLst>
          </p:cNvPr>
          <p:cNvSpPr/>
          <p:nvPr/>
        </p:nvSpPr>
        <p:spPr>
          <a:xfrm>
            <a:off x="335360" y="836712"/>
            <a:ext cx="10753871" cy="5271477"/>
          </a:xfrm>
          <a:prstGeom prst="rect">
            <a:avLst/>
          </a:prstGeom>
          <a:solidFill>
            <a:schemeClr val="bg2">
              <a:lumMod val="40000"/>
              <a:lumOff val="60000"/>
            </a:schemeClr>
          </a:solidFill>
          <a:ln w="9525" cap="flat" cmpd="sng" algn="ctr">
            <a:noFill/>
            <a:prstDash val="solid"/>
          </a:ln>
          <a:effectLst/>
        </p:spPr>
        <p:txBody>
          <a:bodyPr anchor="ctr"/>
          <a:lstStyle/>
          <a:p>
            <a:endParaRPr lang="en-US" sz="1400" b="1" dirty="0">
              <a:solidFill>
                <a:schemeClr val="tx2"/>
              </a:solidFill>
            </a:endParaRPr>
          </a:p>
          <a:p>
            <a:r>
              <a:rPr lang="en-US" sz="1400" b="1" dirty="0">
                <a:solidFill>
                  <a:schemeClr val="tx2"/>
                </a:solidFill>
              </a:rPr>
              <a:t>UNCRPD compliant policy, standards, administrative and legislative provisions in place and inclusive, accountable and transparent governance e.g. </a:t>
            </a:r>
          </a:p>
          <a:p>
            <a:endParaRPr lang="en-GB" sz="1400" b="1" dirty="0">
              <a:solidFill>
                <a:schemeClr val="tx2"/>
              </a:solidFill>
            </a:endParaRPr>
          </a:p>
          <a:p>
            <a:pPr lvl="0" indent="-685800">
              <a:buFont typeface="Arial" panose="020B0604020202020204" pitchFamily="34" charset="0"/>
              <a:buChar char="•"/>
            </a:pPr>
            <a:r>
              <a:rPr lang="en-GB" sz="1200" dirty="0">
                <a:solidFill>
                  <a:schemeClr val="tx2"/>
                </a:solidFill>
              </a:rPr>
              <a:t>Repeal discriminatory legislation, bring policy and legislation in line with UNCRPD, national action	plans</a:t>
            </a:r>
          </a:p>
          <a:p>
            <a:pPr lvl="0" indent="-685800">
              <a:buFont typeface="Arial" panose="020B0604020202020204" pitchFamily="34" charset="0"/>
              <a:buChar char="•"/>
            </a:pPr>
            <a:r>
              <a:rPr lang="en-GB" sz="1200" dirty="0">
                <a:solidFill>
                  <a:schemeClr val="tx2"/>
                </a:solidFill>
              </a:rPr>
              <a:t>Transparent resource mobilisation, inclusive budget processes </a:t>
            </a:r>
          </a:p>
          <a:p>
            <a:pPr lvl="0" indent="-685800">
              <a:buFont typeface="Arial" panose="020B0604020202020204" pitchFamily="34" charset="0"/>
              <a:buChar char="•"/>
            </a:pPr>
            <a:r>
              <a:rPr lang="en-GB" sz="1200" dirty="0">
                <a:solidFill>
                  <a:schemeClr val="tx2"/>
                </a:solidFill>
              </a:rPr>
              <a:t>Strengthen institutions including capacity of National Human Rights Institutions/ National Disability Commissions </a:t>
            </a:r>
          </a:p>
          <a:p>
            <a:pPr lvl="0"/>
            <a:endParaRPr lang="en-GB" sz="1200" b="1" dirty="0">
              <a:solidFill>
                <a:schemeClr val="tx2"/>
              </a:solidFill>
            </a:endParaRPr>
          </a:p>
          <a:p>
            <a:pPr lvl="0"/>
            <a:endParaRPr lang="en-GB" sz="1200" b="1" dirty="0">
              <a:solidFill>
                <a:schemeClr val="tx2"/>
              </a:solidFill>
            </a:endParaRPr>
          </a:p>
          <a:p>
            <a:pPr lvl="0"/>
            <a:r>
              <a:rPr lang="en-GB" sz="1400" b="1" dirty="0">
                <a:solidFill>
                  <a:schemeClr val="tx2"/>
                </a:solidFill>
              </a:rPr>
              <a:t>Effective and full participation of people with disabilities</a:t>
            </a:r>
          </a:p>
          <a:p>
            <a:pPr lvl="0"/>
            <a:endParaRPr lang="en-GB" sz="1400" b="1" dirty="0">
              <a:solidFill>
                <a:schemeClr val="tx2"/>
              </a:solidFill>
            </a:endParaRPr>
          </a:p>
          <a:p>
            <a:pPr lvl="0" indent="-685800">
              <a:buFont typeface="Arial" panose="020B0604020202020204" pitchFamily="34" charset="0"/>
              <a:buChar char="•"/>
            </a:pPr>
            <a:r>
              <a:rPr lang="en-GB" sz="1200" b="1" dirty="0">
                <a:solidFill>
                  <a:schemeClr val="tx2"/>
                </a:solidFill>
              </a:rPr>
              <a:t>Political empowerment and disability inclusive electoral cycles </a:t>
            </a:r>
            <a:r>
              <a:rPr lang="en-GB" sz="1200" dirty="0">
                <a:solidFill>
                  <a:schemeClr val="tx2"/>
                </a:solidFill>
              </a:rPr>
              <a:t>– address systematic barriers 	including discriminatory legislation, accessible 	infrastructure, election materials and voting processes</a:t>
            </a:r>
          </a:p>
          <a:p>
            <a:pPr lvl="0" indent="-685800">
              <a:buFont typeface="Arial" panose="020B0604020202020204" pitchFamily="34" charset="0"/>
              <a:buChar char="•"/>
            </a:pPr>
            <a:r>
              <a:rPr lang="en-GB" sz="1200" dirty="0">
                <a:solidFill>
                  <a:schemeClr val="tx2"/>
                </a:solidFill>
              </a:rPr>
              <a:t>Capacity building of organisations of persons with disabilities </a:t>
            </a:r>
          </a:p>
          <a:p>
            <a:pPr lvl="0" indent="-685800">
              <a:buFont typeface="Arial" panose="020B0604020202020204" pitchFamily="34" charset="0"/>
              <a:buChar char="•"/>
            </a:pPr>
            <a:r>
              <a:rPr lang="en-GB" sz="1200" dirty="0">
                <a:solidFill>
                  <a:schemeClr val="tx2"/>
                </a:solidFill>
              </a:rPr>
              <a:t>Support for coalition building between disability rights movements and mainstream human rights defenders/ civil society</a:t>
            </a:r>
          </a:p>
          <a:p>
            <a:r>
              <a:rPr lang="en-GB" sz="1200" dirty="0">
                <a:solidFill>
                  <a:schemeClr val="tx2"/>
                </a:solidFill>
              </a:rPr>
              <a:t> </a:t>
            </a:r>
          </a:p>
          <a:p>
            <a:endParaRPr lang="en-GB" sz="1200" dirty="0">
              <a:solidFill>
                <a:schemeClr val="tx2"/>
              </a:solidFill>
            </a:endParaRPr>
          </a:p>
          <a:p>
            <a:r>
              <a:rPr lang="en-GB" sz="1400" b="1" dirty="0">
                <a:solidFill>
                  <a:schemeClr val="tx2"/>
                </a:solidFill>
              </a:rPr>
              <a:t>Tackling norms and harmful practices</a:t>
            </a:r>
          </a:p>
          <a:p>
            <a:endParaRPr lang="en-GB" sz="1400" b="1" dirty="0">
              <a:solidFill>
                <a:schemeClr val="tx2"/>
              </a:solidFill>
            </a:endParaRPr>
          </a:p>
          <a:p>
            <a:pPr lvl="0" indent="-685800">
              <a:buFont typeface="Arial" panose="020B0604020202020204" pitchFamily="34" charset="0"/>
              <a:buChar char="•"/>
            </a:pPr>
            <a:r>
              <a:rPr lang="en-GB" sz="1200" dirty="0">
                <a:solidFill>
                  <a:schemeClr val="tx2"/>
                </a:solidFill>
              </a:rPr>
              <a:t>Representation and accessible formats in media and cultural institutions, training for journalists embeds non discrimination</a:t>
            </a:r>
          </a:p>
          <a:p>
            <a:pPr lvl="0" indent="-685800">
              <a:buFont typeface="Arial" panose="020B0604020202020204" pitchFamily="34" charset="0"/>
              <a:buChar char="•"/>
            </a:pPr>
            <a:r>
              <a:rPr lang="en-GB" sz="1200" dirty="0">
                <a:solidFill>
                  <a:schemeClr val="tx2"/>
                </a:solidFill>
              </a:rPr>
              <a:t>Programming and political dialogue to address root causes of stigma &amp; discrimination involving traditional &amp;community leaders </a:t>
            </a:r>
          </a:p>
          <a:p>
            <a:pPr lvl="0" indent="-685800">
              <a:buFont typeface="Arial" panose="020B0604020202020204" pitchFamily="34" charset="0"/>
              <a:buChar char="•"/>
            </a:pPr>
            <a:r>
              <a:rPr lang="en-GB" sz="1200" dirty="0">
                <a:solidFill>
                  <a:schemeClr val="tx2"/>
                </a:solidFill>
              </a:rPr>
              <a:t>Ensure existing and new legislation, policies and implementation strategies prevent and address torture, exploitation, violence, coercion, abuse 	and neglect against persons with disabilities by individuals and institutions- including VAWG </a:t>
            </a:r>
          </a:p>
          <a:p>
            <a:pPr lvl="0" indent="-685800">
              <a:buFont typeface="Arial" panose="020B0604020202020204" pitchFamily="34" charset="0"/>
              <a:buChar char="•"/>
            </a:pPr>
            <a:r>
              <a:rPr lang="en-GB" sz="1200" dirty="0">
                <a:solidFill>
                  <a:schemeClr val="tx2"/>
                </a:solidFill>
              </a:rPr>
              <a:t>Ensure access to justice systems to uphold the rights of persons with disabilities,</a:t>
            </a:r>
          </a:p>
          <a:p>
            <a:pPr lvl="0"/>
            <a:r>
              <a:rPr lang="en-GB" sz="1200" dirty="0">
                <a:solidFill>
                  <a:schemeClr val="tx2"/>
                </a:solidFill>
              </a:rPr>
              <a:t> </a:t>
            </a:r>
          </a:p>
          <a:p>
            <a:pPr lvl="0"/>
            <a:endParaRPr lang="en-GB" sz="1200" dirty="0">
              <a:solidFill>
                <a:schemeClr val="tx2"/>
              </a:solidFill>
            </a:endParaRPr>
          </a:p>
          <a:p>
            <a:r>
              <a:rPr lang="en-GB" sz="1400" b="1" dirty="0">
                <a:solidFill>
                  <a:schemeClr val="tx2"/>
                </a:solidFill>
              </a:rPr>
              <a:t>Disaggregated data and evidence to eliminate discrimination (including capacity of national statistics offices)</a:t>
            </a:r>
          </a:p>
          <a:p>
            <a:pPr>
              <a:defRPr/>
            </a:pPr>
            <a:endParaRPr lang="en-GB" sz="1200" kern="0" dirty="0">
              <a:cs typeface="Arial" panose="020B0604020202020204" pitchFamily="34" charset="0"/>
            </a:endParaRPr>
          </a:p>
          <a:p>
            <a:pPr>
              <a:defRPr/>
            </a:pPr>
            <a:endParaRPr lang="en-GB" sz="1100" kern="0" dirty="0">
              <a:solidFill>
                <a:schemeClr val="bg1"/>
              </a:solidFill>
              <a:latin typeface="+mj-lt"/>
              <a:cs typeface="Arial" panose="020B0604020202020204" pitchFamily="34" charset="0"/>
            </a:endParaRPr>
          </a:p>
        </p:txBody>
      </p:sp>
    </p:spTree>
    <p:extLst>
      <p:ext uri="{BB962C8B-B14F-4D97-AF65-F5344CB8AC3E}">
        <p14:creationId xmlns:p14="http://schemas.microsoft.com/office/powerpoint/2010/main" val="25261843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C2DA3-A921-4F4C-82A0-E39994227B7C}"/>
              </a:ext>
            </a:extLst>
          </p:cNvPr>
          <p:cNvSpPr>
            <a:spLocks noGrp="1"/>
          </p:cNvSpPr>
          <p:nvPr>
            <p:ph type="title"/>
          </p:nvPr>
        </p:nvSpPr>
        <p:spPr>
          <a:xfrm>
            <a:off x="3071664" y="381508"/>
            <a:ext cx="8866424" cy="743236"/>
          </a:xfrm>
        </p:spPr>
        <p:txBody>
          <a:bodyPr/>
          <a:lstStyle/>
          <a:p>
            <a:r>
              <a:rPr lang="en-GB" dirty="0"/>
              <a:t>Evidence on disability-inclusive elections</a:t>
            </a:r>
          </a:p>
        </p:txBody>
      </p:sp>
      <p:sp>
        <p:nvSpPr>
          <p:cNvPr id="3" name="Content Placeholder 2">
            <a:extLst>
              <a:ext uri="{FF2B5EF4-FFF2-40B4-BE49-F238E27FC236}">
                <a16:creationId xmlns:a16="http://schemas.microsoft.com/office/drawing/2014/main" id="{A0FE0D95-0427-490E-93D0-801DBA4DE410}"/>
              </a:ext>
            </a:extLst>
          </p:cNvPr>
          <p:cNvSpPr>
            <a:spLocks noGrp="1"/>
          </p:cNvSpPr>
          <p:nvPr>
            <p:ph idx="1"/>
          </p:nvPr>
        </p:nvSpPr>
        <p:spPr>
          <a:xfrm>
            <a:off x="744000" y="1340769"/>
            <a:ext cx="10704000" cy="4811688"/>
          </a:xfrm>
        </p:spPr>
        <p:txBody>
          <a:bodyPr>
            <a:normAutofit/>
          </a:bodyPr>
          <a:lstStyle/>
          <a:p>
            <a:pPr marL="342900" indent="-342900">
              <a:buFont typeface="Arial" panose="020B0604020202020204" pitchFamily="34" charset="0"/>
              <a:buChar char="•"/>
            </a:pPr>
            <a:r>
              <a:rPr lang="en-GB" dirty="0"/>
              <a:t>Evidence on what works to make election inclusive is extremely limited (Price, 2018, </a:t>
            </a:r>
            <a:r>
              <a:rPr lang="en-GB" dirty="0" err="1"/>
              <a:t>Virendrakumar</a:t>
            </a:r>
            <a:r>
              <a:rPr lang="en-GB" dirty="0"/>
              <a:t> et al. 2018).</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Barriers to political participation include:</a:t>
            </a:r>
          </a:p>
          <a:p>
            <a:r>
              <a:rPr lang="en-GB" dirty="0"/>
              <a:t>	- Environmental barriers: physically inaccessible infrastructure and inaccessible 	information</a:t>
            </a:r>
          </a:p>
          <a:p>
            <a:r>
              <a:rPr lang="en-GB" dirty="0"/>
              <a:t>	- Attitudinal barriers: stigma and discrimination</a:t>
            </a:r>
          </a:p>
          <a:p>
            <a:r>
              <a:rPr lang="en-GB" dirty="0"/>
              <a:t>	- Systemic barriers: unequal access to education and financial resources (</a:t>
            </a:r>
            <a:r>
              <a:rPr lang="en-GB" dirty="0" err="1"/>
              <a:t>Virendrakumar</a:t>
            </a:r>
            <a:r>
              <a:rPr lang="en-GB" dirty="0"/>
              <a:t> et al. 2018).</a:t>
            </a:r>
          </a:p>
          <a:p>
            <a:endParaRPr lang="en-GB" dirty="0"/>
          </a:p>
          <a:p>
            <a:pPr marL="342900" indent="-342900">
              <a:buFont typeface="Arial" panose="020B0604020202020204" pitchFamily="34" charset="0"/>
              <a:buChar char="•"/>
            </a:pPr>
            <a:r>
              <a:rPr lang="en-GB" dirty="0"/>
              <a:t>There are very few examples of how governments have included people with disabilities as political candidates, election officials, and observers.</a:t>
            </a:r>
          </a:p>
        </p:txBody>
      </p:sp>
      <p:sp>
        <p:nvSpPr>
          <p:cNvPr id="4" name="Slide Number Placeholder 3">
            <a:extLst>
              <a:ext uri="{FF2B5EF4-FFF2-40B4-BE49-F238E27FC236}">
                <a16:creationId xmlns:a16="http://schemas.microsoft.com/office/drawing/2014/main" id="{D4A6C66E-663B-4947-9514-1EDCC5187919}"/>
              </a:ext>
            </a:extLst>
          </p:cNvPr>
          <p:cNvSpPr>
            <a:spLocks noGrp="1"/>
          </p:cNvSpPr>
          <p:nvPr>
            <p:ph type="sldNum" sz="quarter" idx="12"/>
          </p:nvPr>
        </p:nvSpPr>
        <p:spPr/>
        <p:txBody>
          <a:bodyPr/>
          <a:lstStyle/>
          <a:p>
            <a:fld id="{E051598E-9D06-4046-8EF2-7702044C4E81}" type="slidenum">
              <a:rPr lang="en-US" smtClean="0"/>
              <a:pPr/>
              <a:t>15</a:t>
            </a:fld>
            <a:endParaRPr lang="en-US" dirty="0"/>
          </a:p>
        </p:txBody>
      </p:sp>
    </p:spTree>
    <p:extLst>
      <p:ext uri="{BB962C8B-B14F-4D97-AF65-F5344CB8AC3E}">
        <p14:creationId xmlns:p14="http://schemas.microsoft.com/office/powerpoint/2010/main" val="37052689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5A671-1B9D-46E3-B71C-9B9DCDB1FD57}"/>
              </a:ext>
            </a:extLst>
          </p:cNvPr>
          <p:cNvSpPr>
            <a:spLocks noGrp="1"/>
          </p:cNvSpPr>
          <p:nvPr>
            <p:ph type="title"/>
          </p:nvPr>
        </p:nvSpPr>
        <p:spPr>
          <a:xfrm>
            <a:off x="3287688" y="381508"/>
            <a:ext cx="8399768" cy="648072"/>
          </a:xfrm>
        </p:spPr>
        <p:txBody>
          <a:bodyPr/>
          <a:lstStyle/>
          <a:p>
            <a:r>
              <a:rPr lang="en-GB" dirty="0"/>
              <a:t>Examples of election interventions</a:t>
            </a:r>
          </a:p>
        </p:txBody>
      </p:sp>
      <p:sp>
        <p:nvSpPr>
          <p:cNvPr id="3" name="Content Placeholder 2">
            <a:extLst>
              <a:ext uri="{FF2B5EF4-FFF2-40B4-BE49-F238E27FC236}">
                <a16:creationId xmlns:a16="http://schemas.microsoft.com/office/drawing/2014/main" id="{96031D58-6C88-4BDB-91B1-438FF6C1E4F1}"/>
              </a:ext>
            </a:extLst>
          </p:cNvPr>
          <p:cNvSpPr>
            <a:spLocks noGrp="1"/>
          </p:cNvSpPr>
          <p:nvPr>
            <p:ph idx="1"/>
          </p:nvPr>
        </p:nvSpPr>
        <p:spPr>
          <a:xfrm>
            <a:off x="744000" y="1268760"/>
            <a:ext cx="10704000" cy="4883697"/>
          </a:xfrm>
        </p:spPr>
        <p:txBody>
          <a:bodyPr>
            <a:normAutofit fontScale="92500" lnSpcReduction="20000"/>
          </a:bodyPr>
          <a:lstStyle/>
          <a:p>
            <a:r>
              <a:rPr lang="en-GB" b="1" u="sng" dirty="0"/>
              <a:t>Addressing accessibility:</a:t>
            </a:r>
            <a:br>
              <a:rPr lang="en-GB" b="1" dirty="0"/>
            </a:br>
            <a:br>
              <a:rPr lang="en-GB" b="1" dirty="0"/>
            </a:br>
            <a:r>
              <a:rPr lang="en-GB" b="1" dirty="0"/>
              <a:t>Ghana, Cambodia, Indonesia: </a:t>
            </a:r>
            <a:r>
              <a:rPr lang="en-GB" dirty="0"/>
              <a:t>introduction of tactile ballot guides and awareness raising in sign language.</a:t>
            </a:r>
            <a:br>
              <a:rPr lang="en-GB" dirty="0"/>
            </a:br>
            <a:r>
              <a:rPr lang="en-GB" b="1" dirty="0"/>
              <a:t>Mauritius, DRC &amp; Cameroon: </a:t>
            </a:r>
            <a:r>
              <a:rPr lang="en-GB" dirty="0"/>
              <a:t>voting premises adapted with ramps and adjustable height booths, or only using ground floors.</a:t>
            </a:r>
            <a:br>
              <a:rPr lang="en-GB" dirty="0"/>
            </a:br>
            <a:r>
              <a:rPr lang="en-GB" b="1" dirty="0"/>
              <a:t>South Africa: </a:t>
            </a:r>
            <a:r>
              <a:rPr lang="en-GB" dirty="0"/>
              <a:t>home visits to people with disabilities to register to vote.</a:t>
            </a:r>
          </a:p>
          <a:p>
            <a:br>
              <a:rPr lang="en-GB" u="sng" dirty="0"/>
            </a:br>
            <a:r>
              <a:rPr lang="en-GB" b="1" u="sng" dirty="0"/>
              <a:t>Building support and relationships:</a:t>
            </a:r>
          </a:p>
          <a:p>
            <a:r>
              <a:rPr lang="en-GB" b="1" dirty="0"/>
              <a:t>Zimbabwe: </a:t>
            </a:r>
            <a:r>
              <a:rPr lang="en-GB" dirty="0"/>
              <a:t>education for people with disabilities on their right to vote (UK Aid funded, 2011).</a:t>
            </a:r>
            <a:br>
              <a:rPr lang="en-GB" dirty="0"/>
            </a:br>
            <a:r>
              <a:rPr lang="en-GB" b="1" dirty="0"/>
              <a:t>Malawi: </a:t>
            </a:r>
            <a:r>
              <a:rPr lang="en-GB" dirty="0"/>
              <a:t>specific messages and education materials for people with disabilities on voting rights and processes.</a:t>
            </a:r>
            <a:br>
              <a:rPr lang="en-GB" dirty="0"/>
            </a:br>
            <a:r>
              <a:rPr lang="en-GB" b="1" dirty="0"/>
              <a:t>Cameroon: </a:t>
            </a:r>
            <a:r>
              <a:rPr lang="en-GB" dirty="0"/>
              <a:t>OPDs were trained about presidential elections, community and radio/TV programmes encouraged people with disabilities to vote.</a:t>
            </a:r>
            <a:br>
              <a:rPr lang="en-GB" dirty="0"/>
            </a:br>
            <a:r>
              <a:rPr lang="en-GB" b="1" dirty="0"/>
              <a:t>Cambodia, Laos, Philippines, Vietnam, Indonesia: </a:t>
            </a:r>
            <a:r>
              <a:rPr lang="en-GB" dirty="0"/>
              <a:t>OPDs engaged with people with disabilities about elections and how to vote.</a:t>
            </a:r>
            <a:br>
              <a:rPr lang="en-GB" dirty="0"/>
            </a:br>
            <a:br>
              <a:rPr lang="en-GB" dirty="0"/>
            </a:br>
            <a:endParaRPr lang="en-GB" dirty="0"/>
          </a:p>
        </p:txBody>
      </p:sp>
      <p:sp>
        <p:nvSpPr>
          <p:cNvPr id="4" name="Slide Number Placeholder 3">
            <a:extLst>
              <a:ext uri="{FF2B5EF4-FFF2-40B4-BE49-F238E27FC236}">
                <a16:creationId xmlns:a16="http://schemas.microsoft.com/office/drawing/2014/main" id="{DFCC72A9-85CA-4519-8F70-75806179FBFA}"/>
              </a:ext>
            </a:extLst>
          </p:cNvPr>
          <p:cNvSpPr>
            <a:spLocks noGrp="1"/>
          </p:cNvSpPr>
          <p:nvPr>
            <p:ph type="sldNum" sz="quarter" idx="12"/>
          </p:nvPr>
        </p:nvSpPr>
        <p:spPr/>
        <p:txBody>
          <a:bodyPr/>
          <a:lstStyle/>
          <a:p>
            <a:fld id="{E051598E-9D06-4046-8EF2-7702044C4E81}" type="slidenum">
              <a:rPr lang="en-US" smtClean="0"/>
              <a:pPr/>
              <a:t>16</a:t>
            </a:fld>
            <a:endParaRPr lang="en-US" dirty="0"/>
          </a:p>
        </p:txBody>
      </p:sp>
      <p:sp>
        <p:nvSpPr>
          <p:cNvPr id="5" name="Footer Placeholder 4">
            <a:extLst>
              <a:ext uri="{FF2B5EF4-FFF2-40B4-BE49-F238E27FC236}">
                <a16:creationId xmlns:a16="http://schemas.microsoft.com/office/drawing/2014/main" id="{5D750FDC-9061-45F3-95D6-166738C71371}"/>
              </a:ext>
            </a:extLst>
          </p:cNvPr>
          <p:cNvSpPr>
            <a:spLocks noGrp="1"/>
          </p:cNvSpPr>
          <p:nvPr>
            <p:ph type="ftr" sz="quarter" idx="3"/>
          </p:nvPr>
        </p:nvSpPr>
        <p:spPr/>
        <p:txBody>
          <a:bodyPr/>
          <a:lstStyle/>
          <a:p>
            <a:r>
              <a:rPr lang="en-US"/>
              <a:t>Presentation title - edit in Header and Footer</a:t>
            </a:r>
            <a:endParaRPr lang="en-US" dirty="0"/>
          </a:p>
        </p:txBody>
      </p:sp>
    </p:spTree>
    <p:extLst>
      <p:ext uri="{BB962C8B-B14F-4D97-AF65-F5344CB8AC3E}">
        <p14:creationId xmlns:p14="http://schemas.microsoft.com/office/powerpoint/2010/main" val="32017216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835E80-580A-4617-8EA8-A60D4ABDB585}"/>
              </a:ext>
            </a:extLst>
          </p:cNvPr>
          <p:cNvSpPr>
            <a:spLocks noGrp="1"/>
          </p:cNvSpPr>
          <p:nvPr>
            <p:ph idx="1"/>
          </p:nvPr>
        </p:nvSpPr>
        <p:spPr>
          <a:xfrm>
            <a:off x="744000" y="1196753"/>
            <a:ext cx="10704000" cy="4955704"/>
          </a:xfrm>
        </p:spPr>
        <p:txBody>
          <a:bodyPr>
            <a:normAutofit lnSpcReduction="10000"/>
          </a:bodyPr>
          <a:lstStyle/>
          <a:p>
            <a:r>
              <a:rPr lang="en-GB" b="1" u="sng" dirty="0"/>
              <a:t>Increasing accountability:</a:t>
            </a:r>
          </a:p>
          <a:p>
            <a:r>
              <a:rPr lang="en-GB" b="1" dirty="0"/>
              <a:t>Ghana and Indonesia: </a:t>
            </a:r>
            <a:r>
              <a:rPr lang="en-GB" dirty="0"/>
              <a:t>real-time monitoring of accessibility of polling stations.</a:t>
            </a:r>
          </a:p>
          <a:p>
            <a:r>
              <a:rPr lang="en-GB" b="1" dirty="0"/>
              <a:t>Liberia: </a:t>
            </a:r>
            <a:r>
              <a:rPr lang="en-GB" dirty="0"/>
              <a:t>disability inclusion public education, training of the National Electoral Commission staff, and real-time observation of elections.</a:t>
            </a:r>
          </a:p>
          <a:p>
            <a:r>
              <a:rPr lang="en-GB" b="1" dirty="0"/>
              <a:t>Guatemala: </a:t>
            </a:r>
            <a:r>
              <a:rPr lang="en-GB" dirty="0"/>
              <a:t>training for election workers on how to administer the vote to people with disabilities.</a:t>
            </a:r>
          </a:p>
          <a:p>
            <a:r>
              <a:rPr lang="en-GB" b="1" dirty="0"/>
              <a:t>Ghana</a:t>
            </a:r>
            <a:r>
              <a:rPr lang="en-GB" dirty="0"/>
              <a:t>: trained 117 people with disabilities as election observers and workers.</a:t>
            </a:r>
          </a:p>
          <a:p>
            <a:r>
              <a:rPr lang="en-GB" b="1" dirty="0"/>
              <a:t>Zimbabwe: </a:t>
            </a:r>
            <a:r>
              <a:rPr lang="en-GB" dirty="0"/>
              <a:t>provision for people with disabilities to elect two senators to represent them in Parliament. </a:t>
            </a:r>
            <a:r>
              <a:rPr lang="en-GB" b="1" dirty="0"/>
              <a:t>Uganda: </a:t>
            </a:r>
            <a:r>
              <a:rPr lang="en-GB" dirty="0"/>
              <a:t>seats reserved for people with disabilities at local, regional and national government levels.</a:t>
            </a:r>
          </a:p>
          <a:p>
            <a:r>
              <a:rPr lang="en-GB" b="1" dirty="0"/>
              <a:t>IFES </a:t>
            </a:r>
            <a:r>
              <a:rPr lang="en-GB" dirty="0"/>
              <a:t>developed an </a:t>
            </a:r>
            <a:r>
              <a:rPr lang="en-GB" dirty="0">
                <a:hlinkClick r:id="rId3"/>
              </a:rPr>
              <a:t>assessment framework </a:t>
            </a:r>
            <a:r>
              <a:rPr lang="en-GB" dirty="0"/>
              <a:t>for identifying intersectional barriers and opportunities for political participation. The framework allows people to share ways they currently participate civically and politically, prioritise identified solutions to barriers, and share their opinions in a targeted survey.</a:t>
            </a:r>
          </a:p>
          <a:p>
            <a:endParaRPr lang="en-GB" dirty="0"/>
          </a:p>
        </p:txBody>
      </p:sp>
      <p:sp>
        <p:nvSpPr>
          <p:cNvPr id="4" name="Slide Number Placeholder 3">
            <a:extLst>
              <a:ext uri="{FF2B5EF4-FFF2-40B4-BE49-F238E27FC236}">
                <a16:creationId xmlns:a16="http://schemas.microsoft.com/office/drawing/2014/main" id="{579C41A2-966A-4902-8EBD-FCFAA76663F5}"/>
              </a:ext>
            </a:extLst>
          </p:cNvPr>
          <p:cNvSpPr>
            <a:spLocks noGrp="1"/>
          </p:cNvSpPr>
          <p:nvPr>
            <p:ph type="sldNum" sz="quarter" idx="12"/>
          </p:nvPr>
        </p:nvSpPr>
        <p:spPr/>
        <p:txBody>
          <a:bodyPr/>
          <a:lstStyle/>
          <a:p>
            <a:fld id="{E051598E-9D06-4046-8EF2-7702044C4E81}" type="slidenum">
              <a:rPr lang="en-US" smtClean="0"/>
              <a:pPr/>
              <a:t>17</a:t>
            </a:fld>
            <a:endParaRPr lang="en-US" dirty="0"/>
          </a:p>
        </p:txBody>
      </p:sp>
      <p:sp>
        <p:nvSpPr>
          <p:cNvPr id="5" name="Footer Placeholder 4">
            <a:extLst>
              <a:ext uri="{FF2B5EF4-FFF2-40B4-BE49-F238E27FC236}">
                <a16:creationId xmlns:a16="http://schemas.microsoft.com/office/drawing/2014/main" id="{5EA62810-D76F-4239-9A85-63F99F3F2907}"/>
              </a:ext>
            </a:extLst>
          </p:cNvPr>
          <p:cNvSpPr>
            <a:spLocks noGrp="1"/>
          </p:cNvSpPr>
          <p:nvPr>
            <p:ph type="ftr" sz="quarter" idx="3"/>
          </p:nvPr>
        </p:nvSpPr>
        <p:spPr/>
        <p:txBody>
          <a:bodyPr/>
          <a:lstStyle/>
          <a:p>
            <a:r>
              <a:rPr lang="en-US"/>
              <a:t>Presentation title - edit in Header and Footer</a:t>
            </a:r>
            <a:endParaRPr lang="en-US" dirty="0"/>
          </a:p>
        </p:txBody>
      </p:sp>
      <p:sp>
        <p:nvSpPr>
          <p:cNvPr id="6" name="Title 1">
            <a:extLst>
              <a:ext uri="{FF2B5EF4-FFF2-40B4-BE49-F238E27FC236}">
                <a16:creationId xmlns:a16="http://schemas.microsoft.com/office/drawing/2014/main" id="{ABB633C9-0286-4179-8F9C-7569C965990B}"/>
              </a:ext>
            </a:extLst>
          </p:cNvPr>
          <p:cNvSpPr>
            <a:spLocks noGrp="1"/>
          </p:cNvSpPr>
          <p:nvPr>
            <p:ph type="title"/>
          </p:nvPr>
        </p:nvSpPr>
        <p:spPr>
          <a:xfrm>
            <a:off x="3287688" y="381508"/>
            <a:ext cx="8399768" cy="648072"/>
          </a:xfrm>
        </p:spPr>
        <p:txBody>
          <a:bodyPr/>
          <a:lstStyle/>
          <a:p>
            <a:r>
              <a:rPr lang="en-GB" dirty="0"/>
              <a:t>Examples of election interventions</a:t>
            </a:r>
          </a:p>
        </p:txBody>
      </p:sp>
    </p:spTree>
    <p:extLst>
      <p:ext uri="{BB962C8B-B14F-4D97-AF65-F5344CB8AC3E}">
        <p14:creationId xmlns:p14="http://schemas.microsoft.com/office/powerpoint/2010/main" val="41897867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F384985-BAE9-48A7-95E3-D918A2183CFB}"/>
              </a:ext>
            </a:extLst>
          </p:cNvPr>
          <p:cNvSpPr>
            <a:spLocks noGrp="1"/>
          </p:cNvSpPr>
          <p:nvPr>
            <p:ph type="sldNum" sz="quarter" idx="12"/>
          </p:nvPr>
        </p:nvSpPr>
        <p:spPr/>
        <p:txBody>
          <a:bodyPr/>
          <a:lstStyle/>
          <a:p>
            <a:fld id="{E051598E-9D06-4046-8EF2-7702044C4E81}" type="slidenum">
              <a:rPr lang="en-US" smtClean="0"/>
              <a:pPr/>
              <a:t>18</a:t>
            </a:fld>
            <a:endParaRPr lang="en-US" dirty="0"/>
          </a:p>
        </p:txBody>
      </p:sp>
      <p:sp>
        <p:nvSpPr>
          <p:cNvPr id="5" name="Footer Placeholder 4">
            <a:extLst>
              <a:ext uri="{FF2B5EF4-FFF2-40B4-BE49-F238E27FC236}">
                <a16:creationId xmlns:a16="http://schemas.microsoft.com/office/drawing/2014/main" id="{BA64F3DE-AC05-4C70-9D33-3DD9E73AA14E}"/>
              </a:ext>
            </a:extLst>
          </p:cNvPr>
          <p:cNvSpPr>
            <a:spLocks noGrp="1"/>
          </p:cNvSpPr>
          <p:nvPr>
            <p:ph type="ftr" sz="quarter" idx="3"/>
          </p:nvPr>
        </p:nvSpPr>
        <p:spPr/>
        <p:txBody>
          <a:bodyPr/>
          <a:lstStyle/>
          <a:p>
            <a:r>
              <a:rPr lang="en-US"/>
              <a:t>Presentation title - edit in Header and Footer</a:t>
            </a:r>
            <a:endParaRPr lang="en-US" dirty="0"/>
          </a:p>
        </p:txBody>
      </p:sp>
      <p:sp>
        <p:nvSpPr>
          <p:cNvPr id="7" name="TextBox 6">
            <a:extLst>
              <a:ext uri="{FF2B5EF4-FFF2-40B4-BE49-F238E27FC236}">
                <a16:creationId xmlns:a16="http://schemas.microsoft.com/office/drawing/2014/main" id="{14F82097-E911-46F3-B27D-EFC24B1353BC}"/>
              </a:ext>
            </a:extLst>
          </p:cNvPr>
          <p:cNvSpPr txBox="1"/>
          <p:nvPr/>
        </p:nvSpPr>
        <p:spPr>
          <a:xfrm>
            <a:off x="407369" y="1270584"/>
            <a:ext cx="11514338" cy="2862322"/>
          </a:xfrm>
          <a:prstGeom prst="rect">
            <a:avLst/>
          </a:prstGeom>
          <a:solidFill>
            <a:sysClr val="window" lastClr="FFFFFF"/>
          </a:solidFill>
          <a:ln w="12700" cap="flat" cmpd="sng" algn="ctr">
            <a:noFill/>
            <a:prstDash val="solid"/>
            <a:miter lim="800000"/>
          </a:ln>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b="1" i="0" u="sng" strike="noStrike" kern="0" cap="none" spc="0" normalizeH="0" baseline="0" noProof="0" dirty="0">
                <a:ln>
                  <a:noFill/>
                </a:ln>
                <a:solidFill>
                  <a:prstClr val="black"/>
                </a:solidFill>
                <a:effectLst/>
                <a:uLnTx/>
                <a:uFillTx/>
                <a:latin typeface="+mj-lt"/>
                <a:ea typeface="+mn-ea"/>
                <a:cs typeface="+mn-cs"/>
              </a:rPr>
              <a:t>Multi-pronged approaches:</a:t>
            </a:r>
          </a:p>
          <a:p>
            <a:pPr marL="0" marR="0" lvl="0" indent="0" defTabSz="914400" eaLnBrk="1" fontAlgn="auto" latinLnBrk="0" hangingPunct="1">
              <a:lnSpc>
                <a:spcPct val="100000"/>
              </a:lnSpc>
              <a:spcBef>
                <a:spcPts val="0"/>
              </a:spcBef>
              <a:spcAft>
                <a:spcPts val="0"/>
              </a:spcAft>
              <a:buClrTx/>
              <a:buSzTx/>
              <a:buFontTx/>
              <a:buNone/>
              <a:tabLst/>
              <a:defRPr/>
            </a:pPr>
            <a:endParaRPr lang="en-GB" sz="2000" kern="0" dirty="0">
              <a:solidFill>
                <a:prstClr val="black"/>
              </a:solidFill>
              <a:latin typeface="+mj-lt"/>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prstClr val="black"/>
                </a:solidFill>
                <a:effectLst/>
                <a:uLnTx/>
                <a:uFillTx/>
                <a:latin typeface="+mj-lt"/>
                <a:ea typeface="+mn-ea"/>
                <a:cs typeface="+mn-cs"/>
              </a:rPr>
              <a:t>A case study from Humanity and Inclusion (2018) looks at Myanmar’s progress from the 2012 to 2015 elections – highlighting how the Myanmar Independent Living Initiative worked closely with the </a:t>
            </a:r>
            <a:r>
              <a:rPr kumimoji="0" lang="en-GB" sz="2000" b="0" i="0" u="none" strike="noStrike" kern="0" cap="none" spc="0" normalizeH="0" baseline="0" noProof="0" dirty="0">
                <a:ln>
                  <a:noFill/>
                </a:ln>
                <a:solidFill>
                  <a:prstClr val="black"/>
                </a:solidFill>
                <a:effectLst/>
                <a:uLnTx/>
                <a:uFillTx/>
                <a:latin typeface="+mj-lt"/>
                <a:ea typeface="Calibri" panose="020F0502020204030204" pitchFamily="34" charset="0"/>
                <a:cs typeface="+mn-cs"/>
              </a:rPr>
              <a:t>Union Election Commission to promote participation of people with disabilities in elections. The work included awareness raising sessions across government sectors, creating disability inclusive polling stations, the introduction of a pre-voting system for people with disabilities, developing a special Braille voting system, and offering all election workers capacity training in disability inclusion. (Humanity &amp; Inclusion, 2018)  </a:t>
            </a:r>
            <a:endParaRPr kumimoji="0" lang="en-GB" sz="2000" b="0" i="0" u="none" strike="noStrike" kern="0" cap="none" spc="0" normalizeH="0" baseline="0" noProof="0" dirty="0">
              <a:ln>
                <a:noFill/>
              </a:ln>
              <a:solidFill>
                <a:prstClr val="black"/>
              </a:solidFill>
              <a:effectLst/>
              <a:uLnTx/>
              <a:uFillTx/>
              <a:latin typeface="+mj-lt"/>
              <a:ea typeface="+mn-ea"/>
              <a:cs typeface="+mn-cs"/>
            </a:endParaRPr>
          </a:p>
        </p:txBody>
      </p:sp>
    </p:spTree>
    <p:extLst>
      <p:ext uri="{BB962C8B-B14F-4D97-AF65-F5344CB8AC3E}">
        <p14:creationId xmlns:p14="http://schemas.microsoft.com/office/powerpoint/2010/main" val="3037014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BFA17-5CDF-4315-AAC8-E814781B1C89}"/>
              </a:ext>
            </a:extLst>
          </p:cNvPr>
          <p:cNvSpPr>
            <a:spLocks noGrp="1"/>
          </p:cNvSpPr>
          <p:nvPr>
            <p:ph type="title"/>
          </p:nvPr>
        </p:nvSpPr>
        <p:spPr>
          <a:xfrm>
            <a:off x="3071664" y="381508"/>
            <a:ext cx="8615792" cy="815244"/>
          </a:xfrm>
        </p:spPr>
        <p:txBody>
          <a:bodyPr/>
          <a:lstStyle/>
          <a:p>
            <a:r>
              <a:rPr lang="en-GB" dirty="0"/>
              <a:t>Disability-inclusive media</a:t>
            </a:r>
          </a:p>
        </p:txBody>
      </p:sp>
      <p:sp>
        <p:nvSpPr>
          <p:cNvPr id="3" name="Content Placeholder 2">
            <a:extLst>
              <a:ext uri="{FF2B5EF4-FFF2-40B4-BE49-F238E27FC236}">
                <a16:creationId xmlns:a16="http://schemas.microsoft.com/office/drawing/2014/main" id="{345D8F07-AFB7-45DC-81E3-5EE32D5B84C8}"/>
              </a:ext>
            </a:extLst>
          </p:cNvPr>
          <p:cNvSpPr>
            <a:spLocks noGrp="1"/>
          </p:cNvSpPr>
          <p:nvPr>
            <p:ph idx="1"/>
          </p:nvPr>
        </p:nvSpPr>
        <p:spPr>
          <a:xfrm>
            <a:off x="744000" y="1196752"/>
            <a:ext cx="10704000" cy="4955705"/>
          </a:xfrm>
        </p:spPr>
        <p:txBody>
          <a:bodyPr>
            <a:normAutofit fontScale="92500" lnSpcReduction="10000"/>
          </a:bodyPr>
          <a:lstStyle/>
          <a:p>
            <a:r>
              <a:rPr lang="en-GB" b="1" dirty="0"/>
              <a:t>Media can play a role in:</a:t>
            </a:r>
          </a:p>
          <a:p>
            <a:pPr marL="342900" indent="-342900">
              <a:buFont typeface="Arial" panose="020B0604020202020204" pitchFamily="34" charset="0"/>
              <a:buChar char="•"/>
            </a:pPr>
            <a:r>
              <a:rPr lang="en-GB" dirty="0"/>
              <a:t>Tackling stigma and discrimination</a:t>
            </a:r>
          </a:p>
          <a:p>
            <a:pPr marL="342900" indent="-342900">
              <a:buFont typeface="Arial" panose="020B0604020202020204" pitchFamily="34" charset="0"/>
              <a:buChar char="•"/>
            </a:pPr>
            <a:r>
              <a:rPr lang="en-GB" dirty="0"/>
              <a:t>Representing people with disabilities</a:t>
            </a:r>
          </a:p>
          <a:p>
            <a:pPr marL="342900" indent="-342900">
              <a:buFont typeface="Arial" panose="020B0604020202020204" pitchFamily="34" charset="0"/>
              <a:buChar char="•"/>
            </a:pPr>
            <a:r>
              <a:rPr lang="en-GB" dirty="0"/>
              <a:t>Providing accessible and inclusive information</a:t>
            </a:r>
          </a:p>
          <a:p>
            <a:br>
              <a:rPr lang="en-GB" dirty="0"/>
            </a:br>
            <a:r>
              <a:rPr lang="en-GB" b="1" dirty="0"/>
              <a:t>Examples</a:t>
            </a:r>
          </a:p>
          <a:p>
            <a:r>
              <a:rPr lang="en-US" sz="2000" b="1" dirty="0"/>
              <a:t>Training of journalists and media professionals: </a:t>
            </a:r>
            <a:r>
              <a:rPr lang="en-US" sz="2000" dirty="0"/>
              <a:t>BBC Media Action initiative in Bangladesh trained 150 journalists from different disciplines. The training was led by people with disabilities, and was followed up by creating a group for journalist to continue conversations on how to report in disability inclusive ways (</a:t>
            </a:r>
            <a:r>
              <a:rPr lang="en-US" sz="2000" dirty="0" err="1"/>
              <a:t>Masud</a:t>
            </a:r>
            <a:r>
              <a:rPr lang="en-US" sz="2000" dirty="0"/>
              <a:t> and Das, 2020)     </a:t>
            </a:r>
          </a:p>
          <a:p>
            <a:r>
              <a:rPr lang="en-US" dirty="0"/>
              <a:t>Radio </a:t>
            </a:r>
            <a:r>
              <a:rPr lang="en-US" dirty="0" err="1"/>
              <a:t>programmes</a:t>
            </a:r>
            <a:r>
              <a:rPr lang="en-US" dirty="0"/>
              <a:t>: </a:t>
            </a:r>
            <a:r>
              <a:rPr lang="en-GB" sz="2000" dirty="0"/>
              <a:t>an assessment of two radio interventions that aimed to reduce albinism-related stigma in Tanzania (a drama and an interview) found </a:t>
            </a:r>
            <a:r>
              <a:rPr lang="en-US" sz="2000" dirty="0"/>
              <a:t>a significant reduction of community stigma, a reduction in social distance, and listeners said that they had gained more understanding of albinism, following the broadcasting of both </a:t>
            </a:r>
            <a:r>
              <a:rPr lang="en-US" sz="2000" dirty="0" err="1"/>
              <a:t>programmes</a:t>
            </a:r>
            <a:r>
              <a:rPr lang="en-US" sz="2000" dirty="0"/>
              <a:t> (de Groot et al., 2021) </a:t>
            </a:r>
          </a:p>
          <a:p>
            <a:endParaRPr lang="en-GB" dirty="0"/>
          </a:p>
        </p:txBody>
      </p:sp>
      <p:sp>
        <p:nvSpPr>
          <p:cNvPr id="4" name="Slide Number Placeholder 3">
            <a:extLst>
              <a:ext uri="{FF2B5EF4-FFF2-40B4-BE49-F238E27FC236}">
                <a16:creationId xmlns:a16="http://schemas.microsoft.com/office/drawing/2014/main" id="{D818A1B3-63AC-4F9B-9D2D-6DA93089C136}"/>
              </a:ext>
            </a:extLst>
          </p:cNvPr>
          <p:cNvSpPr>
            <a:spLocks noGrp="1"/>
          </p:cNvSpPr>
          <p:nvPr>
            <p:ph type="sldNum" sz="quarter" idx="12"/>
          </p:nvPr>
        </p:nvSpPr>
        <p:spPr/>
        <p:txBody>
          <a:bodyPr/>
          <a:lstStyle/>
          <a:p>
            <a:fld id="{E051598E-9D06-4046-8EF2-7702044C4E81}" type="slidenum">
              <a:rPr lang="en-US" smtClean="0"/>
              <a:pPr/>
              <a:t>19</a:t>
            </a:fld>
            <a:endParaRPr lang="en-US" dirty="0"/>
          </a:p>
        </p:txBody>
      </p:sp>
      <p:sp>
        <p:nvSpPr>
          <p:cNvPr id="5" name="Footer Placeholder 4">
            <a:extLst>
              <a:ext uri="{FF2B5EF4-FFF2-40B4-BE49-F238E27FC236}">
                <a16:creationId xmlns:a16="http://schemas.microsoft.com/office/drawing/2014/main" id="{48066A50-10DD-4AFC-92FD-B1FAEBDF201B}"/>
              </a:ext>
            </a:extLst>
          </p:cNvPr>
          <p:cNvSpPr>
            <a:spLocks noGrp="1"/>
          </p:cNvSpPr>
          <p:nvPr>
            <p:ph type="ftr" sz="quarter" idx="3"/>
          </p:nvPr>
        </p:nvSpPr>
        <p:spPr/>
        <p:txBody>
          <a:bodyPr/>
          <a:lstStyle/>
          <a:p>
            <a:r>
              <a:rPr lang="en-US"/>
              <a:t>Presentation title - edit in Header and Footer</a:t>
            </a:r>
            <a:endParaRPr lang="en-US" dirty="0"/>
          </a:p>
        </p:txBody>
      </p:sp>
    </p:spTree>
    <p:extLst>
      <p:ext uri="{BB962C8B-B14F-4D97-AF65-F5344CB8AC3E}">
        <p14:creationId xmlns:p14="http://schemas.microsoft.com/office/powerpoint/2010/main" val="33748023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6F7FB0B8-C5AC-4A47-98BB-7D6E72A9F757}"/>
              </a:ext>
            </a:extLst>
          </p:cNvPr>
          <p:cNvSpPr>
            <a:spLocks noGrp="1"/>
          </p:cNvSpPr>
          <p:nvPr>
            <p:ph idx="1"/>
          </p:nvPr>
        </p:nvSpPr>
        <p:spPr>
          <a:xfrm>
            <a:off x="406400" y="1354549"/>
            <a:ext cx="11275484" cy="3708400"/>
          </a:xfrm>
        </p:spPr>
        <p:txBody>
          <a:bodyPr vert="horz" lIns="91440" tIns="45720" rIns="91440" bIns="45720" rtlCol="0" anchor="t">
            <a:normAutofit/>
          </a:bodyPr>
          <a:lstStyle/>
          <a:p>
            <a:pPr marL="0" indent="0" algn="ctr">
              <a:buNone/>
            </a:pPr>
            <a:r>
              <a:rPr lang="en-GB" sz="4400" b="1" dirty="0">
                <a:solidFill>
                  <a:schemeClr val="accent1">
                    <a:lumMod val="50000"/>
                  </a:schemeClr>
                </a:solidFill>
                <a:latin typeface="Calibri"/>
                <a:cs typeface="Calibri"/>
              </a:rPr>
              <a:t>Gender and Equalities Department</a:t>
            </a:r>
            <a:endParaRPr lang="en-GB" sz="4400" dirty="0">
              <a:solidFill>
                <a:schemeClr val="accent1">
                  <a:lumMod val="50000"/>
                </a:schemeClr>
              </a:solidFill>
              <a:latin typeface="Calibri"/>
              <a:cs typeface="Calibri"/>
            </a:endParaRPr>
          </a:p>
          <a:p>
            <a:pPr marL="0" indent="0" algn="ctr">
              <a:buNone/>
            </a:pPr>
            <a:r>
              <a:rPr lang="en-GB" sz="3600" dirty="0">
                <a:solidFill>
                  <a:schemeClr val="accent1">
                    <a:lumMod val="50000"/>
                  </a:schemeClr>
                </a:solidFill>
                <a:latin typeface="Calibri"/>
                <a:cs typeface="Calibri"/>
              </a:rPr>
              <a:t>Progressing gender equality, tackling exclusion and discrimination, ensuring no one is left behind</a:t>
            </a:r>
          </a:p>
          <a:p>
            <a:pPr marL="0" indent="0" algn="ctr">
              <a:buNone/>
            </a:pPr>
            <a:endParaRPr lang="en-GB" sz="3600" dirty="0">
              <a:solidFill>
                <a:schemeClr val="accent1">
                  <a:lumMod val="50000"/>
                </a:schemeClr>
              </a:solidFill>
              <a:latin typeface="Calibri" panose="020F0502020204030204" pitchFamily="34" charset="0"/>
              <a:cs typeface="Calibri" panose="020F0502020204030204" pitchFamily="34" charset="0"/>
            </a:endParaRPr>
          </a:p>
          <a:p>
            <a:pPr marL="0" indent="0" algn="ctr">
              <a:buNone/>
            </a:pPr>
            <a:endParaRPr lang="en-GB" sz="3600" dirty="0">
              <a:solidFill>
                <a:schemeClr val="accent1">
                  <a:lumMod val="50000"/>
                </a:schemeClr>
              </a:solidFill>
              <a:latin typeface="Calibri" panose="020F0502020204030204" pitchFamily="34" charset="0"/>
              <a:cs typeface="Calibri" panose="020F0502020204030204" pitchFamily="34" charset="0"/>
            </a:endParaRPr>
          </a:p>
          <a:p>
            <a:pPr marL="0" indent="0" algn="ctr">
              <a:buNone/>
            </a:pPr>
            <a:endParaRPr lang="en-GB" sz="3600" dirty="0">
              <a:solidFill>
                <a:schemeClr val="accent1">
                  <a:lumMod val="50000"/>
                </a:schemeClr>
              </a:solidFill>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94163647-3A85-432F-96C6-DB83B037DE8F}"/>
              </a:ext>
            </a:extLst>
          </p:cNvPr>
          <p:cNvSpPr>
            <a:spLocks noGrp="1"/>
          </p:cNvSpPr>
          <p:nvPr>
            <p:ph type="sldNum" sz="quarter" idx="12"/>
          </p:nvPr>
        </p:nvSpPr>
        <p:spPr/>
        <p:txBody>
          <a:bodyPr/>
          <a:lstStyle/>
          <a:p>
            <a:pPr fontAlgn="base">
              <a:spcBef>
                <a:spcPct val="0"/>
              </a:spcBef>
              <a:spcAft>
                <a:spcPct val="0"/>
              </a:spcAft>
            </a:pPr>
            <a:r>
              <a:rPr lang="en-GB" altLang="en-US">
                <a:solidFill>
                  <a:srgbClr val="003F71"/>
                </a:solidFill>
              </a:rPr>
              <a:t>Slide </a:t>
            </a:r>
            <a:fld id="{ECB72795-97FB-4334-8EB2-883DD78CE922}" type="slidenum">
              <a:rPr lang="en-GB" altLang="en-US" smtClean="0">
                <a:solidFill>
                  <a:srgbClr val="003F71"/>
                </a:solidFill>
              </a:rPr>
              <a:pPr fontAlgn="base">
                <a:spcBef>
                  <a:spcPct val="0"/>
                </a:spcBef>
                <a:spcAft>
                  <a:spcPct val="0"/>
                </a:spcAft>
              </a:pPr>
              <a:t>2</a:t>
            </a:fld>
            <a:endParaRPr lang="en-GB" altLang="en-US">
              <a:solidFill>
                <a:srgbClr val="003F71"/>
              </a:solidFill>
            </a:endParaRPr>
          </a:p>
        </p:txBody>
      </p:sp>
      <p:graphicFrame>
        <p:nvGraphicFramePr>
          <p:cNvPr id="2" name="Diagram 1">
            <a:extLst>
              <a:ext uri="{FF2B5EF4-FFF2-40B4-BE49-F238E27FC236}">
                <a16:creationId xmlns:a16="http://schemas.microsoft.com/office/drawing/2014/main" id="{3DA2C9F4-A69E-4A95-A290-B9425209B2F6}"/>
              </a:ext>
            </a:extLst>
          </p:cNvPr>
          <p:cNvGraphicFramePr/>
          <p:nvPr/>
        </p:nvGraphicFramePr>
        <p:xfrm>
          <a:off x="1975144" y="3655325"/>
          <a:ext cx="8092203" cy="23979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Arrow: Left-Right 2">
            <a:extLst>
              <a:ext uri="{FF2B5EF4-FFF2-40B4-BE49-F238E27FC236}">
                <a16:creationId xmlns:a16="http://schemas.microsoft.com/office/drawing/2014/main" id="{CF89D509-E3C8-4702-9824-B4968D0EA66F}"/>
              </a:ext>
            </a:extLst>
          </p:cNvPr>
          <p:cNvSpPr/>
          <p:nvPr/>
        </p:nvSpPr>
        <p:spPr>
          <a:xfrm>
            <a:off x="2124653" y="3671371"/>
            <a:ext cx="7942694" cy="400975"/>
          </a:xfrm>
          <a:prstGeom prst="leftRight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Chart, sunburst chart&#10;&#10;Description automatically generated">
            <a:extLst>
              <a:ext uri="{FF2B5EF4-FFF2-40B4-BE49-F238E27FC236}">
                <a16:creationId xmlns:a16="http://schemas.microsoft.com/office/drawing/2014/main" id="{50ADE4BB-BBC3-4367-A138-13669A0A5D0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807485" y="134952"/>
            <a:ext cx="1874399" cy="1157605"/>
          </a:xfrm>
          <a:prstGeom prst="rect">
            <a:avLst/>
          </a:prstGeom>
        </p:spPr>
      </p:pic>
      <p:sp>
        <p:nvSpPr>
          <p:cNvPr id="7" name="Oval 6">
            <a:extLst>
              <a:ext uri="{FF2B5EF4-FFF2-40B4-BE49-F238E27FC236}">
                <a16:creationId xmlns:a16="http://schemas.microsoft.com/office/drawing/2014/main" id="{791D88EB-3074-41EE-AFCB-4C6B570DF896}"/>
              </a:ext>
            </a:extLst>
          </p:cNvPr>
          <p:cNvSpPr/>
          <p:nvPr/>
        </p:nvSpPr>
        <p:spPr>
          <a:xfrm>
            <a:off x="6384032" y="3466306"/>
            <a:ext cx="1440160" cy="2808312"/>
          </a:xfrm>
          <a:prstGeom prst="ellipse">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51052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6079E96-187F-4608-ADED-9CCDA72DED8F}"/>
              </a:ext>
            </a:extLst>
          </p:cNvPr>
          <p:cNvSpPr>
            <a:spLocks noGrp="1"/>
          </p:cNvSpPr>
          <p:nvPr>
            <p:ph idx="1"/>
          </p:nvPr>
        </p:nvSpPr>
        <p:spPr>
          <a:xfrm>
            <a:off x="744000" y="1124745"/>
            <a:ext cx="10704000" cy="5027712"/>
          </a:xfrm>
        </p:spPr>
        <p:txBody>
          <a:bodyPr/>
          <a:lstStyle/>
          <a:p>
            <a:r>
              <a:rPr lang="en-GB" b="1" dirty="0"/>
              <a:t>Examples</a:t>
            </a:r>
          </a:p>
          <a:p>
            <a:r>
              <a:rPr lang="en-US" sz="2000" b="1" dirty="0"/>
              <a:t>A video intervention </a:t>
            </a:r>
            <a:r>
              <a:rPr lang="en-US" sz="2000" dirty="0"/>
              <a:t>in Kenya and Nigeria in 2016 included a 6-minute video to increase awareness of intellectual disabilities and challenge </a:t>
            </a:r>
            <a:r>
              <a:rPr lang="en-US" sz="2000" dirty="0" err="1"/>
              <a:t>stigmatising</a:t>
            </a:r>
            <a:r>
              <a:rPr lang="en-US" sz="2000" dirty="0"/>
              <a:t> beliefs and attitudes. People who watched the video had more favorable attitudes after watching the clip, than compared with people who had watched a control video (</a:t>
            </a:r>
            <a:r>
              <a:rPr lang="en-GB" sz="2000" dirty="0" err="1"/>
              <a:t>Odukoya</a:t>
            </a:r>
            <a:r>
              <a:rPr lang="en-GB" sz="2000" dirty="0"/>
              <a:t> &amp; </a:t>
            </a:r>
            <a:r>
              <a:rPr lang="en-GB" sz="2000" dirty="0" err="1"/>
              <a:t>Chenge</a:t>
            </a:r>
            <a:r>
              <a:rPr lang="en-GB" sz="2000" dirty="0"/>
              <a:t>, 2017, in </a:t>
            </a:r>
            <a:r>
              <a:rPr lang="en-GB" sz="2000" dirty="0" err="1"/>
              <a:t>Rohwerder</a:t>
            </a:r>
            <a:r>
              <a:rPr lang="en-GB" sz="2000" dirty="0"/>
              <a:t>, 2018).</a:t>
            </a:r>
          </a:p>
          <a:p>
            <a:endParaRPr lang="en-US" sz="2000" dirty="0"/>
          </a:p>
          <a:p>
            <a:r>
              <a:rPr lang="en-US" sz="2000" dirty="0"/>
              <a:t>A </a:t>
            </a:r>
            <a:r>
              <a:rPr lang="en-US" sz="2000" dirty="0" err="1"/>
              <a:t>programme</a:t>
            </a:r>
            <a:r>
              <a:rPr lang="en-US" sz="2000" dirty="0"/>
              <a:t> under BBC Media Action, financed by FCDO and CSSF Nigeria worked to make trusted radio and TV content to support Nigerians with disabilities in their response to the COVID-19 pandemic. An estimated 14.1 million people (35% of adults) across the 10 states, including 2.7 million people with disabilities (19% of all listeners) listened to radio </a:t>
            </a:r>
            <a:r>
              <a:rPr lang="en-US" sz="2000" dirty="0" err="1"/>
              <a:t>programmes</a:t>
            </a:r>
            <a:r>
              <a:rPr lang="en-US" sz="2000" dirty="0"/>
              <a:t>/ public service announcement made by BBC Media Action between April and September 2020 (Jenkins, 2021).  </a:t>
            </a:r>
          </a:p>
          <a:p>
            <a:r>
              <a:rPr lang="en-GB" sz="2000" dirty="0"/>
              <a:t> </a:t>
            </a:r>
          </a:p>
          <a:p>
            <a:endParaRPr lang="en-GB" dirty="0"/>
          </a:p>
        </p:txBody>
      </p:sp>
      <p:sp>
        <p:nvSpPr>
          <p:cNvPr id="4" name="Slide Number Placeholder 3">
            <a:extLst>
              <a:ext uri="{FF2B5EF4-FFF2-40B4-BE49-F238E27FC236}">
                <a16:creationId xmlns:a16="http://schemas.microsoft.com/office/drawing/2014/main" id="{974C8734-E97A-4AF8-AC1F-83B2A06B33FE}"/>
              </a:ext>
            </a:extLst>
          </p:cNvPr>
          <p:cNvSpPr>
            <a:spLocks noGrp="1"/>
          </p:cNvSpPr>
          <p:nvPr>
            <p:ph type="sldNum" sz="quarter" idx="12"/>
          </p:nvPr>
        </p:nvSpPr>
        <p:spPr/>
        <p:txBody>
          <a:bodyPr/>
          <a:lstStyle/>
          <a:p>
            <a:fld id="{E051598E-9D06-4046-8EF2-7702044C4E81}" type="slidenum">
              <a:rPr lang="en-US" smtClean="0"/>
              <a:pPr/>
              <a:t>20</a:t>
            </a:fld>
            <a:endParaRPr lang="en-US" dirty="0"/>
          </a:p>
        </p:txBody>
      </p:sp>
      <p:sp>
        <p:nvSpPr>
          <p:cNvPr id="5" name="Footer Placeholder 4">
            <a:extLst>
              <a:ext uri="{FF2B5EF4-FFF2-40B4-BE49-F238E27FC236}">
                <a16:creationId xmlns:a16="http://schemas.microsoft.com/office/drawing/2014/main" id="{A405A3B2-75B3-4A47-A05E-0BE1F16D2F59}"/>
              </a:ext>
            </a:extLst>
          </p:cNvPr>
          <p:cNvSpPr>
            <a:spLocks noGrp="1"/>
          </p:cNvSpPr>
          <p:nvPr>
            <p:ph type="ftr" sz="quarter" idx="3"/>
          </p:nvPr>
        </p:nvSpPr>
        <p:spPr/>
        <p:txBody>
          <a:bodyPr/>
          <a:lstStyle/>
          <a:p>
            <a:r>
              <a:rPr lang="en-US"/>
              <a:t>Presentation title - edit in Header and Footer</a:t>
            </a:r>
            <a:endParaRPr lang="en-US" dirty="0"/>
          </a:p>
        </p:txBody>
      </p:sp>
      <p:sp>
        <p:nvSpPr>
          <p:cNvPr id="6" name="Title 1">
            <a:extLst>
              <a:ext uri="{FF2B5EF4-FFF2-40B4-BE49-F238E27FC236}">
                <a16:creationId xmlns:a16="http://schemas.microsoft.com/office/drawing/2014/main" id="{B9AB33A6-B830-4679-8980-8EF7234CABC5}"/>
              </a:ext>
            </a:extLst>
          </p:cNvPr>
          <p:cNvSpPr>
            <a:spLocks noGrp="1"/>
          </p:cNvSpPr>
          <p:nvPr>
            <p:ph type="title"/>
          </p:nvPr>
        </p:nvSpPr>
        <p:spPr>
          <a:xfrm>
            <a:off x="3071664" y="381508"/>
            <a:ext cx="8615792" cy="815244"/>
          </a:xfrm>
        </p:spPr>
        <p:txBody>
          <a:bodyPr/>
          <a:lstStyle/>
          <a:p>
            <a:r>
              <a:rPr lang="en-GB" dirty="0"/>
              <a:t>Disability-inclusive media</a:t>
            </a:r>
          </a:p>
        </p:txBody>
      </p:sp>
    </p:spTree>
    <p:extLst>
      <p:ext uri="{BB962C8B-B14F-4D97-AF65-F5344CB8AC3E}">
        <p14:creationId xmlns:p14="http://schemas.microsoft.com/office/powerpoint/2010/main" val="38407956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6F264-D378-441C-AE50-293AEB422F36}"/>
              </a:ext>
            </a:extLst>
          </p:cNvPr>
          <p:cNvSpPr>
            <a:spLocks noGrp="1"/>
          </p:cNvSpPr>
          <p:nvPr>
            <p:ph type="title"/>
          </p:nvPr>
        </p:nvSpPr>
        <p:spPr>
          <a:xfrm>
            <a:off x="2999656" y="381508"/>
            <a:ext cx="8687800" cy="648072"/>
          </a:xfrm>
        </p:spPr>
        <p:txBody>
          <a:bodyPr/>
          <a:lstStyle/>
          <a:p>
            <a:r>
              <a:rPr lang="en-GB" dirty="0"/>
              <a:t>The Disability Inclusion Helpdesk</a:t>
            </a:r>
          </a:p>
        </p:txBody>
      </p:sp>
      <p:sp>
        <p:nvSpPr>
          <p:cNvPr id="3" name="Content Placeholder 2">
            <a:extLst>
              <a:ext uri="{FF2B5EF4-FFF2-40B4-BE49-F238E27FC236}">
                <a16:creationId xmlns:a16="http://schemas.microsoft.com/office/drawing/2014/main" id="{7E7D03BB-7915-4BFD-B198-2FA5B9158597}"/>
              </a:ext>
            </a:extLst>
          </p:cNvPr>
          <p:cNvSpPr>
            <a:spLocks noGrp="1"/>
          </p:cNvSpPr>
          <p:nvPr>
            <p:ph idx="1"/>
          </p:nvPr>
        </p:nvSpPr>
        <p:spPr>
          <a:xfrm>
            <a:off x="744000" y="1268761"/>
            <a:ext cx="10704000" cy="4883696"/>
          </a:xfrm>
        </p:spPr>
        <p:txBody>
          <a:bodyPr/>
          <a:lstStyle/>
          <a:p>
            <a:r>
              <a:rPr lang="en-GB" dirty="0"/>
              <a:t>A prepaid service providing research and technical assistance on disability inclusion, available to all FCDO staff.</a:t>
            </a:r>
            <a:br>
              <a:rPr lang="en-GB" dirty="0"/>
            </a:br>
            <a:endParaRPr lang="en-GB" dirty="0"/>
          </a:p>
          <a:p>
            <a:pPr marL="342900" indent="-342900">
              <a:buFont typeface="Arial" panose="020B0604020202020204" pitchFamily="34" charset="0"/>
              <a:buChar char="•"/>
            </a:pPr>
            <a:r>
              <a:rPr lang="en-GB" b="1" dirty="0"/>
              <a:t>Evidence queries</a:t>
            </a:r>
          </a:p>
          <a:p>
            <a:pPr marL="342900" indent="-342900">
              <a:buFont typeface="Arial" panose="020B0604020202020204" pitchFamily="34" charset="0"/>
              <a:buChar char="•"/>
            </a:pPr>
            <a:r>
              <a:rPr lang="en-GB" b="1" dirty="0"/>
              <a:t>Technical assistance queries</a:t>
            </a:r>
            <a:r>
              <a:rPr lang="en-GB" dirty="0"/>
              <a:t>, e.g. review of business cases, advice on disability inclusion entry points or monitoring and evaluating disability inclusion in a programme.</a:t>
            </a:r>
          </a:p>
          <a:p>
            <a:pPr marL="342900" indent="-342900">
              <a:buFont typeface="Arial" panose="020B0604020202020204" pitchFamily="34" charset="0"/>
              <a:buChar char="•"/>
            </a:pPr>
            <a:r>
              <a:rPr lang="en-GB" b="1" dirty="0"/>
              <a:t>Call an expert </a:t>
            </a:r>
            <a:r>
              <a:rPr lang="en-GB" dirty="0"/>
              <a:t>to discuss a discrete question about disability inclusion</a:t>
            </a:r>
          </a:p>
          <a:p>
            <a:pPr marL="342900" indent="-342900">
              <a:buFont typeface="Arial" panose="020B0604020202020204" pitchFamily="34" charset="0"/>
              <a:buChar char="•"/>
            </a:pPr>
            <a:r>
              <a:rPr lang="en-GB" b="1" dirty="0"/>
              <a:t>Mentoring or training</a:t>
            </a:r>
            <a:br>
              <a:rPr lang="en-GB" dirty="0"/>
            </a:br>
            <a:endParaRPr lang="en-GB" dirty="0"/>
          </a:p>
          <a:p>
            <a:r>
              <a:rPr lang="en-GB" sz="3000" dirty="0"/>
              <a:t>		</a:t>
            </a:r>
            <a:r>
              <a:rPr lang="en-GB" sz="3000" dirty="0">
                <a:solidFill>
                  <a:srgbClr val="012169"/>
                </a:solidFill>
              </a:rPr>
              <a:t>Contact us: enquiries@disabilityinclusion.org.uk</a:t>
            </a:r>
          </a:p>
        </p:txBody>
      </p:sp>
      <p:sp>
        <p:nvSpPr>
          <p:cNvPr id="4" name="Slide Number Placeholder 3">
            <a:extLst>
              <a:ext uri="{FF2B5EF4-FFF2-40B4-BE49-F238E27FC236}">
                <a16:creationId xmlns:a16="http://schemas.microsoft.com/office/drawing/2014/main" id="{0D58072C-7BD5-4140-8611-E5B4AE899975}"/>
              </a:ext>
            </a:extLst>
          </p:cNvPr>
          <p:cNvSpPr>
            <a:spLocks noGrp="1"/>
          </p:cNvSpPr>
          <p:nvPr>
            <p:ph type="sldNum" sz="quarter" idx="12"/>
          </p:nvPr>
        </p:nvSpPr>
        <p:spPr/>
        <p:txBody>
          <a:bodyPr/>
          <a:lstStyle/>
          <a:p>
            <a:fld id="{E051598E-9D06-4046-8EF2-7702044C4E81}" type="slidenum">
              <a:rPr lang="en-US" smtClean="0"/>
              <a:pPr/>
              <a:t>21</a:t>
            </a:fld>
            <a:endParaRPr lang="en-US" dirty="0"/>
          </a:p>
        </p:txBody>
      </p:sp>
      <p:sp>
        <p:nvSpPr>
          <p:cNvPr id="5" name="Footer Placeholder 4">
            <a:extLst>
              <a:ext uri="{FF2B5EF4-FFF2-40B4-BE49-F238E27FC236}">
                <a16:creationId xmlns:a16="http://schemas.microsoft.com/office/drawing/2014/main" id="{C84932CA-9B4E-4B84-A5D7-374428C4037F}"/>
              </a:ext>
            </a:extLst>
          </p:cNvPr>
          <p:cNvSpPr>
            <a:spLocks noGrp="1"/>
          </p:cNvSpPr>
          <p:nvPr>
            <p:ph type="ftr" sz="quarter" idx="3"/>
          </p:nvPr>
        </p:nvSpPr>
        <p:spPr/>
        <p:txBody>
          <a:bodyPr/>
          <a:lstStyle/>
          <a:p>
            <a:r>
              <a:rPr lang="en-US"/>
              <a:t>Presentation title - edit in Header and Footer</a:t>
            </a:r>
            <a:endParaRPr lang="en-US" dirty="0"/>
          </a:p>
        </p:txBody>
      </p:sp>
    </p:spTree>
    <p:extLst>
      <p:ext uri="{BB962C8B-B14F-4D97-AF65-F5344CB8AC3E}">
        <p14:creationId xmlns:p14="http://schemas.microsoft.com/office/powerpoint/2010/main" val="11023482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80304" y="296652"/>
            <a:ext cx="10704000" cy="648072"/>
          </a:xfrm>
        </p:spPr>
        <p:txBody>
          <a:bodyPr>
            <a:normAutofit/>
          </a:bodyPr>
          <a:lstStyle/>
          <a:p>
            <a:r>
              <a:rPr lang="en-US" spc="0" dirty="0"/>
              <a:t>Discussion questions</a:t>
            </a:r>
          </a:p>
        </p:txBody>
      </p:sp>
      <p:sp>
        <p:nvSpPr>
          <p:cNvPr id="4" name="Slide Number Placeholder 3"/>
          <p:cNvSpPr>
            <a:spLocks noGrp="1"/>
          </p:cNvSpPr>
          <p:nvPr>
            <p:ph type="sldNum" sz="quarter" idx="12"/>
          </p:nvPr>
        </p:nvSpPr>
        <p:spPr/>
        <p:txBody>
          <a:bodyPr/>
          <a:lstStyle/>
          <a:p>
            <a:fld id="{E051598E-9D06-4046-8EF2-7702044C4E81}" type="slidenum">
              <a:rPr lang="en-US" smtClean="0"/>
              <a:pPr/>
              <a:t>22</a:t>
            </a:fld>
            <a:endParaRPr lang="en-US" dirty="0"/>
          </a:p>
        </p:txBody>
      </p:sp>
      <p:sp>
        <p:nvSpPr>
          <p:cNvPr id="5" name="Footer Placeholder 4"/>
          <p:cNvSpPr>
            <a:spLocks noGrp="1"/>
          </p:cNvSpPr>
          <p:nvPr>
            <p:ph type="ftr" sz="quarter" idx="3"/>
          </p:nvPr>
        </p:nvSpPr>
        <p:spPr/>
        <p:txBody>
          <a:bodyPr/>
          <a:lstStyle/>
          <a:p>
            <a:r>
              <a:rPr lang="en-US" dirty="0"/>
              <a:t>Presentation title - edit in Header and Footer</a:t>
            </a:r>
          </a:p>
        </p:txBody>
      </p:sp>
      <p:sp>
        <p:nvSpPr>
          <p:cNvPr id="3" name="TextBox 2">
            <a:extLst>
              <a:ext uri="{FF2B5EF4-FFF2-40B4-BE49-F238E27FC236}">
                <a16:creationId xmlns:a16="http://schemas.microsoft.com/office/drawing/2014/main" id="{A34306ED-B2ED-4029-8ACC-EF339C52D1F4}"/>
              </a:ext>
            </a:extLst>
          </p:cNvPr>
          <p:cNvSpPr txBox="1"/>
          <p:nvPr/>
        </p:nvSpPr>
        <p:spPr>
          <a:xfrm>
            <a:off x="623392" y="1628800"/>
            <a:ext cx="10945216" cy="3892732"/>
          </a:xfrm>
          <a:prstGeom prst="rect">
            <a:avLst/>
          </a:prstGeom>
          <a:noFill/>
        </p:spPr>
        <p:txBody>
          <a:bodyPr wrap="square" rtlCol="0">
            <a:spAutoFit/>
          </a:bodyPr>
          <a:lstStyle/>
          <a:p>
            <a:r>
              <a:rPr lang="en-GB" b="1" dirty="0"/>
              <a:t>What are the linkages?</a:t>
            </a:r>
          </a:p>
          <a:p>
            <a:endParaRPr lang="en-GB" b="1" dirty="0"/>
          </a:p>
          <a:p>
            <a:r>
              <a:rPr lang="en-GB" b="1" dirty="0"/>
              <a:t>What key international moments and opportunities are there?</a:t>
            </a:r>
          </a:p>
          <a:p>
            <a:endParaRPr lang="en-GB" b="1" dirty="0"/>
          </a:p>
          <a:p>
            <a:r>
              <a:rPr lang="en-GB" b="1" dirty="0"/>
              <a:t>What would ambitious look like?</a:t>
            </a:r>
          </a:p>
          <a:p>
            <a:endParaRPr lang="en-GB" dirty="0"/>
          </a:p>
          <a:p>
            <a:r>
              <a:rPr lang="en-GB" b="1" dirty="0"/>
              <a:t>How can we join up to “Mainstream” HR and Equalities across FCDO?</a:t>
            </a:r>
          </a:p>
          <a:p>
            <a:pPr marL="342900" lvl="0" indent="-342900">
              <a:lnSpc>
                <a:spcPct val="107000"/>
              </a:lnSpc>
              <a:buFont typeface="Symbol" panose="05050102010706020507" pitchFamily="18" charset="2"/>
              <a:buChar char=""/>
            </a:pPr>
            <a:r>
              <a:rPr lang="en-GB" dirty="0"/>
              <a:t>Joint capability offer</a:t>
            </a:r>
          </a:p>
          <a:p>
            <a:pPr marL="342900" lvl="0" indent="-342900">
              <a:lnSpc>
                <a:spcPct val="107000"/>
              </a:lnSpc>
              <a:buFont typeface="Symbol" panose="05050102010706020507" pitchFamily="18" charset="2"/>
              <a:buChar char=""/>
            </a:pPr>
            <a:r>
              <a:rPr lang="en-GB" dirty="0"/>
              <a:t>Use of practitioners SDAs, human rights officers, disability champions?</a:t>
            </a:r>
          </a:p>
          <a:p>
            <a:pPr marL="342900" lvl="0" indent="-342900">
              <a:lnSpc>
                <a:spcPct val="107000"/>
              </a:lnSpc>
              <a:buFont typeface="Symbol" panose="05050102010706020507" pitchFamily="18" charset="2"/>
              <a:buChar char=""/>
            </a:pPr>
            <a:r>
              <a:rPr lang="en-GB" dirty="0"/>
              <a:t>Accountability? Annual HR reports?</a:t>
            </a:r>
          </a:p>
          <a:p>
            <a:pPr marL="342900" lvl="0" indent="-342900">
              <a:lnSpc>
                <a:spcPct val="107000"/>
              </a:lnSpc>
              <a:buFont typeface="Symbol" panose="05050102010706020507" pitchFamily="18" charset="2"/>
              <a:buChar char=""/>
            </a:pPr>
            <a:r>
              <a:rPr lang="en-GB" dirty="0"/>
              <a:t>Use of senior level champions e.g. Envoys</a:t>
            </a:r>
          </a:p>
          <a:p>
            <a:pPr marL="342900" lvl="0" indent="-342900">
              <a:lnSpc>
                <a:spcPct val="107000"/>
              </a:lnSpc>
              <a:spcAft>
                <a:spcPts val="800"/>
              </a:spcAft>
              <a:buFont typeface="Symbol" panose="05050102010706020507" pitchFamily="18" charset="2"/>
              <a:buChar char=""/>
            </a:pPr>
            <a:r>
              <a:rPr lang="en-GB" dirty="0"/>
              <a:t>Equalities Working Group and Equalities and Human rights Network???!!!</a:t>
            </a:r>
          </a:p>
          <a:p>
            <a:endParaRPr lang="en-GB" b="1" dirty="0"/>
          </a:p>
        </p:txBody>
      </p:sp>
    </p:spTree>
    <p:extLst>
      <p:ext uri="{BB962C8B-B14F-4D97-AF65-F5344CB8AC3E}">
        <p14:creationId xmlns:p14="http://schemas.microsoft.com/office/powerpoint/2010/main" val="19593437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555F242-57B5-4397-892B-5A0E44533927}"/>
              </a:ext>
            </a:extLst>
          </p:cNvPr>
          <p:cNvSpPr/>
          <p:nvPr/>
        </p:nvSpPr>
        <p:spPr>
          <a:xfrm>
            <a:off x="4453467" y="855136"/>
            <a:ext cx="3648075" cy="1329257"/>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dirty="0"/>
          </a:p>
          <a:p>
            <a:pPr algn="ctr"/>
            <a:endParaRPr lang="en-GB" sz="1600" b="1" dirty="0"/>
          </a:p>
          <a:p>
            <a:pPr algn="ctr"/>
            <a:r>
              <a:rPr lang="en-GB" sz="1600" b="1" dirty="0"/>
              <a:t>Gender and Equalities Department</a:t>
            </a:r>
          </a:p>
          <a:p>
            <a:pPr algn="ctr"/>
            <a:r>
              <a:rPr lang="en-GB" sz="1600" b="1" dirty="0"/>
              <a:t>(G&amp;E)</a:t>
            </a:r>
          </a:p>
          <a:p>
            <a:pPr algn="ctr"/>
            <a:r>
              <a:rPr lang="en-GB" sz="1600" b="1" dirty="0"/>
              <a:t>DIANA DALTON</a:t>
            </a:r>
          </a:p>
          <a:p>
            <a:pPr algn="ctr"/>
            <a:endParaRPr lang="en-GB" sz="1600" b="1" dirty="0"/>
          </a:p>
          <a:p>
            <a:pPr algn="ctr"/>
            <a:endParaRPr lang="en-GB" sz="1100" dirty="0"/>
          </a:p>
        </p:txBody>
      </p:sp>
      <p:sp>
        <p:nvSpPr>
          <p:cNvPr id="5" name="Rectangle 4">
            <a:extLst>
              <a:ext uri="{FF2B5EF4-FFF2-40B4-BE49-F238E27FC236}">
                <a16:creationId xmlns:a16="http://schemas.microsoft.com/office/drawing/2014/main" id="{43498E7C-2B1B-49A0-B1AA-B87C5ACEFFFF}"/>
              </a:ext>
            </a:extLst>
          </p:cNvPr>
          <p:cNvSpPr/>
          <p:nvPr/>
        </p:nvSpPr>
        <p:spPr>
          <a:xfrm>
            <a:off x="2690332" y="3021208"/>
            <a:ext cx="2108592" cy="833431"/>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100" b="1" dirty="0"/>
              <a:t>Disability Inclusion Team</a:t>
            </a:r>
          </a:p>
          <a:p>
            <a:pPr algn="ctr"/>
            <a:r>
              <a:rPr lang="en-GB" sz="1100" b="1" dirty="0"/>
              <a:t>PENNY INNES</a:t>
            </a:r>
          </a:p>
        </p:txBody>
      </p:sp>
      <p:sp>
        <p:nvSpPr>
          <p:cNvPr id="12" name="Rectangle 11">
            <a:extLst>
              <a:ext uri="{FF2B5EF4-FFF2-40B4-BE49-F238E27FC236}">
                <a16:creationId xmlns:a16="http://schemas.microsoft.com/office/drawing/2014/main" id="{17341E3F-F13E-4C2C-BAB1-30F06716EE12}"/>
              </a:ext>
            </a:extLst>
          </p:cNvPr>
          <p:cNvSpPr/>
          <p:nvPr/>
        </p:nvSpPr>
        <p:spPr>
          <a:xfrm>
            <a:off x="308371" y="3012280"/>
            <a:ext cx="2221706" cy="833439"/>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t>Inclusion Policy, LGBT and Corporate/strategy (lead by Deputy Head of Department)</a:t>
            </a:r>
          </a:p>
          <a:p>
            <a:pPr algn="ctr"/>
            <a:r>
              <a:rPr lang="en-GB" sz="1100" b="1" dirty="0"/>
              <a:t>JO COOKE</a:t>
            </a:r>
          </a:p>
        </p:txBody>
      </p:sp>
      <p:cxnSp>
        <p:nvCxnSpPr>
          <p:cNvPr id="20" name="Straight Connector 19">
            <a:extLst>
              <a:ext uri="{FF2B5EF4-FFF2-40B4-BE49-F238E27FC236}">
                <a16:creationId xmlns:a16="http://schemas.microsoft.com/office/drawing/2014/main" id="{2A7D161E-9986-4B38-8B56-4A44164ACFA3}"/>
              </a:ext>
            </a:extLst>
          </p:cNvPr>
          <p:cNvCxnSpPr>
            <a:cxnSpLocks/>
          </p:cNvCxnSpPr>
          <p:nvPr/>
        </p:nvCxnSpPr>
        <p:spPr>
          <a:xfrm>
            <a:off x="653806" y="5601764"/>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D45A8BFB-E0CF-443B-8077-EB91898EED87}"/>
              </a:ext>
            </a:extLst>
          </p:cNvPr>
          <p:cNvSpPr/>
          <p:nvPr/>
        </p:nvSpPr>
        <p:spPr>
          <a:xfrm>
            <a:off x="4985147" y="3012280"/>
            <a:ext cx="2221706" cy="824511"/>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t>Gender Equality Hub</a:t>
            </a:r>
          </a:p>
          <a:p>
            <a:pPr algn="ctr"/>
            <a:r>
              <a:rPr lang="en-GB" sz="1100" b="1" dirty="0"/>
              <a:t>SARAH FISHER-WHITE</a:t>
            </a:r>
          </a:p>
        </p:txBody>
      </p:sp>
      <p:sp>
        <p:nvSpPr>
          <p:cNvPr id="35" name="Rectangle 34">
            <a:extLst>
              <a:ext uri="{FF2B5EF4-FFF2-40B4-BE49-F238E27FC236}">
                <a16:creationId xmlns:a16="http://schemas.microsoft.com/office/drawing/2014/main" id="{1937BAE1-99DE-4492-8155-6C6D60CCF4FF}"/>
              </a:ext>
            </a:extLst>
          </p:cNvPr>
          <p:cNvSpPr/>
          <p:nvPr/>
        </p:nvSpPr>
        <p:spPr>
          <a:xfrm>
            <a:off x="9801005" y="2991168"/>
            <a:ext cx="2028825" cy="833425"/>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100" b="1" dirty="0"/>
              <a:t>Social Protection Team</a:t>
            </a:r>
          </a:p>
          <a:p>
            <a:pPr algn="ctr"/>
            <a:r>
              <a:rPr lang="en-GB" sz="1100" b="1" dirty="0"/>
              <a:t>HEATHER KINDNESS</a:t>
            </a:r>
          </a:p>
        </p:txBody>
      </p:sp>
      <p:cxnSp>
        <p:nvCxnSpPr>
          <p:cNvPr id="37" name="Straight Connector 36">
            <a:extLst>
              <a:ext uri="{FF2B5EF4-FFF2-40B4-BE49-F238E27FC236}">
                <a16:creationId xmlns:a16="http://schemas.microsoft.com/office/drawing/2014/main" id="{CEE98194-6963-4F78-9987-159699876FDB}"/>
              </a:ext>
            </a:extLst>
          </p:cNvPr>
          <p:cNvCxnSpPr/>
          <p:nvPr/>
        </p:nvCxnSpPr>
        <p:spPr>
          <a:xfrm>
            <a:off x="1610254" y="2184393"/>
            <a:ext cx="9191625" cy="0"/>
          </a:xfrm>
          <a:prstGeom prst="line">
            <a:avLst/>
          </a:prstGeom>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1C16EE18-1021-48CA-94DA-00C757E02B07}"/>
              </a:ext>
            </a:extLst>
          </p:cNvPr>
          <p:cNvSpPr/>
          <p:nvPr/>
        </p:nvSpPr>
        <p:spPr>
          <a:xfrm>
            <a:off x="7393076" y="3000082"/>
            <a:ext cx="2221706" cy="824511"/>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t>Violence Against Women and Girls and Child Protection Team</a:t>
            </a:r>
          </a:p>
          <a:p>
            <a:pPr algn="ctr"/>
            <a:r>
              <a:rPr lang="en-GB" sz="1100" b="1" dirty="0"/>
              <a:t>CHARLOTTE COLES</a:t>
            </a:r>
          </a:p>
        </p:txBody>
      </p:sp>
      <p:pic>
        <p:nvPicPr>
          <p:cNvPr id="13" name="Picture 12" descr="Chart, sunburst chart&#10;&#10;Description automatically generated">
            <a:extLst>
              <a:ext uri="{FF2B5EF4-FFF2-40B4-BE49-F238E27FC236}">
                <a16:creationId xmlns:a16="http://schemas.microsoft.com/office/drawing/2014/main" id="{1BEA56ED-6CB9-432E-B9DD-531487D382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5147" y="4581128"/>
            <a:ext cx="2770276" cy="1710887"/>
          </a:xfrm>
          <a:prstGeom prst="rect">
            <a:avLst/>
          </a:prstGeom>
        </p:spPr>
      </p:pic>
      <p:sp>
        <p:nvSpPr>
          <p:cNvPr id="2" name="Oval 1">
            <a:extLst>
              <a:ext uri="{FF2B5EF4-FFF2-40B4-BE49-F238E27FC236}">
                <a16:creationId xmlns:a16="http://schemas.microsoft.com/office/drawing/2014/main" id="{C380C878-C8F3-420A-BA7E-B927177E1F9F}"/>
              </a:ext>
            </a:extLst>
          </p:cNvPr>
          <p:cNvSpPr/>
          <p:nvPr/>
        </p:nvSpPr>
        <p:spPr>
          <a:xfrm>
            <a:off x="2476642" y="2331840"/>
            <a:ext cx="2603910" cy="2363619"/>
          </a:xfrm>
          <a:prstGeom prst="ellipse">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927073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F81D708-F794-4685-861B-BC7BB67F2A89}"/>
              </a:ext>
            </a:extLst>
          </p:cNvPr>
          <p:cNvSpPr>
            <a:spLocks noGrp="1"/>
          </p:cNvSpPr>
          <p:nvPr>
            <p:ph type="ftr" sz="quarter" idx="3"/>
          </p:nvPr>
        </p:nvSpPr>
        <p:spPr/>
        <p:txBody>
          <a:bodyPr/>
          <a:lstStyle/>
          <a:p>
            <a:r>
              <a:rPr lang="en-US" dirty="0"/>
              <a:t>Presentation title - edit in Header and Footer</a:t>
            </a:r>
          </a:p>
        </p:txBody>
      </p:sp>
      <p:pic>
        <p:nvPicPr>
          <p:cNvPr id="6" name="Picture 12" descr="Image result for dfid disability inclusion strategy">
            <a:hlinkClick r:id="rId2"/>
            <a:extLst>
              <a:ext uri="{FF2B5EF4-FFF2-40B4-BE49-F238E27FC236}">
                <a16:creationId xmlns:a16="http://schemas.microsoft.com/office/drawing/2014/main" id="{D4A1E70F-BB9E-4173-B2D6-1154E6AC6F1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279" t="33014" r="10903" b="22992"/>
          <a:stretch/>
        </p:blipFill>
        <p:spPr bwMode="auto">
          <a:xfrm>
            <a:off x="377424" y="1052736"/>
            <a:ext cx="5719869" cy="4248472"/>
          </a:xfrm>
          <a:prstGeom prst="rect">
            <a:avLst/>
          </a:prstGeom>
          <a:solidFill>
            <a:schemeClr val="tx1"/>
          </a:solidFill>
          <a:ln>
            <a:noFill/>
          </a:ln>
          <a:effectLst>
            <a:outerShdw blurRad="190500" dist="228600" dir="2700000" algn="ctr">
              <a:srgbClr val="000000">
                <a:alpha val="30000"/>
              </a:srgbClr>
            </a:outerShdw>
          </a:effectLst>
        </p:spPr>
      </p:pic>
      <p:sp>
        <p:nvSpPr>
          <p:cNvPr id="7" name="Rectangle 6">
            <a:extLst>
              <a:ext uri="{FF2B5EF4-FFF2-40B4-BE49-F238E27FC236}">
                <a16:creationId xmlns:a16="http://schemas.microsoft.com/office/drawing/2014/main" id="{487F804F-6C8D-491E-80E5-C86066844156}"/>
              </a:ext>
            </a:extLst>
          </p:cNvPr>
          <p:cNvSpPr/>
          <p:nvPr/>
        </p:nvSpPr>
        <p:spPr>
          <a:xfrm>
            <a:off x="6312449" y="1052736"/>
            <a:ext cx="5791878" cy="2031325"/>
          </a:xfrm>
          <a:prstGeom prst="rect">
            <a:avLst/>
          </a:prstGeom>
          <a:ln>
            <a:noFill/>
          </a:ln>
        </p:spPr>
        <p:txBody>
          <a:bodyPr wrap="square">
            <a:spAutoFit/>
          </a:bodyPr>
          <a:lstStyle/>
          <a:p>
            <a:r>
              <a:rPr lang="en-GB" altLang="en-US" dirty="0">
                <a:ea typeface="ＭＳ Ｐゴシック" pitchFamily="34" charset="-128"/>
                <a:cs typeface="Arial" panose="020B0604020202020204" pitchFamily="34" charset="0"/>
              </a:rPr>
              <a:t>“Disability is an evolving concept that results from the </a:t>
            </a:r>
            <a:r>
              <a:rPr lang="en-GB" altLang="en-US" b="1" dirty="0">
                <a:solidFill>
                  <a:schemeClr val="accent1"/>
                </a:solidFill>
                <a:ea typeface="ＭＳ Ｐゴシック" pitchFamily="34" charset="-128"/>
                <a:cs typeface="Arial" panose="020B0604020202020204" pitchFamily="34" charset="0"/>
              </a:rPr>
              <a:t>interaction</a:t>
            </a:r>
            <a:r>
              <a:rPr lang="en-GB" altLang="en-US" dirty="0">
                <a:ea typeface="ＭＳ Ｐゴシック" pitchFamily="34" charset="-128"/>
                <a:cs typeface="Arial" panose="020B0604020202020204" pitchFamily="34" charset="0"/>
              </a:rPr>
              <a:t> between persons with impairments and attitudinal and environmental </a:t>
            </a:r>
            <a:r>
              <a:rPr lang="en-GB" altLang="en-US" b="1" dirty="0">
                <a:solidFill>
                  <a:schemeClr val="accent1"/>
                </a:solidFill>
                <a:ea typeface="ＭＳ Ｐゴシック" pitchFamily="34" charset="-128"/>
                <a:cs typeface="Arial" panose="020B0604020202020204" pitchFamily="34" charset="0"/>
              </a:rPr>
              <a:t>barriers</a:t>
            </a:r>
            <a:r>
              <a:rPr lang="en-GB" altLang="en-US" dirty="0">
                <a:ea typeface="ＭＳ Ｐゴシック" pitchFamily="34" charset="-128"/>
                <a:cs typeface="Arial" panose="020B0604020202020204" pitchFamily="34" charset="0"/>
              </a:rPr>
              <a:t> that </a:t>
            </a:r>
            <a:r>
              <a:rPr lang="en-GB" altLang="en-US" b="1" dirty="0">
                <a:solidFill>
                  <a:schemeClr val="accent1"/>
                </a:solidFill>
                <a:ea typeface="ＭＳ Ｐゴシック" pitchFamily="34" charset="-128"/>
                <a:cs typeface="Arial" panose="020B0604020202020204" pitchFamily="34" charset="0"/>
              </a:rPr>
              <a:t>hinders their full and effective participation</a:t>
            </a:r>
            <a:r>
              <a:rPr lang="en-GB" altLang="en-US" dirty="0">
                <a:ea typeface="ＭＳ Ｐゴシック" pitchFamily="34" charset="-128"/>
                <a:cs typeface="Arial" panose="020B0604020202020204" pitchFamily="34" charset="0"/>
              </a:rPr>
              <a:t> in society on an equal basis with others.”</a:t>
            </a:r>
            <a:endParaRPr lang="en-GB" sz="2000" dirty="0"/>
          </a:p>
          <a:p>
            <a:r>
              <a:rPr lang="en-GB" sz="1600" dirty="0">
                <a:solidFill>
                  <a:schemeClr val="bg2">
                    <a:lumMod val="75000"/>
                  </a:schemeClr>
                </a:solidFill>
              </a:rPr>
              <a:t>- Preamble UNCRPD</a:t>
            </a:r>
          </a:p>
          <a:p>
            <a:endParaRPr lang="en-GB" sz="2000" dirty="0"/>
          </a:p>
        </p:txBody>
      </p:sp>
      <p:sp>
        <p:nvSpPr>
          <p:cNvPr id="8" name="Rectangle 7">
            <a:extLst>
              <a:ext uri="{FF2B5EF4-FFF2-40B4-BE49-F238E27FC236}">
                <a16:creationId xmlns:a16="http://schemas.microsoft.com/office/drawing/2014/main" id="{27BED30C-0E73-4953-8D17-78DBE4BD7BD5}"/>
              </a:ext>
            </a:extLst>
          </p:cNvPr>
          <p:cNvSpPr/>
          <p:nvPr/>
        </p:nvSpPr>
        <p:spPr>
          <a:xfrm>
            <a:off x="6316873" y="476672"/>
            <a:ext cx="5575687" cy="461665"/>
          </a:xfrm>
          <a:prstGeom prst="rect">
            <a:avLst/>
          </a:prstGeom>
        </p:spPr>
        <p:txBody>
          <a:bodyPr wrap="square">
            <a:spAutoFit/>
          </a:bodyPr>
          <a:lstStyle/>
          <a:p>
            <a:r>
              <a:rPr lang="en-GB" sz="2400" b="1" dirty="0"/>
              <a:t>What do we mean by disability?</a:t>
            </a:r>
          </a:p>
        </p:txBody>
      </p:sp>
      <p:sp>
        <p:nvSpPr>
          <p:cNvPr id="10" name="Rectangle 9">
            <a:extLst>
              <a:ext uri="{FF2B5EF4-FFF2-40B4-BE49-F238E27FC236}">
                <a16:creationId xmlns:a16="http://schemas.microsoft.com/office/drawing/2014/main" id="{D8E0F9B8-7B71-44A8-8CF0-AA22F4A780C4}"/>
              </a:ext>
            </a:extLst>
          </p:cNvPr>
          <p:cNvSpPr/>
          <p:nvPr/>
        </p:nvSpPr>
        <p:spPr>
          <a:xfrm>
            <a:off x="6160387" y="4151973"/>
            <a:ext cx="6096000" cy="1815882"/>
          </a:xfrm>
          <a:prstGeom prst="rect">
            <a:avLst/>
          </a:prstGeom>
        </p:spPr>
        <p:txBody>
          <a:bodyPr>
            <a:spAutoFit/>
          </a:bodyPr>
          <a:lstStyle/>
          <a:p>
            <a:pPr marL="285750" indent="-285750">
              <a:buFont typeface="Arial" panose="020B0604020202020204" pitchFamily="34" charset="0"/>
              <a:buChar char="•"/>
            </a:pPr>
            <a:r>
              <a:rPr lang="en-GB" sz="2400" dirty="0">
                <a:solidFill>
                  <a:srgbClr val="0070C0"/>
                </a:solidFill>
              </a:rPr>
              <a:t>1 billion people (15%) </a:t>
            </a:r>
            <a:r>
              <a:rPr lang="en-GB" sz="1600" dirty="0"/>
              <a:t>globally have a disability</a:t>
            </a:r>
            <a:endParaRPr lang="en-GB" sz="2400" dirty="0">
              <a:solidFill>
                <a:srgbClr val="0070C0"/>
              </a:solidFill>
            </a:endParaRPr>
          </a:p>
          <a:p>
            <a:pPr marL="285750" indent="-285750">
              <a:buFont typeface="Arial" panose="020B0604020202020204" pitchFamily="34" charset="0"/>
              <a:buChar char="•"/>
            </a:pPr>
            <a:r>
              <a:rPr lang="en-GB" sz="2400" dirty="0">
                <a:solidFill>
                  <a:srgbClr val="0070C0"/>
                </a:solidFill>
              </a:rPr>
              <a:t>50%</a:t>
            </a:r>
            <a:r>
              <a:rPr lang="en-GB" sz="1600" dirty="0"/>
              <a:t> of children with disabilities out of school (before pandemic)</a:t>
            </a:r>
          </a:p>
          <a:p>
            <a:pPr marL="285750" indent="-285750">
              <a:buFont typeface="Arial" panose="020B0604020202020204" pitchFamily="34" charset="0"/>
              <a:buChar char="•"/>
            </a:pPr>
            <a:r>
              <a:rPr lang="en-GB" sz="2400" dirty="0">
                <a:solidFill>
                  <a:srgbClr val="0070C0"/>
                </a:solidFill>
              </a:rPr>
              <a:t>60%</a:t>
            </a:r>
            <a:r>
              <a:rPr lang="en-GB" sz="1600" dirty="0"/>
              <a:t> of C-19 deaths in UK were disabled people</a:t>
            </a:r>
          </a:p>
          <a:p>
            <a:pPr marL="285750" indent="-285750">
              <a:buFont typeface="Arial" panose="020B0604020202020204" pitchFamily="34" charset="0"/>
              <a:buChar char="•"/>
            </a:pPr>
            <a:r>
              <a:rPr lang="en-GB" sz="2400" dirty="0">
                <a:solidFill>
                  <a:srgbClr val="0070C0"/>
                </a:solidFill>
              </a:rPr>
              <a:t>34%</a:t>
            </a:r>
            <a:r>
              <a:rPr lang="en-GB" sz="1600" dirty="0"/>
              <a:t> of FCDO programmes have some activity on disability.</a:t>
            </a:r>
          </a:p>
        </p:txBody>
      </p:sp>
      <p:sp>
        <p:nvSpPr>
          <p:cNvPr id="11" name="Rectangle 10">
            <a:extLst>
              <a:ext uri="{FF2B5EF4-FFF2-40B4-BE49-F238E27FC236}">
                <a16:creationId xmlns:a16="http://schemas.microsoft.com/office/drawing/2014/main" id="{28020D45-0F46-4A5C-B936-1A3544B2551B}"/>
              </a:ext>
            </a:extLst>
          </p:cNvPr>
          <p:cNvSpPr/>
          <p:nvPr/>
        </p:nvSpPr>
        <p:spPr>
          <a:xfrm>
            <a:off x="6420544" y="3590137"/>
            <a:ext cx="5575687" cy="461665"/>
          </a:xfrm>
          <a:prstGeom prst="rect">
            <a:avLst/>
          </a:prstGeom>
        </p:spPr>
        <p:txBody>
          <a:bodyPr wrap="square">
            <a:spAutoFit/>
          </a:bodyPr>
          <a:lstStyle/>
          <a:p>
            <a:r>
              <a:rPr lang="en-GB" sz="2400" b="1" dirty="0"/>
              <a:t>Facts and Stats?</a:t>
            </a:r>
          </a:p>
        </p:txBody>
      </p:sp>
    </p:spTree>
    <p:extLst>
      <p:ext uri="{BB962C8B-B14F-4D97-AF65-F5344CB8AC3E}">
        <p14:creationId xmlns:p14="http://schemas.microsoft.com/office/powerpoint/2010/main" val="16872647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33A93-356B-1F44-8613-2AD340C5B4E9}"/>
              </a:ext>
            </a:extLst>
          </p:cNvPr>
          <p:cNvSpPr>
            <a:spLocks noGrp="1"/>
          </p:cNvSpPr>
          <p:nvPr>
            <p:ph type="title"/>
          </p:nvPr>
        </p:nvSpPr>
        <p:spPr>
          <a:xfrm>
            <a:off x="3731254" y="3574741"/>
            <a:ext cx="10189910" cy="987804"/>
          </a:xfrm>
        </p:spPr>
        <p:txBody>
          <a:bodyPr>
            <a:normAutofit/>
          </a:bodyPr>
          <a:lstStyle/>
          <a:p>
            <a:r>
              <a:rPr lang="en-US" sz="2000" dirty="0"/>
              <a:t>COVID-19 mortality 		 hospitalization</a:t>
            </a:r>
          </a:p>
        </p:txBody>
      </p:sp>
      <p:pic>
        <p:nvPicPr>
          <p:cNvPr id="5124" name="Picture 4">
            <a:extLst>
              <a:ext uri="{FF2B5EF4-FFF2-40B4-BE49-F238E27FC236}">
                <a16:creationId xmlns:a16="http://schemas.microsoft.com/office/drawing/2014/main" id="{613BBCC4-B7C7-5C40-A325-4E504E1B2F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0960" y="4271064"/>
            <a:ext cx="3318686" cy="2421132"/>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a:extLst>
              <a:ext uri="{FF2B5EF4-FFF2-40B4-BE49-F238E27FC236}">
                <a16:creationId xmlns:a16="http://schemas.microsoft.com/office/drawing/2014/main" id="{9E2D83BC-CF25-9E4E-B2C8-63EF1CF19B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8494" y="4257972"/>
            <a:ext cx="3365061" cy="244731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22D9BCE0-7F02-45E4-8FF4-E680ECBF7F2D}"/>
              </a:ext>
            </a:extLst>
          </p:cNvPr>
          <p:cNvPicPr>
            <a:picLocks noChangeAspect="1"/>
          </p:cNvPicPr>
          <p:nvPr/>
        </p:nvPicPr>
        <p:blipFill>
          <a:blip r:embed="rId4"/>
          <a:stretch>
            <a:fillRect/>
          </a:stretch>
        </p:blipFill>
        <p:spPr>
          <a:xfrm>
            <a:off x="839416" y="459616"/>
            <a:ext cx="4348666" cy="2852161"/>
          </a:xfrm>
          <a:prstGeom prst="rect">
            <a:avLst/>
          </a:prstGeom>
          <a:solidFill>
            <a:schemeClr val="bg1"/>
          </a:solidFill>
          <a:ln>
            <a:solidFill>
              <a:schemeClr val="tx1"/>
            </a:solidFill>
          </a:ln>
          <a:effectLst>
            <a:outerShdw blurRad="63500" sx="102000" sy="102000" algn="ctr" rotWithShape="0">
              <a:prstClr val="black">
                <a:alpha val="40000"/>
              </a:prstClr>
            </a:outerShdw>
          </a:effectLst>
        </p:spPr>
      </p:pic>
      <p:pic>
        <p:nvPicPr>
          <p:cNvPr id="4" name="Picture 3">
            <a:extLst>
              <a:ext uri="{FF2B5EF4-FFF2-40B4-BE49-F238E27FC236}">
                <a16:creationId xmlns:a16="http://schemas.microsoft.com/office/drawing/2014/main" id="{80A8C26F-A03C-4D4F-9866-E2DA0689E870}"/>
              </a:ext>
            </a:extLst>
          </p:cNvPr>
          <p:cNvPicPr>
            <a:picLocks noChangeAspect="1"/>
          </p:cNvPicPr>
          <p:nvPr/>
        </p:nvPicPr>
        <p:blipFill>
          <a:blip r:embed="rId5"/>
          <a:stretch>
            <a:fillRect/>
          </a:stretch>
        </p:blipFill>
        <p:spPr>
          <a:xfrm>
            <a:off x="5872999" y="433181"/>
            <a:ext cx="5735963" cy="2878596"/>
          </a:xfrm>
          <a:prstGeom prst="rect">
            <a:avLst/>
          </a:prstGeom>
          <a:ln>
            <a:solidFill>
              <a:schemeClr val="tx1"/>
            </a:solidFill>
          </a:ln>
          <a:effectLst>
            <a:outerShdw blurRad="63500" sx="102000" sy="102000" algn="ctr" rotWithShape="0">
              <a:prstClr val="black">
                <a:alpha val="40000"/>
              </a:prstClr>
            </a:outerShdw>
          </a:effectLst>
        </p:spPr>
      </p:pic>
      <p:pic>
        <p:nvPicPr>
          <p:cNvPr id="7" name="Picture 2" descr="Coronavirus and Cavernoma - Cavernoma Alliance UK (CAUK)">
            <a:extLst>
              <a:ext uri="{FF2B5EF4-FFF2-40B4-BE49-F238E27FC236}">
                <a16:creationId xmlns:a16="http://schemas.microsoft.com/office/drawing/2014/main" id="{397DBCCF-C148-4500-BD6C-D8C32AA655E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0847993">
            <a:off x="373051" y="4084163"/>
            <a:ext cx="2865183" cy="1322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56464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16068-D2C2-437D-B4DF-9B9750DB5420}"/>
              </a:ext>
            </a:extLst>
          </p:cNvPr>
          <p:cNvSpPr>
            <a:spLocks noGrp="1"/>
          </p:cNvSpPr>
          <p:nvPr>
            <p:ph type="title"/>
          </p:nvPr>
        </p:nvSpPr>
        <p:spPr>
          <a:xfrm>
            <a:off x="3522127" y="332656"/>
            <a:ext cx="10704000" cy="648000"/>
          </a:xfrm>
        </p:spPr>
        <p:txBody>
          <a:bodyPr/>
          <a:lstStyle/>
          <a:p>
            <a:r>
              <a:rPr lang="en-GB" dirty="0">
                <a:ea typeface="Lato" panose="020F0502020204030203" pitchFamily="34" charset="0"/>
              </a:rPr>
              <a:t>Models of disability – 1</a:t>
            </a:r>
            <a:endParaRPr lang="en-GB" dirty="0"/>
          </a:p>
        </p:txBody>
      </p:sp>
      <p:sp>
        <p:nvSpPr>
          <p:cNvPr id="3" name="Content Placeholder 2">
            <a:extLst>
              <a:ext uri="{FF2B5EF4-FFF2-40B4-BE49-F238E27FC236}">
                <a16:creationId xmlns:a16="http://schemas.microsoft.com/office/drawing/2014/main" id="{26FC0B4B-E0ED-4994-B1D6-13E030D2EB8E}"/>
              </a:ext>
            </a:extLst>
          </p:cNvPr>
          <p:cNvSpPr>
            <a:spLocks noGrp="1"/>
          </p:cNvSpPr>
          <p:nvPr>
            <p:ph sz="half" idx="1"/>
          </p:nvPr>
        </p:nvSpPr>
        <p:spPr>
          <a:xfrm>
            <a:off x="1653852" y="1628776"/>
            <a:ext cx="7220275" cy="1956307"/>
          </a:xfrm>
        </p:spPr>
        <p:txBody>
          <a:bodyPr/>
          <a:lstStyle/>
          <a:p>
            <a:r>
              <a:rPr lang="en-GB" sz="2540" dirty="0">
                <a:ea typeface="Lato" panose="020F0502020204030203" pitchFamily="34" charset="0"/>
              </a:rPr>
              <a:t>Medical model of disability</a:t>
            </a:r>
          </a:p>
          <a:p>
            <a:pPr lvl="1"/>
            <a:r>
              <a:rPr lang="en-GB" sz="2359" dirty="0">
                <a:ea typeface="Lato" panose="020F0502020204030203" pitchFamily="34" charset="0"/>
                <a:cs typeface="Arial" panose="020B0604020202020204" pitchFamily="34" charset="0"/>
              </a:rPr>
              <a:t>Focus on ‘fixing’ or ‘curing’ individual impairments</a:t>
            </a:r>
          </a:p>
          <a:p>
            <a:pPr lvl="1"/>
            <a:r>
              <a:rPr lang="en-GB" sz="2359" dirty="0">
                <a:ea typeface="Lato" panose="020F0502020204030203" pitchFamily="34" charset="0"/>
                <a:cs typeface="Arial" panose="020B0604020202020204" pitchFamily="34" charset="0"/>
              </a:rPr>
              <a:t>           Disability is </a:t>
            </a:r>
            <a:r>
              <a:rPr lang="en-GB" sz="2359" u="sng" dirty="0">
                <a:ea typeface="Lato" panose="020F0502020204030203" pitchFamily="34" charset="0"/>
                <a:cs typeface="Arial" panose="020B0604020202020204" pitchFamily="34" charset="0"/>
              </a:rPr>
              <a:t>within the individual</a:t>
            </a:r>
          </a:p>
          <a:p>
            <a:pPr lvl="1"/>
            <a:endParaRPr lang="en-GB" sz="2359" dirty="0">
              <a:ea typeface="Lato" panose="020F0502020204030203" pitchFamily="34" charset="0"/>
              <a:cs typeface="Arial" panose="020B0604020202020204" pitchFamily="34" charset="0"/>
            </a:endParaRPr>
          </a:p>
          <a:p>
            <a:endParaRPr lang="en-GB" sz="2540" dirty="0">
              <a:ea typeface="Lato" panose="020F0502020204030203" pitchFamily="34" charset="0"/>
            </a:endParaRPr>
          </a:p>
          <a:p>
            <a:endParaRPr lang="en-GB" dirty="0"/>
          </a:p>
        </p:txBody>
      </p:sp>
      <p:pic>
        <p:nvPicPr>
          <p:cNvPr id="6" name="Picture 2" descr="The image depicts the Rod of Asclepius, also known as the Staff of Asclepius, a serpent-entwined rod wielded by the Greek god Asclepius, a deity associated with healing and medicine. The symbol has continued to be used in modern times, where it is associated with medicine and healthcare." title="Medicine">
            <a:extLst>
              <a:ext uri="{FF2B5EF4-FFF2-40B4-BE49-F238E27FC236}">
                <a16:creationId xmlns:a16="http://schemas.microsoft.com/office/drawing/2014/main" id="{D432AB70-265F-464B-B54A-50849AF1CB7A}"/>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8955870" y="1302289"/>
            <a:ext cx="1358894" cy="4356457"/>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F165EA8F-E3B0-472B-B292-1E21CD9A972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653851" y="2631381"/>
            <a:ext cx="652618" cy="652618"/>
          </a:xfrm>
          <a:prstGeom prst="rect">
            <a:avLst/>
          </a:prstGeom>
        </p:spPr>
      </p:pic>
      <p:sp>
        <p:nvSpPr>
          <p:cNvPr id="8" name="TextBox 7">
            <a:extLst>
              <a:ext uri="{FF2B5EF4-FFF2-40B4-BE49-F238E27FC236}">
                <a16:creationId xmlns:a16="http://schemas.microsoft.com/office/drawing/2014/main" id="{665A1F03-753A-4EAA-BCD5-9A081AE6489E}"/>
              </a:ext>
            </a:extLst>
          </p:cNvPr>
          <p:cNvSpPr txBox="1"/>
          <p:nvPr/>
        </p:nvSpPr>
        <p:spPr>
          <a:xfrm>
            <a:off x="1686006" y="3804547"/>
            <a:ext cx="6378777" cy="670055"/>
          </a:xfrm>
          <a:prstGeom prst="rect">
            <a:avLst/>
          </a:prstGeom>
          <a:noFill/>
        </p:spPr>
        <p:txBody>
          <a:bodyPr wrap="square" lIns="0" tIns="0" rIns="0" bIns="0" rtlCol="0">
            <a:spAutoFit/>
          </a:bodyPr>
          <a:lstStyle/>
          <a:p>
            <a:r>
              <a:rPr lang="en-GB" sz="2177">
                <a:solidFill>
                  <a:srgbClr val="960051"/>
                </a:solidFill>
                <a:latin typeface="Arial" panose="020B0604020202020204" pitchFamily="34" charset="0"/>
                <a:ea typeface="Lato" panose="020F0502020204030203" pitchFamily="34" charset="0"/>
                <a:cs typeface="Arial" panose="020B0604020202020204" pitchFamily="34" charset="0"/>
              </a:rPr>
              <a:t>Example: a child is born deaf and is given a cochlear implant at the age of two</a:t>
            </a:r>
            <a:endParaRPr lang="en-GB" sz="2177" u="sng">
              <a:solidFill>
                <a:srgbClr val="960051"/>
              </a:solidFill>
              <a:latin typeface="Arial" panose="020B0604020202020204" pitchFamily="34" charset="0"/>
              <a:ea typeface="Lato" panose="020F0502020204030203" pitchFamily="34" charset="0"/>
              <a:cs typeface="Arial" panose="020B0604020202020204" pitchFamily="34" charset="0"/>
            </a:endParaRPr>
          </a:p>
        </p:txBody>
      </p:sp>
    </p:spTree>
    <p:extLst>
      <p:ext uri="{BB962C8B-B14F-4D97-AF65-F5344CB8AC3E}">
        <p14:creationId xmlns:p14="http://schemas.microsoft.com/office/powerpoint/2010/main" val="2637060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F653E-BA3D-4C39-B7F1-1E93AF09718F}"/>
              </a:ext>
            </a:extLst>
          </p:cNvPr>
          <p:cNvSpPr>
            <a:spLocks noGrp="1"/>
          </p:cNvSpPr>
          <p:nvPr>
            <p:ph type="title"/>
          </p:nvPr>
        </p:nvSpPr>
        <p:spPr>
          <a:xfrm>
            <a:off x="3647728" y="672084"/>
            <a:ext cx="10704000" cy="648000"/>
          </a:xfrm>
        </p:spPr>
        <p:txBody>
          <a:bodyPr/>
          <a:lstStyle/>
          <a:p>
            <a:r>
              <a:rPr lang="en-GB" dirty="0"/>
              <a:t>Models of disability</a:t>
            </a:r>
            <a:r>
              <a:rPr lang="en-GB" dirty="0">
                <a:ea typeface="Lato" panose="020F0502020204030203" pitchFamily="34" charset="0"/>
              </a:rPr>
              <a:t> – 2</a:t>
            </a:r>
            <a:endParaRPr lang="en-GB" dirty="0"/>
          </a:p>
        </p:txBody>
      </p:sp>
      <p:sp>
        <p:nvSpPr>
          <p:cNvPr id="3" name="Content Placeholder 2">
            <a:extLst>
              <a:ext uri="{FF2B5EF4-FFF2-40B4-BE49-F238E27FC236}">
                <a16:creationId xmlns:a16="http://schemas.microsoft.com/office/drawing/2014/main" id="{9DD33E9F-18F1-437A-81C2-1C1A0BA475BC}"/>
              </a:ext>
            </a:extLst>
          </p:cNvPr>
          <p:cNvSpPr>
            <a:spLocks noGrp="1"/>
          </p:cNvSpPr>
          <p:nvPr>
            <p:ph sz="half" idx="1"/>
          </p:nvPr>
        </p:nvSpPr>
        <p:spPr>
          <a:xfrm>
            <a:off x="1653853" y="1628777"/>
            <a:ext cx="8850466" cy="1088640"/>
          </a:xfrm>
        </p:spPr>
        <p:txBody>
          <a:bodyPr/>
          <a:lstStyle/>
          <a:p>
            <a:r>
              <a:rPr lang="en-GB" sz="2540"/>
              <a:t>Charity/welfare model of disability</a:t>
            </a:r>
          </a:p>
          <a:p>
            <a:pPr lvl="1"/>
            <a:r>
              <a:rPr lang="en-GB" sz="2359">
                <a:latin typeface="Arial"/>
                <a:cs typeface="Arial"/>
              </a:rPr>
              <a:t>Focus on perceived individual limitations</a:t>
            </a:r>
            <a:endParaRPr lang="en-GB" sz="2359" u="sng">
              <a:latin typeface="Arial"/>
              <a:cs typeface="Arial"/>
            </a:endParaRPr>
          </a:p>
          <a:p>
            <a:endParaRPr lang="en-GB"/>
          </a:p>
        </p:txBody>
      </p:sp>
      <p:pic>
        <p:nvPicPr>
          <p:cNvPr id="6" name="Picture 9" descr="A hand places coins on someone else's hand." title="Charity">
            <a:extLst>
              <a:ext uri="{FF2B5EF4-FFF2-40B4-BE49-F238E27FC236}">
                <a16:creationId xmlns:a16="http://schemas.microsoft.com/office/drawing/2014/main" id="{2976E162-EBA6-4D4E-9DC4-F12A7A91A4C4}"/>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l="19785" r="19785"/>
          <a:stretch>
            <a:fillRect/>
          </a:stretch>
        </p:blipFill>
        <p:spPr bwMode="auto">
          <a:xfrm>
            <a:off x="7748319" y="3188772"/>
            <a:ext cx="2756704" cy="27961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Box 6">
            <a:extLst>
              <a:ext uri="{FF2B5EF4-FFF2-40B4-BE49-F238E27FC236}">
                <a16:creationId xmlns:a16="http://schemas.microsoft.com/office/drawing/2014/main" id="{F6734A6E-3927-4E34-BCE4-0335EEC27E22}"/>
              </a:ext>
            </a:extLst>
          </p:cNvPr>
          <p:cNvSpPr txBox="1"/>
          <p:nvPr/>
        </p:nvSpPr>
        <p:spPr>
          <a:xfrm>
            <a:off x="2552559" y="2717418"/>
            <a:ext cx="5349019" cy="767711"/>
          </a:xfrm>
          <a:prstGeom prst="rect">
            <a:avLst/>
          </a:prstGeom>
          <a:noFill/>
        </p:spPr>
        <p:txBody>
          <a:bodyPr wrap="square" lIns="0" tIns="0" rIns="0" bIns="0" rtlCol="0">
            <a:spAutoFit/>
          </a:bodyPr>
          <a:lstStyle/>
          <a:p>
            <a:pPr marL="0" lvl="1" defTabSz="727510">
              <a:lnSpc>
                <a:spcPct val="110000"/>
              </a:lnSpc>
              <a:spcBef>
                <a:spcPts val="726"/>
              </a:spcBef>
              <a:spcAft>
                <a:spcPts val="363"/>
              </a:spcAft>
            </a:pPr>
            <a:r>
              <a:rPr lang="en-GB" sz="2359">
                <a:solidFill>
                  <a:prstClr val="black"/>
                </a:solidFill>
                <a:latin typeface="Arial" panose="020B0604020202020204" pitchFamily="34" charset="0"/>
              </a:rPr>
              <a:t>People with disabilities seen as </a:t>
            </a:r>
            <a:r>
              <a:rPr lang="en-GB" sz="2359" u="sng">
                <a:solidFill>
                  <a:prstClr val="black"/>
                </a:solidFill>
                <a:latin typeface="Arial" panose="020B0604020202020204" pitchFamily="34" charset="0"/>
              </a:rPr>
              <a:t>victims needing care and protection</a:t>
            </a:r>
          </a:p>
        </p:txBody>
      </p:sp>
      <p:pic>
        <p:nvPicPr>
          <p:cNvPr id="8" name="Picture Placeholder 74" descr="&quot;&quot;" title="&quot;&quot;">
            <a:extLst>
              <a:ext uri="{FF2B5EF4-FFF2-40B4-BE49-F238E27FC236}">
                <a16:creationId xmlns:a16="http://schemas.microsoft.com/office/drawing/2014/main" id="{7E5D88D3-E6F1-4B5C-99AF-8EA8DC2A8CB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1653852" y="2774628"/>
            <a:ext cx="653171" cy="653171"/>
          </a:xfrm>
          <a:prstGeom prst="rect">
            <a:avLst/>
          </a:prstGeom>
        </p:spPr>
      </p:pic>
      <p:sp>
        <p:nvSpPr>
          <p:cNvPr id="9" name="TextBox 8">
            <a:extLst>
              <a:ext uri="{FF2B5EF4-FFF2-40B4-BE49-F238E27FC236}">
                <a16:creationId xmlns:a16="http://schemas.microsoft.com/office/drawing/2014/main" id="{7CE9A922-8402-48E5-B606-3BB602F2E25E}"/>
              </a:ext>
            </a:extLst>
          </p:cNvPr>
          <p:cNvSpPr txBox="1"/>
          <p:nvPr/>
        </p:nvSpPr>
        <p:spPr>
          <a:xfrm>
            <a:off x="1687682" y="4177728"/>
            <a:ext cx="4922389" cy="1452192"/>
          </a:xfrm>
          <a:prstGeom prst="rect">
            <a:avLst/>
          </a:prstGeom>
          <a:noFill/>
        </p:spPr>
        <p:txBody>
          <a:bodyPr wrap="square" lIns="0" tIns="0" rIns="0" bIns="0" rtlCol="0">
            <a:spAutoFit/>
          </a:bodyPr>
          <a:lstStyle/>
          <a:p>
            <a:pPr marL="0" lvl="1">
              <a:defRPr/>
            </a:pPr>
            <a:r>
              <a:rPr lang="en-GB" sz="2359">
                <a:solidFill>
                  <a:srgbClr val="960051"/>
                </a:solidFill>
                <a:latin typeface="Arial" panose="020B0604020202020204" pitchFamily="34" charset="0"/>
              </a:rPr>
              <a:t>Example: a child is born deaf and people assume they will never be able to attend school like “normal” children</a:t>
            </a:r>
            <a:endParaRPr lang="en-GB" sz="2359" b="1" u="sng">
              <a:solidFill>
                <a:srgbClr val="960051"/>
              </a:solidFill>
              <a:latin typeface="Arial" panose="020B0604020202020204" pitchFamily="34" charset="0"/>
            </a:endParaRPr>
          </a:p>
        </p:txBody>
      </p:sp>
    </p:spTree>
    <p:extLst>
      <p:ext uri="{BB962C8B-B14F-4D97-AF65-F5344CB8AC3E}">
        <p14:creationId xmlns:p14="http://schemas.microsoft.com/office/powerpoint/2010/main" val="2297776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D9927-D4BE-4B5C-86B8-58A26CB3B35D}"/>
              </a:ext>
            </a:extLst>
          </p:cNvPr>
          <p:cNvSpPr>
            <a:spLocks noGrp="1"/>
          </p:cNvSpPr>
          <p:nvPr>
            <p:ph type="title"/>
          </p:nvPr>
        </p:nvSpPr>
        <p:spPr>
          <a:xfrm>
            <a:off x="3359696" y="690312"/>
            <a:ext cx="10704000" cy="648072"/>
          </a:xfrm>
        </p:spPr>
        <p:txBody>
          <a:bodyPr/>
          <a:lstStyle/>
          <a:p>
            <a:r>
              <a:rPr lang="en-GB" dirty="0">
                <a:ea typeface="Lato" panose="020F0502020204030203" pitchFamily="34" charset="0"/>
              </a:rPr>
              <a:t>Models of disability – 3</a:t>
            </a:r>
            <a:endParaRPr lang="en-GB" dirty="0"/>
          </a:p>
        </p:txBody>
      </p:sp>
      <p:sp>
        <p:nvSpPr>
          <p:cNvPr id="3" name="Content Placeholder 2">
            <a:extLst>
              <a:ext uri="{FF2B5EF4-FFF2-40B4-BE49-F238E27FC236}">
                <a16:creationId xmlns:a16="http://schemas.microsoft.com/office/drawing/2014/main" id="{8AC5F92B-5F06-433E-AD35-720694AE2D09}"/>
              </a:ext>
            </a:extLst>
          </p:cNvPr>
          <p:cNvSpPr>
            <a:spLocks noGrp="1"/>
          </p:cNvSpPr>
          <p:nvPr>
            <p:ph idx="1"/>
          </p:nvPr>
        </p:nvSpPr>
        <p:spPr>
          <a:xfrm>
            <a:off x="1653854" y="1628780"/>
            <a:ext cx="8851170" cy="1088637"/>
          </a:xfrm>
        </p:spPr>
        <p:txBody>
          <a:bodyPr/>
          <a:lstStyle/>
          <a:p>
            <a:r>
              <a:rPr lang="en-GB" sz="2540"/>
              <a:t>Social model of disability</a:t>
            </a:r>
          </a:p>
          <a:p>
            <a:pPr lvl="1"/>
            <a:r>
              <a:rPr lang="en-GB" b="0"/>
              <a:t>Focus on </a:t>
            </a:r>
            <a:r>
              <a:rPr lang="en-GB"/>
              <a:t>removing barriers in society</a:t>
            </a:r>
            <a:endParaRPr lang="en-GB" u="sng"/>
          </a:p>
          <a:p>
            <a:endParaRPr lang="en-GB"/>
          </a:p>
        </p:txBody>
      </p:sp>
      <p:pic>
        <p:nvPicPr>
          <p:cNvPr id="5" name="Picture Placeholder 74" descr="&quot;&quot;" title="&quot;&quot;">
            <a:extLst>
              <a:ext uri="{FF2B5EF4-FFF2-40B4-BE49-F238E27FC236}">
                <a16:creationId xmlns:a16="http://schemas.microsoft.com/office/drawing/2014/main" id="{C32C2AB2-D0DC-48C6-BA70-D8979053674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1539790" y="2834242"/>
            <a:ext cx="653171" cy="653171"/>
          </a:xfrm>
          <a:prstGeom prst="rect">
            <a:avLst/>
          </a:prstGeom>
        </p:spPr>
      </p:pic>
      <p:pic>
        <p:nvPicPr>
          <p:cNvPr id="6" name="Picture Placeholder 74" descr="&quot;&quot;" title="&quot;&quot;">
            <a:extLst>
              <a:ext uri="{FF2B5EF4-FFF2-40B4-BE49-F238E27FC236}">
                <a16:creationId xmlns:a16="http://schemas.microsoft.com/office/drawing/2014/main" id="{38C51753-C1D6-4309-8E9D-20B3853F919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1539790" y="4142345"/>
            <a:ext cx="653171" cy="653171"/>
          </a:xfrm>
          <a:prstGeom prst="rect">
            <a:avLst/>
          </a:prstGeom>
        </p:spPr>
      </p:pic>
      <p:sp>
        <p:nvSpPr>
          <p:cNvPr id="7" name="Content Placeholder 2">
            <a:extLst>
              <a:ext uri="{FF2B5EF4-FFF2-40B4-BE49-F238E27FC236}">
                <a16:creationId xmlns:a16="http://schemas.microsoft.com/office/drawing/2014/main" id="{C359EDA5-61EB-4F84-AC3D-2B76526A3C6B}"/>
              </a:ext>
            </a:extLst>
          </p:cNvPr>
          <p:cNvSpPr txBox="1">
            <a:spLocks/>
          </p:cNvSpPr>
          <p:nvPr/>
        </p:nvSpPr>
        <p:spPr>
          <a:xfrm>
            <a:off x="2469231" y="2775829"/>
            <a:ext cx="8182980" cy="1228785"/>
          </a:xfrm>
          <a:prstGeom prst="rect">
            <a:avLst/>
          </a:prstGeom>
        </p:spPr>
        <p:txBody>
          <a:bodyPr vert="horz" lIns="0" tIns="0" rIns="0" bIns="0" rtlCol="0" anchor="t">
            <a:noAutofit/>
          </a:bodyPr>
          <a:lstStyle>
            <a:lvl1pPr marL="0" indent="0" algn="l" defTabSz="914400" rtl="0" eaLnBrk="1" latinLnBrk="0" hangingPunct="1">
              <a:spcBef>
                <a:spcPts val="0"/>
              </a:spcBef>
              <a:spcAft>
                <a:spcPts val="900"/>
              </a:spcAft>
              <a:buFont typeface="Arial" panose="020B0604020202020204" pitchFamily="34" charset="0"/>
              <a:buNone/>
              <a:defRPr sz="1600" kern="1200">
                <a:solidFill>
                  <a:schemeClr val="tx1"/>
                </a:solidFill>
                <a:latin typeface="+mn-lt"/>
                <a:ea typeface="+mn-ea"/>
                <a:cs typeface="+mn-cs"/>
              </a:defRPr>
            </a:lvl1pPr>
            <a:lvl2pPr marL="176213" indent="-176213" algn="l" defTabSz="914400" rtl="0" eaLnBrk="1" latinLnBrk="0" hangingPunct="1">
              <a:spcBef>
                <a:spcPts val="0"/>
              </a:spcBef>
              <a:spcAft>
                <a:spcPts val="900"/>
              </a:spcAft>
              <a:buClr>
                <a:srgbClr val="960051"/>
              </a:buClr>
              <a:buFont typeface="Arial" panose="020B0604020202020204" pitchFamily="34" charset="0"/>
              <a:buChar char="•"/>
              <a:defRPr sz="1600" kern="1200">
                <a:solidFill>
                  <a:schemeClr val="tx1"/>
                </a:solidFill>
                <a:latin typeface="+mn-lt"/>
                <a:ea typeface="+mn-ea"/>
                <a:cs typeface="+mn-cs"/>
              </a:defRPr>
            </a:lvl2pPr>
            <a:lvl3pPr marL="628650" indent="-176213" algn="l" defTabSz="914400" rtl="0" eaLnBrk="1" latinLnBrk="0" hangingPunct="1">
              <a:spcBef>
                <a:spcPts val="0"/>
              </a:spcBef>
              <a:spcAft>
                <a:spcPts val="900"/>
              </a:spcAft>
              <a:buFont typeface="Georgia" panose="02040502050405020303" pitchFamily="18" charset="0"/>
              <a:buChar char="–"/>
              <a:defRPr sz="1600" kern="1200">
                <a:solidFill>
                  <a:schemeClr val="tx1"/>
                </a:solidFill>
                <a:latin typeface="+mn-lt"/>
                <a:ea typeface="+mn-ea"/>
                <a:cs typeface="+mn-cs"/>
              </a:defRPr>
            </a:lvl3pPr>
            <a:lvl4pPr marL="628650" indent="-176213" algn="l" defTabSz="914400" rtl="0" eaLnBrk="1" latinLnBrk="0" hangingPunct="1">
              <a:spcBef>
                <a:spcPts val="0"/>
              </a:spcBef>
              <a:spcAft>
                <a:spcPts val="900"/>
              </a:spcAft>
              <a:buFont typeface="Georgia" panose="02040502050405020303" pitchFamily="18" charset="0"/>
              <a:buChar char="–"/>
              <a:defRPr lang="en-US" sz="1600" kern="1200" dirty="0" smtClean="0">
                <a:solidFill>
                  <a:schemeClr val="tx1"/>
                </a:solidFill>
                <a:latin typeface="+mn-lt"/>
                <a:ea typeface="+mn-ea"/>
                <a:cs typeface="+mn-cs"/>
              </a:defRPr>
            </a:lvl4pPr>
            <a:lvl5pPr marL="628650" indent="-176213" algn="l" defTabSz="914400" rtl="0" eaLnBrk="1" latinLnBrk="0" hangingPunct="1">
              <a:spcBef>
                <a:spcPts val="0"/>
              </a:spcBef>
              <a:spcAft>
                <a:spcPts val="900"/>
              </a:spcAft>
              <a:buFont typeface="Georgia" panose="02040502050405020303" pitchFamily="18" charset="0"/>
              <a:buChar char="–"/>
              <a:defRPr lang="en-GB" sz="1600" kern="1200" dirty="0" smtClean="0">
                <a:solidFill>
                  <a:schemeClr val="tx1"/>
                </a:solidFill>
                <a:latin typeface="+mn-lt"/>
                <a:ea typeface="+mn-ea"/>
                <a:cs typeface="+mn-cs"/>
              </a:defRPr>
            </a:lvl5pPr>
            <a:lvl6pPr marL="628650" indent="-176213" algn="l" defTabSz="914400" rtl="0" eaLnBrk="1" latinLnBrk="0" hangingPunct="1">
              <a:spcBef>
                <a:spcPct val="20000"/>
              </a:spcBef>
              <a:buFont typeface="Georgia" panose="02040502050405020303" pitchFamily="18" charset="0"/>
              <a:buChar char="–"/>
              <a:defRPr sz="1600" kern="1200">
                <a:solidFill>
                  <a:schemeClr val="tx1"/>
                </a:solidFill>
                <a:latin typeface="+mn-lt"/>
                <a:ea typeface="+mn-ea"/>
                <a:cs typeface="+mn-cs"/>
              </a:defRPr>
            </a:lvl6pPr>
            <a:lvl7pPr marL="628650" indent="-176213" algn="l" defTabSz="914400" rtl="0" eaLnBrk="1" latinLnBrk="0" hangingPunct="1">
              <a:spcBef>
                <a:spcPct val="20000"/>
              </a:spcBef>
              <a:buFont typeface="Georgia" panose="02040502050405020303" pitchFamily="18" charset="0"/>
              <a:buChar char="–"/>
              <a:defRPr sz="1600" kern="1200">
                <a:solidFill>
                  <a:schemeClr val="tx1"/>
                </a:solidFill>
                <a:latin typeface="+mn-lt"/>
                <a:ea typeface="+mn-ea"/>
                <a:cs typeface="+mn-cs"/>
              </a:defRPr>
            </a:lvl7pPr>
            <a:lvl8pPr marL="628650" indent="-176213" algn="l" defTabSz="914400" rtl="0" eaLnBrk="1" latinLnBrk="0" hangingPunct="1">
              <a:spcBef>
                <a:spcPct val="20000"/>
              </a:spcBef>
              <a:buFont typeface="Georgia" panose="02040502050405020303" pitchFamily="18" charset="0"/>
              <a:buChar char="–"/>
              <a:defRPr sz="1600" kern="1200">
                <a:solidFill>
                  <a:schemeClr val="tx1"/>
                </a:solidFill>
                <a:latin typeface="+mn-lt"/>
                <a:ea typeface="+mn-ea"/>
                <a:cs typeface="+mn-cs"/>
              </a:defRPr>
            </a:lvl8pPr>
            <a:lvl9pPr marL="628650" indent="-176213" algn="l" defTabSz="914400" rtl="0" eaLnBrk="1" latinLnBrk="0" hangingPunct="1">
              <a:spcBef>
                <a:spcPct val="20000"/>
              </a:spcBef>
              <a:buFont typeface="Georgia" panose="02040502050405020303" pitchFamily="18" charset="0"/>
              <a:buChar char="–"/>
              <a:defRPr sz="1600" kern="1200">
                <a:solidFill>
                  <a:schemeClr val="tx1"/>
                </a:solidFill>
                <a:latin typeface="+mn-lt"/>
                <a:ea typeface="+mn-ea"/>
                <a:cs typeface="+mn-cs"/>
              </a:defRPr>
            </a:lvl9pPr>
          </a:lstStyle>
          <a:p>
            <a:r>
              <a:rPr lang="en-US" altLang="en-US" sz="2359">
                <a:latin typeface="Arial" panose="020B0604020202020204" pitchFamily="34" charset="0"/>
                <a:ea typeface="ＭＳ Ｐゴシック" pitchFamily="-68" charset="-128"/>
                <a:cs typeface="Arial" panose="020B0604020202020204" pitchFamily="34" charset="0"/>
                <a:sym typeface="Wingdings"/>
              </a:rPr>
              <a:t>“</a:t>
            </a:r>
            <a:r>
              <a:rPr lang="en-US" altLang="en-US" sz="2359" u="sng">
                <a:latin typeface="Arial" panose="020B0604020202020204" pitchFamily="34" charset="0"/>
                <a:ea typeface="ＭＳ Ｐゴシック" pitchFamily="-68" charset="-128"/>
                <a:cs typeface="Arial" panose="020B0604020202020204" pitchFamily="34" charset="0"/>
                <a:sym typeface="Wingdings"/>
              </a:rPr>
              <a:t>It is society which disables physically impaired people.</a:t>
            </a:r>
            <a:r>
              <a:rPr lang="en-US" altLang="en-US" sz="2359">
                <a:latin typeface="Arial" panose="020B0604020202020204" pitchFamily="34" charset="0"/>
                <a:ea typeface="ＭＳ Ｐゴシック" pitchFamily="-68" charset="-128"/>
                <a:cs typeface="Arial" panose="020B0604020202020204" pitchFamily="34" charset="0"/>
                <a:sym typeface="Wingdings"/>
              </a:rPr>
              <a:t> Disability is something imposed on top of our impairments.”</a:t>
            </a:r>
          </a:p>
          <a:p>
            <a:r>
              <a:rPr lang="en-GB" sz="2359">
                <a:latin typeface="Arial" panose="020B0604020202020204" pitchFamily="34" charset="0"/>
              </a:rPr>
              <a:t>Vic Finkelstein (UPIAS, 1975)</a:t>
            </a:r>
            <a:endParaRPr lang="en-GB" sz="2359" u="sng">
              <a:latin typeface="Arial" panose="020B0604020202020204" pitchFamily="34" charset="0"/>
            </a:endParaRPr>
          </a:p>
        </p:txBody>
      </p:sp>
      <p:sp>
        <p:nvSpPr>
          <p:cNvPr id="8" name="Content Placeholder 2">
            <a:extLst>
              <a:ext uri="{FF2B5EF4-FFF2-40B4-BE49-F238E27FC236}">
                <a16:creationId xmlns:a16="http://schemas.microsoft.com/office/drawing/2014/main" id="{E35BBBF4-A9F9-4F1E-AFBE-A8FCD8FB76C9}"/>
              </a:ext>
            </a:extLst>
          </p:cNvPr>
          <p:cNvSpPr txBox="1">
            <a:spLocks/>
          </p:cNvSpPr>
          <p:nvPr/>
        </p:nvSpPr>
        <p:spPr>
          <a:xfrm>
            <a:off x="2469231" y="4276761"/>
            <a:ext cx="7055030" cy="384340"/>
          </a:xfrm>
          <a:prstGeom prst="rect">
            <a:avLst/>
          </a:prstGeom>
        </p:spPr>
        <p:txBody>
          <a:bodyPr vert="horz" lIns="0" tIns="0" rIns="0" bIns="0" rtlCol="0" anchor="t">
            <a:noAutofit/>
          </a:bodyPr>
          <a:lstStyle>
            <a:lvl1pPr marL="0" indent="0" algn="l" defTabSz="914400" rtl="0" eaLnBrk="1" latinLnBrk="0" hangingPunct="1">
              <a:spcBef>
                <a:spcPts val="0"/>
              </a:spcBef>
              <a:spcAft>
                <a:spcPts val="900"/>
              </a:spcAft>
              <a:buFont typeface="Arial" panose="020B0604020202020204" pitchFamily="34" charset="0"/>
              <a:buNone/>
              <a:defRPr sz="1600" kern="1200">
                <a:solidFill>
                  <a:schemeClr val="tx1"/>
                </a:solidFill>
                <a:latin typeface="+mn-lt"/>
                <a:ea typeface="+mn-ea"/>
                <a:cs typeface="+mn-cs"/>
              </a:defRPr>
            </a:lvl1pPr>
            <a:lvl2pPr marL="176213" indent="-176213" algn="l" defTabSz="914400" rtl="0" eaLnBrk="1" latinLnBrk="0" hangingPunct="1">
              <a:spcBef>
                <a:spcPts val="0"/>
              </a:spcBef>
              <a:spcAft>
                <a:spcPts val="900"/>
              </a:spcAft>
              <a:buClr>
                <a:srgbClr val="960051"/>
              </a:buClr>
              <a:buFont typeface="Arial" panose="020B0604020202020204" pitchFamily="34" charset="0"/>
              <a:buChar char="•"/>
              <a:defRPr sz="1600" kern="1200">
                <a:solidFill>
                  <a:schemeClr val="tx1"/>
                </a:solidFill>
                <a:latin typeface="+mn-lt"/>
                <a:ea typeface="+mn-ea"/>
                <a:cs typeface="+mn-cs"/>
              </a:defRPr>
            </a:lvl2pPr>
            <a:lvl3pPr marL="628650" indent="-176213" algn="l" defTabSz="914400" rtl="0" eaLnBrk="1" latinLnBrk="0" hangingPunct="1">
              <a:spcBef>
                <a:spcPts val="0"/>
              </a:spcBef>
              <a:spcAft>
                <a:spcPts val="900"/>
              </a:spcAft>
              <a:buFont typeface="Georgia" panose="02040502050405020303" pitchFamily="18" charset="0"/>
              <a:buChar char="–"/>
              <a:defRPr sz="1600" kern="1200">
                <a:solidFill>
                  <a:schemeClr val="tx1"/>
                </a:solidFill>
                <a:latin typeface="+mn-lt"/>
                <a:ea typeface="+mn-ea"/>
                <a:cs typeface="+mn-cs"/>
              </a:defRPr>
            </a:lvl3pPr>
            <a:lvl4pPr marL="628650" indent="-176213" algn="l" defTabSz="914400" rtl="0" eaLnBrk="1" latinLnBrk="0" hangingPunct="1">
              <a:spcBef>
                <a:spcPts val="0"/>
              </a:spcBef>
              <a:spcAft>
                <a:spcPts val="900"/>
              </a:spcAft>
              <a:buFont typeface="Georgia" panose="02040502050405020303" pitchFamily="18" charset="0"/>
              <a:buChar char="–"/>
              <a:defRPr lang="en-US" sz="1600" kern="1200" dirty="0" smtClean="0">
                <a:solidFill>
                  <a:schemeClr val="tx1"/>
                </a:solidFill>
                <a:latin typeface="+mn-lt"/>
                <a:ea typeface="+mn-ea"/>
                <a:cs typeface="+mn-cs"/>
              </a:defRPr>
            </a:lvl4pPr>
            <a:lvl5pPr marL="628650" indent="-176213" algn="l" defTabSz="914400" rtl="0" eaLnBrk="1" latinLnBrk="0" hangingPunct="1">
              <a:spcBef>
                <a:spcPts val="0"/>
              </a:spcBef>
              <a:spcAft>
                <a:spcPts val="900"/>
              </a:spcAft>
              <a:buFont typeface="Georgia" panose="02040502050405020303" pitchFamily="18" charset="0"/>
              <a:buChar char="–"/>
              <a:defRPr lang="en-GB" sz="1600" kern="1200" dirty="0" smtClean="0">
                <a:solidFill>
                  <a:schemeClr val="tx1"/>
                </a:solidFill>
                <a:latin typeface="+mn-lt"/>
                <a:ea typeface="+mn-ea"/>
                <a:cs typeface="+mn-cs"/>
              </a:defRPr>
            </a:lvl5pPr>
            <a:lvl6pPr marL="628650" indent="-176213" algn="l" defTabSz="914400" rtl="0" eaLnBrk="1" latinLnBrk="0" hangingPunct="1">
              <a:spcBef>
                <a:spcPct val="20000"/>
              </a:spcBef>
              <a:buFont typeface="Georgia" panose="02040502050405020303" pitchFamily="18" charset="0"/>
              <a:buChar char="–"/>
              <a:defRPr sz="1600" kern="1200">
                <a:solidFill>
                  <a:schemeClr val="tx1"/>
                </a:solidFill>
                <a:latin typeface="+mn-lt"/>
                <a:ea typeface="+mn-ea"/>
                <a:cs typeface="+mn-cs"/>
              </a:defRPr>
            </a:lvl6pPr>
            <a:lvl7pPr marL="628650" indent="-176213" algn="l" defTabSz="914400" rtl="0" eaLnBrk="1" latinLnBrk="0" hangingPunct="1">
              <a:spcBef>
                <a:spcPct val="20000"/>
              </a:spcBef>
              <a:buFont typeface="Georgia" panose="02040502050405020303" pitchFamily="18" charset="0"/>
              <a:buChar char="–"/>
              <a:defRPr sz="1600" kern="1200">
                <a:solidFill>
                  <a:schemeClr val="tx1"/>
                </a:solidFill>
                <a:latin typeface="+mn-lt"/>
                <a:ea typeface="+mn-ea"/>
                <a:cs typeface="+mn-cs"/>
              </a:defRPr>
            </a:lvl7pPr>
            <a:lvl8pPr marL="628650" indent="-176213" algn="l" defTabSz="914400" rtl="0" eaLnBrk="1" latinLnBrk="0" hangingPunct="1">
              <a:spcBef>
                <a:spcPct val="20000"/>
              </a:spcBef>
              <a:buFont typeface="Georgia" panose="02040502050405020303" pitchFamily="18" charset="0"/>
              <a:buChar char="–"/>
              <a:defRPr sz="1600" kern="1200">
                <a:solidFill>
                  <a:schemeClr val="tx1"/>
                </a:solidFill>
                <a:latin typeface="+mn-lt"/>
                <a:ea typeface="+mn-ea"/>
                <a:cs typeface="+mn-cs"/>
              </a:defRPr>
            </a:lvl8pPr>
            <a:lvl9pPr marL="628650" indent="-176213" algn="l" defTabSz="914400" rtl="0" eaLnBrk="1" latinLnBrk="0" hangingPunct="1">
              <a:spcBef>
                <a:spcPct val="20000"/>
              </a:spcBef>
              <a:buFont typeface="Georgia" panose="02040502050405020303" pitchFamily="18" charset="0"/>
              <a:buChar char="–"/>
              <a:defRPr sz="1600" kern="1200">
                <a:solidFill>
                  <a:schemeClr val="tx1"/>
                </a:solidFill>
                <a:latin typeface="+mn-lt"/>
                <a:ea typeface="+mn-ea"/>
                <a:cs typeface="+mn-cs"/>
              </a:defRPr>
            </a:lvl9pPr>
          </a:lstStyle>
          <a:p>
            <a:r>
              <a:rPr lang="en-GB" sz="2359">
                <a:latin typeface="Arial" panose="020B0604020202020204" pitchFamily="34" charset="0"/>
              </a:rPr>
              <a:t>Disability movement: </a:t>
            </a:r>
            <a:r>
              <a:rPr lang="en-GB" sz="2359" u="sng">
                <a:latin typeface="Arial" panose="020B0604020202020204" pitchFamily="34" charset="0"/>
              </a:rPr>
              <a:t>“Nothing about us without us”</a:t>
            </a:r>
          </a:p>
        </p:txBody>
      </p:sp>
      <p:sp>
        <p:nvSpPr>
          <p:cNvPr id="9" name="Content Placeholder 2">
            <a:extLst>
              <a:ext uri="{FF2B5EF4-FFF2-40B4-BE49-F238E27FC236}">
                <a16:creationId xmlns:a16="http://schemas.microsoft.com/office/drawing/2014/main" id="{49DA4A06-8A1B-44A9-B5C4-EE0529098453}"/>
              </a:ext>
            </a:extLst>
          </p:cNvPr>
          <p:cNvSpPr txBox="1">
            <a:spLocks/>
          </p:cNvSpPr>
          <p:nvPr/>
        </p:nvSpPr>
        <p:spPr>
          <a:xfrm>
            <a:off x="1653853" y="5067663"/>
            <a:ext cx="8001772" cy="1175838"/>
          </a:xfrm>
          <a:prstGeom prst="rect">
            <a:avLst/>
          </a:prstGeom>
        </p:spPr>
        <p:txBody>
          <a:bodyPr vert="horz" lIns="0" tIns="0" rIns="0" bIns="0" rtlCol="0" anchor="t">
            <a:noAutofit/>
          </a:bodyPr>
          <a:lstStyle>
            <a:lvl1pPr marL="0" indent="0" algn="l" defTabSz="914400" rtl="0" eaLnBrk="1" latinLnBrk="0" hangingPunct="1">
              <a:spcBef>
                <a:spcPts val="0"/>
              </a:spcBef>
              <a:spcAft>
                <a:spcPts val="900"/>
              </a:spcAft>
              <a:buFont typeface="Arial" panose="020B0604020202020204" pitchFamily="34" charset="0"/>
              <a:buNone/>
              <a:defRPr sz="1600" kern="1200">
                <a:solidFill>
                  <a:schemeClr val="tx1"/>
                </a:solidFill>
                <a:latin typeface="+mn-lt"/>
                <a:ea typeface="+mn-ea"/>
                <a:cs typeface="+mn-cs"/>
              </a:defRPr>
            </a:lvl1pPr>
            <a:lvl2pPr marL="176213" indent="-176213" algn="l" defTabSz="914400" rtl="0" eaLnBrk="1" latinLnBrk="0" hangingPunct="1">
              <a:spcBef>
                <a:spcPts val="0"/>
              </a:spcBef>
              <a:spcAft>
                <a:spcPts val="900"/>
              </a:spcAft>
              <a:buClr>
                <a:srgbClr val="960051"/>
              </a:buClr>
              <a:buFont typeface="Arial" panose="020B0604020202020204" pitchFamily="34" charset="0"/>
              <a:buChar char="•"/>
              <a:defRPr sz="1600" kern="1200">
                <a:solidFill>
                  <a:schemeClr val="tx1"/>
                </a:solidFill>
                <a:latin typeface="+mn-lt"/>
                <a:ea typeface="+mn-ea"/>
                <a:cs typeface="+mn-cs"/>
              </a:defRPr>
            </a:lvl2pPr>
            <a:lvl3pPr marL="628650" indent="-176213" algn="l" defTabSz="914400" rtl="0" eaLnBrk="1" latinLnBrk="0" hangingPunct="1">
              <a:spcBef>
                <a:spcPts val="0"/>
              </a:spcBef>
              <a:spcAft>
                <a:spcPts val="900"/>
              </a:spcAft>
              <a:buFont typeface="Georgia" panose="02040502050405020303" pitchFamily="18" charset="0"/>
              <a:buChar char="–"/>
              <a:defRPr sz="1600" kern="1200">
                <a:solidFill>
                  <a:schemeClr val="tx1"/>
                </a:solidFill>
                <a:latin typeface="+mn-lt"/>
                <a:ea typeface="+mn-ea"/>
                <a:cs typeface="+mn-cs"/>
              </a:defRPr>
            </a:lvl3pPr>
            <a:lvl4pPr marL="628650" indent="-176213" algn="l" defTabSz="914400" rtl="0" eaLnBrk="1" latinLnBrk="0" hangingPunct="1">
              <a:spcBef>
                <a:spcPts val="0"/>
              </a:spcBef>
              <a:spcAft>
                <a:spcPts val="900"/>
              </a:spcAft>
              <a:buFont typeface="Georgia" panose="02040502050405020303" pitchFamily="18" charset="0"/>
              <a:buChar char="–"/>
              <a:defRPr lang="en-US" sz="1600" kern="1200" dirty="0" smtClean="0">
                <a:solidFill>
                  <a:schemeClr val="tx1"/>
                </a:solidFill>
                <a:latin typeface="+mn-lt"/>
                <a:ea typeface="+mn-ea"/>
                <a:cs typeface="+mn-cs"/>
              </a:defRPr>
            </a:lvl4pPr>
            <a:lvl5pPr marL="628650" indent="-176213" algn="l" defTabSz="914400" rtl="0" eaLnBrk="1" latinLnBrk="0" hangingPunct="1">
              <a:spcBef>
                <a:spcPts val="0"/>
              </a:spcBef>
              <a:spcAft>
                <a:spcPts val="900"/>
              </a:spcAft>
              <a:buFont typeface="Georgia" panose="02040502050405020303" pitchFamily="18" charset="0"/>
              <a:buChar char="–"/>
              <a:defRPr lang="en-GB" sz="1600" kern="1200" dirty="0" smtClean="0">
                <a:solidFill>
                  <a:schemeClr val="tx1"/>
                </a:solidFill>
                <a:latin typeface="+mn-lt"/>
                <a:ea typeface="+mn-ea"/>
                <a:cs typeface="+mn-cs"/>
              </a:defRPr>
            </a:lvl5pPr>
            <a:lvl6pPr marL="628650" indent="-176213" algn="l" defTabSz="914400" rtl="0" eaLnBrk="1" latinLnBrk="0" hangingPunct="1">
              <a:spcBef>
                <a:spcPct val="20000"/>
              </a:spcBef>
              <a:buFont typeface="Georgia" panose="02040502050405020303" pitchFamily="18" charset="0"/>
              <a:buChar char="–"/>
              <a:defRPr sz="1600" kern="1200">
                <a:solidFill>
                  <a:schemeClr val="tx1"/>
                </a:solidFill>
                <a:latin typeface="+mn-lt"/>
                <a:ea typeface="+mn-ea"/>
                <a:cs typeface="+mn-cs"/>
              </a:defRPr>
            </a:lvl6pPr>
            <a:lvl7pPr marL="628650" indent="-176213" algn="l" defTabSz="914400" rtl="0" eaLnBrk="1" latinLnBrk="0" hangingPunct="1">
              <a:spcBef>
                <a:spcPct val="20000"/>
              </a:spcBef>
              <a:buFont typeface="Georgia" panose="02040502050405020303" pitchFamily="18" charset="0"/>
              <a:buChar char="–"/>
              <a:defRPr sz="1600" kern="1200">
                <a:solidFill>
                  <a:schemeClr val="tx1"/>
                </a:solidFill>
                <a:latin typeface="+mn-lt"/>
                <a:ea typeface="+mn-ea"/>
                <a:cs typeface="+mn-cs"/>
              </a:defRPr>
            </a:lvl7pPr>
            <a:lvl8pPr marL="628650" indent="-176213" algn="l" defTabSz="914400" rtl="0" eaLnBrk="1" latinLnBrk="0" hangingPunct="1">
              <a:spcBef>
                <a:spcPct val="20000"/>
              </a:spcBef>
              <a:buFont typeface="Georgia" panose="02040502050405020303" pitchFamily="18" charset="0"/>
              <a:buChar char="–"/>
              <a:defRPr sz="1600" kern="1200">
                <a:solidFill>
                  <a:schemeClr val="tx1"/>
                </a:solidFill>
                <a:latin typeface="+mn-lt"/>
                <a:ea typeface="+mn-ea"/>
                <a:cs typeface="+mn-cs"/>
              </a:defRPr>
            </a:lvl8pPr>
            <a:lvl9pPr marL="628650" indent="-176213" algn="l" defTabSz="914400" rtl="0" eaLnBrk="1" latinLnBrk="0" hangingPunct="1">
              <a:spcBef>
                <a:spcPct val="20000"/>
              </a:spcBef>
              <a:buFont typeface="Georgia" panose="02040502050405020303" pitchFamily="18" charset="0"/>
              <a:buChar char="–"/>
              <a:defRPr sz="1600" kern="1200">
                <a:solidFill>
                  <a:schemeClr val="tx1"/>
                </a:solidFill>
                <a:latin typeface="+mn-lt"/>
                <a:ea typeface="+mn-ea"/>
                <a:cs typeface="+mn-cs"/>
              </a:defRPr>
            </a:lvl9pPr>
          </a:lstStyle>
          <a:p>
            <a:r>
              <a:rPr lang="en-GB" sz="2359">
                <a:solidFill>
                  <a:srgbClr val="960051"/>
                </a:solidFill>
                <a:latin typeface="Arial" panose="020B0604020202020204" pitchFamily="34" charset="0"/>
              </a:rPr>
              <a:t>Example: a qualified Deaf woman doesn’t get a job because employers are not willing to provide reasonable accommodations (e.g. sign language interpretation)</a:t>
            </a:r>
            <a:endParaRPr lang="en-GB" sz="2359" u="sng">
              <a:solidFill>
                <a:srgbClr val="960051"/>
              </a:solidFill>
              <a:latin typeface="Arial" panose="020B0604020202020204" pitchFamily="34" charset="0"/>
            </a:endParaRPr>
          </a:p>
        </p:txBody>
      </p:sp>
    </p:spTree>
    <p:extLst>
      <p:ext uri="{BB962C8B-B14F-4D97-AF65-F5344CB8AC3E}">
        <p14:creationId xmlns:p14="http://schemas.microsoft.com/office/powerpoint/2010/main" val="1821463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D0966-508B-4383-92CB-5FC92B7372ED}"/>
              </a:ext>
            </a:extLst>
          </p:cNvPr>
          <p:cNvSpPr>
            <a:spLocks noGrp="1"/>
          </p:cNvSpPr>
          <p:nvPr>
            <p:ph type="title"/>
          </p:nvPr>
        </p:nvSpPr>
        <p:spPr>
          <a:xfrm>
            <a:off x="3215680" y="667288"/>
            <a:ext cx="10704000" cy="648072"/>
          </a:xfrm>
        </p:spPr>
        <p:txBody>
          <a:bodyPr/>
          <a:lstStyle/>
          <a:p>
            <a:r>
              <a:rPr lang="en-GB" dirty="0"/>
              <a:t>Models of disability</a:t>
            </a:r>
            <a:r>
              <a:rPr lang="en-GB" dirty="0">
                <a:ea typeface="Lato" panose="020F0502020204030203" pitchFamily="34" charset="0"/>
              </a:rPr>
              <a:t> – 4</a:t>
            </a:r>
            <a:endParaRPr lang="en-GB" dirty="0"/>
          </a:p>
        </p:txBody>
      </p:sp>
      <p:sp>
        <p:nvSpPr>
          <p:cNvPr id="3" name="Content Placeholder 2">
            <a:extLst>
              <a:ext uri="{FF2B5EF4-FFF2-40B4-BE49-F238E27FC236}">
                <a16:creationId xmlns:a16="http://schemas.microsoft.com/office/drawing/2014/main" id="{773CCECA-198E-41DC-A2D7-200BA207CB9F}"/>
              </a:ext>
            </a:extLst>
          </p:cNvPr>
          <p:cNvSpPr>
            <a:spLocks noGrp="1"/>
          </p:cNvSpPr>
          <p:nvPr>
            <p:ph idx="1"/>
          </p:nvPr>
        </p:nvSpPr>
        <p:spPr>
          <a:xfrm>
            <a:off x="1653854" y="1628780"/>
            <a:ext cx="8851170" cy="1136311"/>
          </a:xfrm>
        </p:spPr>
        <p:txBody>
          <a:bodyPr/>
          <a:lstStyle/>
          <a:p>
            <a:r>
              <a:rPr lang="en-GB" sz="2540"/>
              <a:t>Human rights model of disability</a:t>
            </a:r>
          </a:p>
          <a:p>
            <a:pPr lvl="1"/>
            <a:r>
              <a:rPr lang="en-GB" sz="2359">
                <a:cs typeface="Arial" panose="020B0604020202020204" pitchFamily="34" charset="0"/>
              </a:rPr>
              <a:t>Focus on inalienable human rights</a:t>
            </a:r>
          </a:p>
          <a:p>
            <a:endParaRPr lang="en-GB"/>
          </a:p>
        </p:txBody>
      </p:sp>
      <p:sp>
        <p:nvSpPr>
          <p:cNvPr id="5" name="Rectangle 4">
            <a:extLst>
              <a:ext uri="{FF2B5EF4-FFF2-40B4-BE49-F238E27FC236}">
                <a16:creationId xmlns:a16="http://schemas.microsoft.com/office/drawing/2014/main" id="{11425516-7D81-477D-9341-ABD9A61A2A41}"/>
              </a:ext>
            </a:extLst>
          </p:cNvPr>
          <p:cNvSpPr/>
          <p:nvPr/>
        </p:nvSpPr>
        <p:spPr>
          <a:xfrm>
            <a:off x="2864148" y="2765091"/>
            <a:ext cx="6992723" cy="818429"/>
          </a:xfrm>
          <a:prstGeom prst="rect">
            <a:avLst/>
          </a:prstGeom>
        </p:spPr>
        <p:txBody>
          <a:bodyPr wrap="square">
            <a:spAutoFit/>
          </a:bodyPr>
          <a:lstStyle/>
          <a:p>
            <a:r>
              <a:rPr lang="en-GB" sz="2359">
                <a:latin typeface="Arial" panose="020B0604020202020204" pitchFamily="34" charset="0"/>
                <a:cs typeface="Arial" panose="020B0604020202020204" pitchFamily="34" charset="0"/>
              </a:rPr>
              <a:t>Disability is seen as a </a:t>
            </a:r>
            <a:r>
              <a:rPr lang="en-GB" sz="2359" u="sng">
                <a:latin typeface="Arial" panose="020B0604020202020204" pitchFamily="34" charset="0"/>
                <a:cs typeface="Arial" panose="020B0604020202020204" pitchFamily="34" charset="0"/>
              </a:rPr>
              <a:t>natural and common aspect of the human experience</a:t>
            </a:r>
          </a:p>
        </p:txBody>
      </p:sp>
      <p:pic>
        <p:nvPicPr>
          <p:cNvPr id="6" name="Picture 7" descr="The logo combines the silhouette of a hand with that of a bird, and a white thumb grabbing the bird. It is intended as a peaceful contribution towards strengthening human rights and as such is meant to be used across cultural and language borders. " title="Human Rights Logo">
            <a:extLst>
              <a:ext uri="{FF2B5EF4-FFF2-40B4-BE49-F238E27FC236}">
                <a16:creationId xmlns:a16="http://schemas.microsoft.com/office/drawing/2014/main" id="{8A9BAB95-A229-480C-919C-94B38DA6CC9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33106" y="109747"/>
            <a:ext cx="2057256" cy="18793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Rectangle 6">
            <a:extLst>
              <a:ext uri="{FF2B5EF4-FFF2-40B4-BE49-F238E27FC236}">
                <a16:creationId xmlns:a16="http://schemas.microsoft.com/office/drawing/2014/main" id="{0E2CF43B-BD5D-4897-882C-0C20730ADECB}"/>
              </a:ext>
            </a:extLst>
          </p:cNvPr>
          <p:cNvSpPr/>
          <p:nvPr/>
        </p:nvSpPr>
        <p:spPr>
          <a:xfrm>
            <a:off x="2864148" y="3837389"/>
            <a:ext cx="6992723" cy="455381"/>
          </a:xfrm>
          <a:prstGeom prst="rect">
            <a:avLst/>
          </a:prstGeom>
        </p:spPr>
        <p:txBody>
          <a:bodyPr wrap="square">
            <a:spAutoFit/>
          </a:bodyPr>
          <a:lstStyle/>
          <a:p>
            <a:r>
              <a:rPr lang="en-GB" sz="2359">
                <a:latin typeface="Arial" panose="020B0604020202020204" pitchFamily="34" charset="0"/>
                <a:cs typeface="Arial" panose="020B0604020202020204" pitchFamily="34" charset="0"/>
              </a:rPr>
              <a:t>People with disabilities are seen as </a:t>
            </a:r>
            <a:r>
              <a:rPr lang="en-GB" sz="2359" u="sng">
                <a:latin typeface="Arial" panose="020B0604020202020204" pitchFamily="34" charset="0"/>
                <a:cs typeface="Arial" panose="020B0604020202020204" pitchFamily="34" charset="0"/>
              </a:rPr>
              <a:t>rights-holders</a:t>
            </a:r>
          </a:p>
        </p:txBody>
      </p:sp>
      <p:pic>
        <p:nvPicPr>
          <p:cNvPr id="8" name="Picture Placeholder 74" descr="&quot;&quot;" title="&quot;&quot;">
            <a:extLst>
              <a:ext uri="{FF2B5EF4-FFF2-40B4-BE49-F238E27FC236}">
                <a16:creationId xmlns:a16="http://schemas.microsoft.com/office/drawing/2014/main" id="{46BE2370-0B5E-4FBA-97EE-CDB33E04EE8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1931700" y="2843359"/>
            <a:ext cx="653171" cy="653171"/>
          </a:xfrm>
          <a:prstGeom prst="rect">
            <a:avLst/>
          </a:prstGeom>
        </p:spPr>
      </p:pic>
      <p:pic>
        <p:nvPicPr>
          <p:cNvPr id="9" name="Picture Placeholder 74" descr="&quot;&quot;" title="&quot;&quot;">
            <a:extLst>
              <a:ext uri="{FF2B5EF4-FFF2-40B4-BE49-F238E27FC236}">
                <a16:creationId xmlns:a16="http://schemas.microsoft.com/office/drawing/2014/main" id="{5B201BDE-CFB1-41CC-821C-E528309F979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1931700" y="3734170"/>
            <a:ext cx="653171" cy="653171"/>
          </a:xfrm>
          <a:prstGeom prst="rect">
            <a:avLst/>
          </a:prstGeom>
        </p:spPr>
      </p:pic>
      <p:sp>
        <p:nvSpPr>
          <p:cNvPr id="10" name="Rectangle 9">
            <a:extLst>
              <a:ext uri="{FF2B5EF4-FFF2-40B4-BE49-F238E27FC236}">
                <a16:creationId xmlns:a16="http://schemas.microsoft.com/office/drawing/2014/main" id="{904DCE16-0F91-4FFF-AF93-8AA78757E40F}"/>
              </a:ext>
            </a:extLst>
          </p:cNvPr>
          <p:cNvSpPr/>
          <p:nvPr/>
        </p:nvSpPr>
        <p:spPr>
          <a:xfrm>
            <a:off x="1931700" y="4821934"/>
            <a:ext cx="6992723" cy="1181477"/>
          </a:xfrm>
          <a:prstGeom prst="rect">
            <a:avLst/>
          </a:prstGeom>
        </p:spPr>
        <p:txBody>
          <a:bodyPr wrap="square">
            <a:spAutoFit/>
          </a:bodyPr>
          <a:lstStyle/>
          <a:p>
            <a:r>
              <a:rPr lang="en-GB" sz="2359">
                <a:solidFill>
                  <a:srgbClr val="960051"/>
                </a:solidFill>
                <a:latin typeface="Arial" panose="020B0604020202020204" pitchFamily="34" charset="0"/>
                <a:cs typeface="Arial" panose="020B0604020202020204" pitchFamily="34" charset="0"/>
              </a:rPr>
              <a:t>Example: a child is born deaf, and their right to health care, social inclusion and education must be guaranteed</a:t>
            </a:r>
          </a:p>
        </p:txBody>
      </p:sp>
    </p:spTree>
    <p:extLst>
      <p:ext uri="{BB962C8B-B14F-4D97-AF65-F5344CB8AC3E}">
        <p14:creationId xmlns:p14="http://schemas.microsoft.com/office/powerpoint/2010/main" val="2053901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807F3-C5DA-49F5-B285-8E6B109BDA59}"/>
              </a:ext>
            </a:extLst>
          </p:cNvPr>
          <p:cNvSpPr>
            <a:spLocks noGrp="1"/>
          </p:cNvSpPr>
          <p:nvPr>
            <p:ph type="title"/>
          </p:nvPr>
        </p:nvSpPr>
        <p:spPr>
          <a:xfrm>
            <a:off x="1487488" y="1266522"/>
            <a:ext cx="8232320" cy="1611408"/>
          </a:xfrm>
        </p:spPr>
        <p:txBody>
          <a:bodyPr>
            <a:normAutofit fontScale="90000"/>
          </a:bodyPr>
          <a:lstStyle/>
          <a:p>
            <a:r>
              <a:rPr lang="en-GB" dirty="0"/>
              <a:t>United Nations’ Convention on the Rights of Persons with Disabilities (UN CRPD) (2006)</a:t>
            </a:r>
          </a:p>
        </p:txBody>
      </p:sp>
      <p:sp>
        <p:nvSpPr>
          <p:cNvPr id="3" name="Content Placeholder 2">
            <a:extLst>
              <a:ext uri="{FF2B5EF4-FFF2-40B4-BE49-F238E27FC236}">
                <a16:creationId xmlns:a16="http://schemas.microsoft.com/office/drawing/2014/main" id="{FD4145F6-43F3-4DE5-8466-5D11CE6FACD7}"/>
              </a:ext>
            </a:extLst>
          </p:cNvPr>
          <p:cNvSpPr>
            <a:spLocks noGrp="1"/>
          </p:cNvSpPr>
          <p:nvPr>
            <p:ph idx="1"/>
          </p:nvPr>
        </p:nvSpPr>
        <p:spPr>
          <a:xfrm>
            <a:off x="1496484" y="2501903"/>
            <a:ext cx="5770983" cy="4356097"/>
          </a:xfrm>
        </p:spPr>
        <p:txBody>
          <a:bodyPr/>
          <a:lstStyle/>
          <a:p>
            <a:r>
              <a:rPr lang="en-GB" sz="2540" dirty="0"/>
              <a:t>Paradigm shift</a:t>
            </a:r>
          </a:p>
          <a:p>
            <a:pPr lvl="1"/>
            <a:r>
              <a:rPr lang="en-GB" altLang="en-US" sz="2359" dirty="0">
                <a:ea typeface="Lato" panose="020F0502020204030203" pitchFamily="34" charset="0"/>
                <a:cs typeface="Arial" panose="020B0604020202020204" pitchFamily="34" charset="0"/>
              </a:rPr>
              <a:t>Persons with disabilities are not viewed as "objects" of charity, medical treatment and social protection; rather as "subjects" with rights, who are capable of claiming those rights and making decisions for their lives based on their free and informed consent as well as being active members of society.</a:t>
            </a:r>
          </a:p>
          <a:p>
            <a:endParaRPr lang="en-GB" dirty="0"/>
          </a:p>
        </p:txBody>
      </p:sp>
      <p:pic>
        <p:nvPicPr>
          <p:cNvPr id="1026" name="Picture 2" descr="Image result for uncrpd">
            <a:extLst>
              <a:ext uri="{FF2B5EF4-FFF2-40B4-BE49-F238E27FC236}">
                <a16:creationId xmlns:a16="http://schemas.microsoft.com/office/drawing/2014/main" id="{E5098A48-5CBD-42EB-82E5-59F5CBF9F0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2941" y="3010169"/>
            <a:ext cx="2030613" cy="185779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324248723"/>
      </p:ext>
    </p:extLst>
  </p:cSld>
  <p:clrMapOvr>
    <a:masterClrMapping/>
  </p:clrMapOvr>
</p:sld>
</file>

<file path=ppt/theme/theme1.xml><?xml version="1.0" encoding="utf-8"?>
<a:theme xmlns:a="http://schemas.openxmlformats.org/drawingml/2006/main" name="Office Theme">
  <a:themeElements>
    <a:clrScheme name="FCDO colours">
      <a:dk1>
        <a:srgbClr val="000000"/>
      </a:dk1>
      <a:lt1>
        <a:srgbClr val="FFFFFF"/>
      </a:lt1>
      <a:dk2>
        <a:srgbClr val="002069"/>
      </a:dk2>
      <a:lt2>
        <a:srgbClr val="C8C8C7"/>
      </a:lt2>
      <a:accent1>
        <a:srgbClr val="C8102E"/>
      </a:accent1>
      <a:accent2>
        <a:srgbClr val="407EC8"/>
      </a:accent2>
      <a:accent3>
        <a:srgbClr val="833077"/>
      </a:accent3>
      <a:accent4>
        <a:srgbClr val="5BB8B2"/>
      </a:accent4>
      <a:accent5>
        <a:srgbClr val="E9AA00"/>
      </a:accent5>
      <a:accent6>
        <a:srgbClr val="00B140"/>
      </a:accent6>
      <a:hlink>
        <a:srgbClr val="407EC8"/>
      </a:hlink>
      <a:folHlink>
        <a:srgbClr val="0020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FCDO Presentation.pptx" id="{823DC118-DD0B-4297-B072-E1348C42BE5A}" vid="{1C9C2084-9E38-4EC3-9669-E65D20C558E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FCDO Presentation</Template>
  <TotalTime>0</TotalTime>
  <Words>3036</Words>
  <Application>Microsoft Office PowerPoint</Application>
  <PresentationFormat>Widescreen</PresentationFormat>
  <Paragraphs>247</Paragraphs>
  <Slides>23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Roboto</vt:lpstr>
      <vt:lpstr>Symbol</vt:lpstr>
      <vt:lpstr>Office Theme</vt:lpstr>
      <vt:lpstr>DGMF and Disability Rights discussion </vt:lpstr>
      <vt:lpstr>PowerPoint Presentation</vt:lpstr>
      <vt:lpstr>PowerPoint Presentation</vt:lpstr>
      <vt:lpstr>COVID-19 mortality    hospitalization</vt:lpstr>
      <vt:lpstr>Models of disability – 1</vt:lpstr>
      <vt:lpstr>Models of disability – 2</vt:lpstr>
      <vt:lpstr>Models of disability – 3</vt:lpstr>
      <vt:lpstr>Models of disability – 4</vt:lpstr>
      <vt:lpstr>United Nations’ Convention on the Rights of Persons with Disabilities (UN CRPD) (2006)</vt:lpstr>
      <vt:lpstr>Multiple Dimensions of Discrimination</vt:lpstr>
      <vt:lpstr>Inclusive development</vt:lpstr>
      <vt:lpstr>FCDO: where are we on the continuum of disability inclusive diplomacy &amp; development?…</vt:lpstr>
      <vt:lpstr>PowerPoint Presentation</vt:lpstr>
      <vt:lpstr>Mapping the linkages between DGMF and disability rights?</vt:lpstr>
      <vt:lpstr>Evidence on disability-inclusive elections</vt:lpstr>
      <vt:lpstr>Examples of election interventions</vt:lpstr>
      <vt:lpstr>Examples of election interventions</vt:lpstr>
      <vt:lpstr>PowerPoint Presentation</vt:lpstr>
      <vt:lpstr>Disability-inclusive media</vt:lpstr>
      <vt:lpstr>Disability-inclusive media</vt:lpstr>
      <vt:lpstr>The Disability Inclusion Helpdesk</vt:lpstr>
      <vt:lpstr>Discussion questions</vt:lpstr>
      <vt:lpstr>PowerPoint Presentation</vt:lpstr>
    </vt:vector>
  </TitlesOfParts>
  <Manager/>
  <Company>FCDO</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Equalities Vision</dc:title>
  <dc:subject/>
  <dc:creator>Jessie Kirk</dc:creator>
  <cp:keywords/>
  <dc:description/>
  <cp:lastModifiedBy>Mariam Abdel-Akher</cp:lastModifiedBy>
  <cp:revision>21</cp:revision>
  <dcterms:created xsi:type="dcterms:W3CDTF">2021-06-01T13:58:16Z</dcterms:created>
  <dcterms:modified xsi:type="dcterms:W3CDTF">2023-07-12T19:33:27Z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Business Document Type">
    <vt:lpwstr>Presentation</vt:lpwstr>
  </property>
  <property fmtid="{D5CDD505-2E9C-101B-9397-08002B2CF9AE}" pid="3" name="MSIP_Label_e4c996da-17fa-4fc5-8989-2758fb4cf86b_Enabled">
    <vt:lpwstr>true</vt:lpwstr>
  </property>
  <property fmtid="{D5CDD505-2E9C-101B-9397-08002B2CF9AE}" pid="4" name="MSIP_Label_e4c996da-17fa-4fc5-8989-2758fb4cf86b_SetDate">
    <vt:lpwstr>2021-06-18T07:25:59Z</vt:lpwstr>
  </property>
  <property fmtid="{D5CDD505-2E9C-101B-9397-08002B2CF9AE}" pid="5" name="MSIP_Label_e4c996da-17fa-4fc5-8989-2758fb4cf86b_Method">
    <vt:lpwstr>Privileged</vt:lpwstr>
  </property>
  <property fmtid="{D5CDD505-2E9C-101B-9397-08002B2CF9AE}" pid="6" name="MSIP_Label_e4c996da-17fa-4fc5-8989-2758fb4cf86b_Name">
    <vt:lpwstr>OFFICIAL</vt:lpwstr>
  </property>
  <property fmtid="{D5CDD505-2E9C-101B-9397-08002B2CF9AE}" pid="7" name="MSIP_Label_e4c996da-17fa-4fc5-8989-2758fb4cf86b_SiteId">
    <vt:lpwstr>cdf709af-1a18-4c74-bd93-6d14a64d73b3</vt:lpwstr>
  </property>
  <property fmtid="{D5CDD505-2E9C-101B-9397-08002B2CF9AE}" pid="8" name="MSIP_Label_e4c996da-17fa-4fc5-8989-2758fb4cf86b_ActionId">
    <vt:lpwstr>7590afac-7c29-4017-b7a0-00004ab517df</vt:lpwstr>
  </property>
  <property fmtid="{D5CDD505-2E9C-101B-9397-08002B2CF9AE}" pid="9" name="MSIP_Label_e4c996da-17fa-4fc5-8989-2758fb4cf86b_ContentBits">
    <vt:lpwstr>1</vt:lpwstr>
  </property>
</Properties>
</file>